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9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90" r:id="rId34"/>
    <p:sldId id="291" r:id="rId35"/>
    <p:sldId id="298" r:id="rId36"/>
    <p:sldId id="293" r:id="rId37"/>
    <p:sldId id="296" r:id="rId38"/>
    <p:sldId id="294" r:id="rId39"/>
    <p:sldId id="292" r:id="rId40"/>
    <p:sldId id="295" r:id="rId41"/>
    <p:sldId id="287" r:id="rId42"/>
    <p:sldId id="288" r:id="rId43"/>
    <p:sldId id="299" r:id="rId44"/>
    <p:sldId id="297" r:id="rId45"/>
  </p:sldIdLst>
  <p:sldSz cx="9144000" cy="6858000" type="screen4x3"/>
  <p:notesSz cx="6805613" cy="99393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441F634B-2CCA-4C26-B951-98A576B1987D}" type="datetimeFigureOut">
              <a:rPr lang="cs-CZ"/>
              <a:pPr>
                <a:defRPr/>
              </a:pPr>
              <a:t>12. 5. 2014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8D5D0D2-27CD-4361-B56C-611C4432A5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337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E4CC8-6058-4F3B-8AC6-1CE716C337B3}" type="datetimeFigureOut">
              <a:rPr lang="cs-CZ"/>
              <a:pPr>
                <a:defRPr/>
              </a:pPr>
              <a:t>12. 5. 2014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E0E44-7C6E-49D7-8236-77BF61940E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D945F-74D3-4BC2-B20E-05C5EB549ABE}" type="datetimeFigureOut">
              <a:rPr lang="cs-CZ"/>
              <a:pPr>
                <a:defRPr/>
              </a:pPr>
              <a:t>12. 5. 2014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DE38D-5577-481C-8721-6B06D215EC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2E8DA-4B68-4984-B713-8C4E89C690B6}" type="datetimeFigureOut">
              <a:rPr lang="cs-CZ"/>
              <a:pPr>
                <a:defRPr/>
              </a:pPr>
              <a:t>12. 5. 2014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A49AF-37F5-4DEC-A380-66DB7085B3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AD135-7772-487C-82DD-D82896695784}" type="datetimeFigureOut">
              <a:rPr lang="cs-CZ"/>
              <a:pPr>
                <a:defRPr/>
              </a:pPr>
              <a:t>12. 5. 2014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24BB7-5A24-449F-BDC9-ED79D3E6DB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A45BD-EAF0-4405-9105-0E46C1F39D6F}" type="datetimeFigureOut">
              <a:rPr lang="cs-CZ"/>
              <a:pPr>
                <a:defRPr/>
              </a:pPr>
              <a:t>12. 5. 2014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0D95C-DD5A-43AB-920B-4D9B568AFD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A2044-1C59-4226-A0F4-56649761573A}" type="datetimeFigureOut">
              <a:rPr lang="cs-CZ"/>
              <a:pPr>
                <a:defRPr/>
              </a:pPr>
              <a:t>12. 5. 2014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B8D17-9D72-4943-A7C3-1C1FEE5A0C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6B7BF-3A64-453D-B048-283C533F0FF5}" type="datetimeFigureOut">
              <a:rPr lang="cs-CZ"/>
              <a:pPr>
                <a:defRPr/>
              </a:pPr>
              <a:t>12. 5. 2014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4D284-8911-4537-B2C3-861280DDD5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08DAF-F563-4D6C-B71F-75D2FEB26A6A}" type="datetimeFigureOut">
              <a:rPr lang="cs-CZ"/>
              <a:pPr>
                <a:defRPr/>
              </a:pPr>
              <a:t>12. 5. 2014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9CFCC-BF07-4C62-9DEA-4B1FDF237A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261D7-7B00-477C-A227-BA8A0CCAB75E}" type="datetimeFigureOut">
              <a:rPr lang="cs-CZ"/>
              <a:pPr>
                <a:defRPr/>
              </a:pPr>
              <a:t>12. 5. 2014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5090E-8A3E-4552-9617-0A0740D9EB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126D5-2275-4EB7-9AAD-449B53C7FF65}" type="datetimeFigureOut">
              <a:rPr lang="cs-CZ"/>
              <a:pPr>
                <a:defRPr/>
              </a:pPr>
              <a:t>12. 5. 2014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190B3-29A1-42AC-B290-0B2EB741F6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2F0F0-303B-4A17-BE7C-4F7F290BB6F4}" type="datetimeFigureOut">
              <a:rPr lang="cs-CZ"/>
              <a:pPr>
                <a:defRPr/>
              </a:pPr>
              <a:t>12. 5. 2014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79FD5-ADB7-4932-AA02-DE3311B3B6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FD53ED-AC48-4B79-B43F-44D7497F427F}" type="datetimeFigureOut">
              <a:rPr lang="cs-CZ"/>
              <a:pPr>
                <a:defRPr/>
              </a:pPr>
              <a:t>12. 5. 2014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9D5024-0BE1-4A7D-A32E-19ACD5C37B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ctrTitle"/>
          </p:nvPr>
        </p:nvSpPr>
        <p:spPr>
          <a:xfrm>
            <a:off x="684213" y="2133600"/>
            <a:ext cx="7772400" cy="1470025"/>
          </a:xfrm>
        </p:spPr>
        <p:txBody>
          <a:bodyPr/>
          <a:lstStyle/>
          <a:p>
            <a:pPr eaLnBrk="1" hangingPunct="1"/>
            <a:r>
              <a:rPr lang="cs-CZ" smtClean="0"/>
              <a:t>Humanitární pomoc a rozvojová spolupráce</a:t>
            </a:r>
          </a:p>
        </p:txBody>
      </p:sp>
      <p:sp>
        <p:nvSpPr>
          <p:cNvPr id="14338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609600" indent="-609600" eaLnBrk="1" hangingPunct="1"/>
            <a:r>
              <a:rPr lang="cs-CZ">
                <a:solidFill>
                  <a:srgbClr val="898989"/>
                </a:solidFill>
                <a:latin typeface="Arial" charset="0"/>
              </a:rPr>
              <a:t>01 Humanitární pomoc, Humanitární pracovník</a:t>
            </a:r>
            <a:r>
              <a:rPr lang="cs-CZ">
                <a:solidFill>
                  <a:srgbClr val="898989"/>
                </a:solidFill>
                <a:latin typeface="Arial" charset="0"/>
              </a:rPr>
              <a:t>, </a:t>
            </a:r>
            <a:endParaRPr lang="cs-CZ" smtClean="0">
              <a:solidFill>
                <a:srgbClr val="898989"/>
              </a:solidFill>
              <a:latin typeface="Arial" charset="0"/>
            </a:endParaRPr>
          </a:p>
          <a:p>
            <a:pPr marL="609600" indent="-609600" eaLnBrk="1" hangingPunct="1"/>
            <a:r>
              <a:rPr lang="cs-CZ" smtClean="0">
                <a:solidFill>
                  <a:srgbClr val="898989"/>
                </a:solidFill>
                <a:latin typeface="Arial" charset="0"/>
              </a:rPr>
              <a:t>Etický </a:t>
            </a:r>
            <a:r>
              <a:rPr lang="cs-CZ">
                <a:solidFill>
                  <a:srgbClr val="898989"/>
                </a:solidFill>
                <a:latin typeface="Arial" charset="0"/>
              </a:rPr>
              <a:t>kodex</a:t>
            </a:r>
            <a:endParaRPr lang="cs-CZ" dirty="0" smtClean="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práce často představuje vysoký stupeň rizika a nebezpečí;</a:t>
            </a:r>
          </a:p>
          <a:p>
            <a:pPr eaLnBrk="1" hangingPunct="1"/>
            <a:r>
              <a:rPr lang="cs-CZ" smtClean="0"/>
              <a:t>prostředí humanitární práce je často roztříštěno a podřízeno různorodým zájmům</a:t>
            </a:r>
          </a:p>
          <a:p>
            <a:pPr eaLnBrk="1" hangingPunct="1"/>
            <a:r>
              <a:rPr lang="cs-CZ" smtClean="0"/>
              <a:t>mnoha různých aktérů (zájmy místních, místních vlád, donorů apod.);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2457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3600" smtClean="0"/>
              <a:t>v mnoha případech může být řídicí a rozhodovací centrum odděleno jak filozofií a kulturou, tak i fyzickou vzdáleností (řídicí centrum organizace je většinou ve své domácí zemi, nikoli přímo v místě katastrofy)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2560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cílová skupina humanitární pomoci se skládá z příjemců pomoci, donorů, dobrovolníků a zaměstnanců, přičemž jejich charakteristiky a zájmy mohou být odlišné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získávání financí ze soukromých fondů má značně sezónní charakter a často může korespondovat s módou či emocemi, impulzivitou nebo pouze povrchní reakcí (zejména u vysoce medializovaných katastrof)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navázání na pomoc a její udržitelnost, evaluace a kontrola dosažených výsledků mají obvykle nedostatek důslednosti a objektivity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cs-CZ" smtClean="0"/>
              <a:t>Humanitární pracovník</a:t>
            </a:r>
          </a:p>
        </p:txBody>
      </p:sp>
      <p:sp>
        <p:nvSpPr>
          <p:cNvPr id="2765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humanitární pracovníci (dobrovolníci i zaměstnanci) jsou všeobecně způsobilí lidé projevující iniciativu, odpovědnost, oddanost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Humanitární pracovník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2867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chápán jako člověk </a:t>
            </a:r>
            <a:r>
              <a:rPr lang="cs-CZ" b="1" smtClean="0"/>
              <a:t>vyslaný</a:t>
            </a:r>
            <a:r>
              <a:rPr lang="cs-CZ" smtClean="0"/>
              <a:t> humanitární organizací či agenturou </a:t>
            </a:r>
            <a:r>
              <a:rPr lang="cs-CZ" b="1" smtClean="0"/>
              <a:t>do krizové oblast</a:t>
            </a:r>
            <a:r>
              <a:rPr lang="cs-CZ" smtClean="0"/>
              <a:t>i v zahraničí, kde realizuje pod záštitou vysílající organizace humanitární pomoc vedoucí k zastavení a snížení míry lidského utrpení, ochraně životů a zdraví a zajištění lidské </a:t>
            </a:r>
            <a:r>
              <a:rPr lang="pl-PL" smtClean="0"/>
              <a:t>důstojnosti, a </a:t>
            </a:r>
            <a:r>
              <a:rPr lang="pl-PL" b="1" smtClean="0"/>
              <a:t>za</a:t>
            </a:r>
            <a:r>
              <a:rPr lang="pl-PL" smtClean="0"/>
              <a:t> </a:t>
            </a:r>
            <a:r>
              <a:rPr lang="pl-PL" b="1" smtClean="0"/>
              <a:t>činnost je placený</a:t>
            </a:r>
            <a:r>
              <a:rPr lang="pl-PL" smtClean="0"/>
              <a:t>.</a:t>
            </a:r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2969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Profese humanitárního pracovníka se může lišit od ostatních pomáhajících profesí svoji rozmanitostí, určitou mírou dobrodružství, ale i rizikem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3072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humanitární práci je charakterizována jako činnost otevřená v několika rovinách, a proto by měl být otevřený i humanitární pracovník.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osobnost humanitárního pracovníka</a:t>
            </a:r>
            <a:endParaRPr lang="cs-CZ" dirty="0"/>
          </a:p>
        </p:txBody>
      </p:sp>
      <p:sp>
        <p:nvSpPr>
          <p:cNvPr id="3174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3000" smtClean="0"/>
              <a:t>vyzrálá osobnost</a:t>
            </a:r>
          </a:p>
          <a:p>
            <a:pPr eaLnBrk="1" hangingPunct="1">
              <a:lnSpc>
                <a:spcPct val="90000"/>
              </a:lnSpc>
            </a:pPr>
            <a:r>
              <a:rPr lang="cs-CZ" sz="3000" smtClean="0"/>
              <a:t>schopnou reflektovat sebe i svoji činnost ve složitých a měnících se podmínkách extrémního prostředí.</a:t>
            </a:r>
          </a:p>
          <a:p>
            <a:pPr eaLnBrk="1" hangingPunct="1">
              <a:lnSpc>
                <a:spcPct val="90000"/>
              </a:lnSpc>
            </a:pPr>
            <a:r>
              <a:rPr lang="cs-CZ" sz="3000" smtClean="0">
                <a:latin typeface="Arial" charset="0"/>
              </a:rPr>
              <a:t>k</a:t>
            </a:r>
            <a:r>
              <a:rPr lang="cs-CZ" sz="3000" smtClean="0"/>
              <a:t>romě kvalifikace pro převládající odbornou činnost by měl být schopný pohybovat se mezi obory, proto</a:t>
            </a:r>
            <a:r>
              <a:rPr lang="cs-CZ" sz="3000" smtClean="0">
                <a:latin typeface="Arial" charset="0"/>
              </a:rPr>
              <a:t>ž</a:t>
            </a:r>
            <a:r>
              <a:rPr lang="cs-CZ" sz="3000" smtClean="0"/>
              <a:t>e jen tak bude schopen zasadit svoji práci mezi činnosti ostatních a jen tak bude schopen přiměřeně posuzovat její význam v kontextu práce ostatních.</a:t>
            </a:r>
          </a:p>
          <a:p>
            <a:pPr eaLnBrk="1" hangingPunct="1">
              <a:lnSpc>
                <a:spcPct val="90000"/>
              </a:lnSpc>
            </a:pPr>
            <a:endParaRPr lang="cs-CZ" sz="3000" smtClean="0"/>
          </a:p>
          <a:p>
            <a:pPr eaLnBrk="1" hangingPunct="1">
              <a:lnSpc>
                <a:spcPct val="90000"/>
              </a:lnSpc>
            </a:pPr>
            <a:endParaRPr lang="cs-CZ" sz="3000" smtClean="0"/>
          </a:p>
          <a:p>
            <a:pPr eaLnBrk="1" hangingPunct="1">
              <a:lnSpc>
                <a:spcPct val="90000"/>
              </a:lnSpc>
            </a:pPr>
            <a:endParaRPr lang="cs-CZ" sz="3000" smtClean="0"/>
          </a:p>
          <a:p>
            <a:pPr eaLnBrk="1" hangingPunct="1">
              <a:lnSpc>
                <a:spcPct val="90000"/>
              </a:lnSpc>
            </a:pPr>
            <a:endParaRPr lang="cs-CZ" sz="300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cs-CZ" smtClean="0"/>
              <a:t>osobnost humanitárního pracovníka</a:t>
            </a:r>
          </a:p>
        </p:txBody>
      </p:sp>
      <p:sp>
        <p:nvSpPr>
          <p:cNvPr id="3277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schopen péče o sebe samotného a o druhé, měl by být tolerantní a otevřený názorům druhých</a:t>
            </a:r>
          </a:p>
          <a:p>
            <a:pPr eaLnBrk="1" hangingPunct="1"/>
            <a:r>
              <a:rPr lang="en-US" smtClean="0"/>
              <a:t>schopen takové</a:t>
            </a:r>
            <a:r>
              <a:rPr lang="cs-CZ" smtClean="0"/>
              <a:t> sebereflexe, která</a:t>
            </a:r>
            <a:r>
              <a:rPr lang="cs-CZ" smtClean="0">
                <a:latin typeface="Arial" charset="0"/>
              </a:rPr>
              <a:t> </a:t>
            </a:r>
            <a:r>
              <a:rPr lang="cs-CZ" smtClean="0"/>
              <a:t>vhodně usoudí, jakou práci není schopný vykonávat, a tuto pak vhodně deleguje na druhé.</a:t>
            </a:r>
          </a:p>
          <a:p>
            <a:pPr eaLnBrk="1" hangingPunct="1"/>
            <a:endParaRPr lang="cs-CZ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19. srpen</a:t>
            </a:r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Světový humanitární den </a:t>
            </a:r>
          </a:p>
          <a:p>
            <a:pPr eaLnBrk="1" hangingPunct="1"/>
            <a:r>
              <a:rPr lang="cs-CZ" smtClean="0"/>
              <a:t>Evropská komise od roku 2008 každý rok vyznamená při této příležitosti ty, kdo se obětují, aby pomohli druhým, kteří to pro své přežití potřebují. 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cs-CZ" smtClean="0"/>
              <a:t>osobnost humanitárního pracovníka</a:t>
            </a:r>
          </a:p>
        </p:txBody>
      </p:sp>
      <p:sp>
        <p:nvSpPr>
          <p:cNvPr id="3379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Humanitární pracovník musí být připraven, že bude muset řešit složité etické otázky, ale také by se měl do jisté míry smířit s tím, že je někdy nevyřeší, a nebo nevyřeší správně.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cs-CZ" smtClean="0"/>
              <a:t>žádoucí vlastnosti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vytrvalost </a:t>
            </a:r>
            <a:r>
              <a:rPr lang="cs-CZ" dirty="0"/>
              <a:t>a kapacita pro danou </a:t>
            </a:r>
            <a:r>
              <a:rPr lang="cs-CZ" dirty="0" smtClean="0"/>
              <a:t>práci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schopnosti mezilidské </a:t>
            </a:r>
            <a:r>
              <a:rPr lang="cs-CZ" dirty="0"/>
              <a:t>a mezikulturní </a:t>
            </a:r>
            <a:r>
              <a:rPr lang="cs-CZ" dirty="0" smtClean="0"/>
              <a:t>komunikace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umění logického myšlení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pozitivní myšlení</a:t>
            </a: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chování </a:t>
            </a:r>
            <a:r>
              <a:rPr lang="cs-CZ" dirty="0"/>
              <a:t>odpovědné k organizaci a lidem, </a:t>
            </a:r>
            <a:r>
              <a:rPr lang="cs-CZ" dirty="0" smtClean="0"/>
              <a:t>jimž </a:t>
            </a:r>
            <a:r>
              <a:rPr lang="cs-CZ" dirty="0"/>
              <a:t>je </a:t>
            </a:r>
            <a:r>
              <a:rPr lang="cs-CZ" dirty="0" smtClean="0"/>
              <a:t>pomáháno</a:t>
            </a: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odolnost vůči únavě, stresu a frustracím, schopnost sebekontroly a řízení druhých lidí </a:t>
            </a:r>
            <a:r>
              <a:rPr lang="cs-CZ" dirty="0" smtClean="0"/>
              <a:t>a situací</a:t>
            </a: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rozhodnost</a:t>
            </a:r>
            <a:r>
              <a:rPr lang="cs-CZ" dirty="0"/>
              <a:t>, dynamičnost a iniciativnost, nezištnost a </a:t>
            </a:r>
            <a:r>
              <a:rPr lang="cs-CZ" dirty="0" smtClean="0"/>
              <a:t>služba </a:t>
            </a:r>
            <a:r>
              <a:rPr lang="cs-CZ" dirty="0"/>
              <a:t>druhým,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poctivost a pozitivní </a:t>
            </a:r>
            <a:r>
              <a:rPr lang="cs-CZ" dirty="0"/>
              <a:t>společenské hodnoty.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3584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Stát se humanitárním pracovníkem neznamená jen sny </a:t>
            </a:r>
            <a:r>
              <a:rPr lang="pt-BR" smtClean="0"/>
              <a:t>a</a:t>
            </a:r>
            <a:r>
              <a:rPr lang="cs-CZ" smtClean="0"/>
              <a:t> romantické ideály, ale jde i o vytrvalost v práci a proto je třeba porozumět </a:t>
            </a:r>
            <a:r>
              <a:rPr lang="cs-CZ" b="1" smtClean="0"/>
              <a:t>vlastním motivacím </a:t>
            </a:r>
          </a:p>
          <a:p>
            <a:pPr eaLnBrk="1" hangingPunct="1"/>
            <a:endParaRPr lang="pt-BR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Charakteristiky, které by měl ideální humanitární pracovník</a:t>
            </a:r>
          </a:p>
        </p:txBody>
      </p:sp>
      <p:sp>
        <p:nvSpPr>
          <p:cNvPr id="3584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cs-CZ" dirty="0" smtClean="0"/>
              <a:t>3 kategorie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cs-CZ" b="1" dirty="0" smtClean="0"/>
              <a:t>1) schopnost přizpůsobit se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cs-CZ" dirty="0" smtClean="0"/>
              <a:t> pozitivní postoje, flexibilita, odolnost vůči stresu, trpělivost, stabilní rodinné zázemí, emoční vyzrálost atd.</a:t>
            </a:r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3789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cs-CZ" b="1" smtClean="0"/>
              <a:t>2)mezikulturní dovednosti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smtClean="0"/>
              <a:t> realismus, tolerance, kulturní citlivost, politická prozřetelnost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3789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cs-CZ" b="1" dirty="0" smtClean="0"/>
              <a:t>3) partnerské dovednosti 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cs-CZ" dirty="0" smtClean="0"/>
              <a:t>otevřenost vůči druhým, profesní závazky, vytrvalost, iniciativa, budování vztahů, sebedůvěra, schopnost řešit problémy</a:t>
            </a:r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0"/>
            <a:ext cx="8424863" cy="1700213"/>
          </a:xfrm>
          <a:ln>
            <a:solidFill>
              <a:schemeClr val="accent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H</a:t>
            </a:r>
            <a:r>
              <a:rPr lang="pt-BR" dirty="0" smtClean="0"/>
              <a:t>umanitární pracovní</a:t>
            </a:r>
            <a:r>
              <a:rPr lang="cs-CZ" dirty="0" err="1" smtClean="0"/>
              <a:t>ci</a:t>
            </a:r>
            <a:r>
              <a:rPr lang="pt-BR" dirty="0" smtClean="0"/>
              <a:t> </a:t>
            </a:r>
            <a:r>
              <a:rPr lang="pt-BR" dirty="0"/>
              <a:t>působící </a:t>
            </a:r>
            <a:r>
              <a:rPr lang="pt-BR" dirty="0" smtClean="0"/>
              <a:t>na</a:t>
            </a:r>
            <a:r>
              <a:rPr lang="cs-CZ" dirty="0" smtClean="0"/>
              <a:t> vedoucích postech</a:t>
            </a:r>
            <a:r>
              <a:rPr lang="pt-BR" dirty="0"/>
              <a:t/>
            </a:r>
            <a:br>
              <a:rPr lang="pt-BR" dirty="0"/>
            </a:br>
            <a:endParaRPr lang="cs-CZ" dirty="0"/>
          </a:p>
        </p:txBody>
      </p:sp>
      <p:sp>
        <p:nvSpPr>
          <p:cNvPr id="3993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jsou vhodné další vlastnosti zahrnující např. </a:t>
            </a:r>
          </a:p>
          <a:p>
            <a:pPr eaLnBrk="1" hangingPunct="1"/>
            <a:r>
              <a:rPr lang="cs-CZ" smtClean="0"/>
              <a:t>smysl pro humor</a:t>
            </a:r>
          </a:p>
          <a:p>
            <a:pPr eaLnBrk="1" hangingPunct="1"/>
            <a:r>
              <a:rPr lang="cs-CZ" smtClean="0"/>
              <a:t>schopnost připustit si nedostatky</a:t>
            </a:r>
          </a:p>
          <a:p>
            <a:pPr eaLnBrk="1" hangingPunct="1"/>
            <a:r>
              <a:rPr lang="cs-CZ" smtClean="0"/>
              <a:t>schopnost sdílet emoce</a:t>
            </a:r>
          </a:p>
          <a:p>
            <a:pPr eaLnBrk="1" hangingPunct="1"/>
            <a:r>
              <a:rPr lang="cs-CZ" smtClean="0"/>
              <a:t> být týmovým hráčem</a:t>
            </a:r>
          </a:p>
          <a:p>
            <a:pPr eaLnBrk="1" hangingPunct="1"/>
            <a:r>
              <a:rPr lang="cs-CZ" smtClean="0"/>
              <a:t>mít dobré komunikační schopnosti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cs-CZ" smtClean="0"/>
              <a:t>H</a:t>
            </a:r>
            <a:r>
              <a:rPr lang="pt-BR" smtClean="0"/>
              <a:t>umanitární pracovní</a:t>
            </a:r>
            <a:r>
              <a:rPr lang="cs-CZ" smtClean="0"/>
              <a:t>ci</a:t>
            </a:r>
            <a:r>
              <a:rPr lang="pt-BR" smtClean="0"/>
              <a:t> působící na</a:t>
            </a:r>
            <a:r>
              <a:rPr lang="cs-CZ" smtClean="0"/>
              <a:t> vedoucích postech</a:t>
            </a:r>
          </a:p>
        </p:txBody>
      </p:sp>
      <p:sp>
        <p:nvSpPr>
          <p:cNvPr id="409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schopnost vést a řídit druhé, schopnost je motivovat</a:t>
            </a:r>
          </a:p>
          <a:p>
            <a:pPr eaLnBrk="1" hangingPunct="1"/>
            <a:r>
              <a:rPr lang="cs-CZ" smtClean="0"/>
              <a:t>zůstat klidný v obtížných podmínkách, vyzrálost, jazykové dovednosti, flexibilita a diplomacie</a:t>
            </a:r>
          </a:p>
          <a:p>
            <a:pPr eaLnBrk="1" hangingPunct="1"/>
            <a:r>
              <a:rPr lang="cs-CZ" smtClean="0"/>
              <a:t> umění vytvořit tým, budit přirozený respekt a schopnost tvořit vazby mezi různými skupinami 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cs-CZ" smtClean="0"/>
              <a:t>H</a:t>
            </a:r>
            <a:r>
              <a:rPr lang="pt-BR" smtClean="0"/>
              <a:t>umanitární pracovní</a:t>
            </a:r>
            <a:r>
              <a:rPr lang="cs-CZ" smtClean="0"/>
              <a:t>ci</a:t>
            </a:r>
            <a:r>
              <a:rPr lang="pt-BR" smtClean="0"/>
              <a:t> působící na</a:t>
            </a:r>
            <a:r>
              <a:rPr lang="cs-CZ" smtClean="0"/>
              <a:t> vedoucích postech</a:t>
            </a:r>
          </a:p>
        </p:txBody>
      </p:sp>
      <p:sp>
        <p:nvSpPr>
          <p:cNvPr id="419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 posledních 10-ti letech začala na důležitosti nabývat </a:t>
            </a:r>
            <a:r>
              <a:rPr lang="cs-CZ" b="1" smtClean="0"/>
              <a:t>„profesionalita“, </a:t>
            </a:r>
            <a:r>
              <a:rPr lang="cs-CZ" smtClean="0"/>
              <a:t>která zahrnuje</a:t>
            </a:r>
          </a:p>
          <a:p>
            <a:pPr eaLnBrk="1" hangingPunct="1"/>
            <a:r>
              <a:rPr lang="cs-CZ" b="1" smtClean="0"/>
              <a:t>technickou stránku pomoci: </a:t>
            </a:r>
            <a:r>
              <a:rPr lang="cs-CZ" smtClean="0"/>
              <a:t>oblasti zdraví, hygieny, přístřeší, rámec humanitárního práva apod.</a:t>
            </a:r>
          </a:p>
          <a:p>
            <a:pPr eaLnBrk="1" hangingPunct="1"/>
            <a:r>
              <a:rPr lang="cs-CZ" b="1" smtClean="0"/>
              <a:t>rozvoj osobnostní: </a:t>
            </a:r>
            <a:r>
              <a:rPr lang="cs-CZ" smtClean="0"/>
              <a:t>komunikační dovednosti, rozvoj hodnot apod.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435975" cy="1700213"/>
          </a:xfrm>
          <a:ln>
            <a:solidFill>
              <a:schemeClr val="accent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 smtClean="0"/>
              <a:t>Humanitární pracovníci musí porozumět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430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do jaké míry se humanitární</a:t>
            </a:r>
            <a:r>
              <a:rPr lang="cs-CZ" smtClean="0"/>
              <a:t> krize rozvinula</a:t>
            </a:r>
          </a:p>
          <a:p>
            <a:pPr eaLnBrk="1" hangingPunct="1"/>
            <a:r>
              <a:rPr lang="cs-CZ" smtClean="0"/>
              <a:t> co bude jejich potenciální a očekávanou rolí</a:t>
            </a:r>
          </a:p>
          <a:p>
            <a:pPr eaLnBrk="1" hangingPunct="1"/>
            <a:r>
              <a:rPr lang="cs-CZ" smtClean="0"/>
              <a:t> jaké dovednosti od nich budou vyžadovány v prostředí zraněné komunit</a:t>
            </a:r>
          </a:p>
          <a:p>
            <a:pPr eaLnBrk="1" hangingPunct="1"/>
            <a:endParaRPr lang="cs-CZ" smtClean="0"/>
          </a:p>
          <a:p>
            <a:pPr eaLnBrk="1" hangingPunct="1"/>
            <a:endParaRPr lang="pt-BR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charset="0"/>
              </a:rPr>
              <a:t>rok 2011</a:t>
            </a:r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 roce </a:t>
            </a:r>
            <a:r>
              <a:rPr lang="cs-CZ" smtClean="0">
                <a:latin typeface="Arial" charset="0"/>
              </a:rPr>
              <a:t> 2011</a:t>
            </a:r>
            <a:r>
              <a:rPr lang="cs-CZ" smtClean="0"/>
              <a:t> se odehrálo 129 bezpečnostních incidentů,v nichž terčem byli humanitární pracovníci; </a:t>
            </a:r>
          </a:p>
          <a:p>
            <a:pPr eaLnBrk="1" hangingPunct="1"/>
            <a:r>
              <a:rPr lang="cs-CZ" smtClean="0"/>
              <a:t>69 z nich bylo zabito</a:t>
            </a:r>
          </a:p>
          <a:p>
            <a:pPr eaLnBrk="1" hangingPunct="1"/>
            <a:r>
              <a:rPr lang="cs-CZ" smtClean="0"/>
              <a:t>86 utrpělo zranění </a:t>
            </a:r>
          </a:p>
          <a:p>
            <a:pPr eaLnBrk="1" hangingPunct="1"/>
            <a:r>
              <a:rPr lang="cs-CZ" smtClean="0"/>
              <a:t>87 bylo uneseno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cs-CZ" smtClean="0"/>
              <a:t>Proč chci odjet?</a:t>
            </a:r>
          </a:p>
        </p:txBody>
      </p:sp>
      <p:sp>
        <p:nvSpPr>
          <p:cNvPr id="440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touha být pro ostatní hrdiny, být akceptováni a obdivováni druhými</a:t>
            </a:r>
          </a:p>
          <a:p>
            <a:pPr eaLnBrk="1" hangingPunct="1"/>
            <a:r>
              <a:rPr lang="cs-CZ" smtClean="0"/>
              <a:t>hledání sebenaplnění formou vystavení se nebezpečí. </a:t>
            </a:r>
          </a:p>
          <a:p>
            <a:pPr eaLnBrk="1" hangingPunct="1"/>
            <a:r>
              <a:rPr lang="cs-CZ" b="1" smtClean="0"/>
              <a:t>hrdinství je však nebezpečné nejen pro humanitárního pracovníka, ale i pro jeho kolegy a pro ty, kterým je pomáháno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cs-CZ" smtClean="0"/>
              <a:t>Proč chci odjet?</a:t>
            </a:r>
          </a:p>
        </p:txBody>
      </p:sp>
      <p:sp>
        <p:nvSpPr>
          <p:cNvPr id="450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únik před minulostí </a:t>
            </a:r>
            <a:r>
              <a:rPr lang="cs-CZ" smtClean="0"/>
              <a:t>a doufání, že práce pro druhé „vyléčí staré rány“, avšak </a:t>
            </a:r>
            <a:r>
              <a:rPr lang="cs-CZ" b="1" smtClean="0"/>
              <a:t>humanitární mise není</a:t>
            </a:r>
            <a:r>
              <a:rPr lang="cs-CZ" smtClean="0"/>
              <a:t> </a:t>
            </a:r>
            <a:r>
              <a:rPr lang="cs-CZ" b="1" smtClean="0"/>
              <a:t>psychoterapeutické sezení</a:t>
            </a:r>
          </a:p>
          <a:p>
            <a:pPr eaLnBrk="1" hangingPunct="1"/>
            <a:r>
              <a:rPr lang="cs-CZ" b="1" smtClean="0"/>
              <a:t>touha po dobrodružství</a:t>
            </a:r>
          </a:p>
          <a:p>
            <a:pPr eaLnBrk="1" hangingPunct="1"/>
            <a:r>
              <a:rPr lang="cs-CZ" b="1" smtClean="0"/>
              <a:t>touha cestovatelská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844675"/>
          </a:xfrm>
          <a:ln>
            <a:solidFill>
              <a:schemeClr val="accent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/>
              <a:t>Naopak humanitární pracovník, který se snaží jednat profesionálně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 má chuť učit se a poznávat nové věci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 nové kultury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 touží se stát profesionálem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chce se stát součástí nějaké komunity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/>
              <a:t>může být pro tým a zejména pro potřebné velkým přínosem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cs-CZ" b="1" smtClean="0"/>
              <a:t>Vnější podněty</a:t>
            </a:r>
            <a:r>
              <a:rPr lang="cs-CZ" b="1" smtClean="0">
                <a:latin typeface="Arial" charset="0"/>
              </a:rPr>
              <a:t> </a:t>
            </a:r>
            <a:r>
              <a:rPr lang="cs-CZ" b="1" smtClean="0"/>
              <a:t>podněty</a:t>
            </a:r>
          </a:p>
        </p:txBody>
      </p:sp>
      <p:sp>
        <p:nvSpPr>
          <p:cNvPr id="471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b="1" smtClean="0"/>
          </a:p>
          <a:p>
            <a:pPr eaLnBrk="1" hangingPunct="1"/>
            <a:r>
              <a:rPr lang="cs-CZ" smtClean="0"/>
              <a:t>Náhoda </a:t>
            </a:r>
          </a:p>
          <a:p>
            <a:pPr eaLnBrk="1" hangingPunct="1"/>
            <a:r>
              <a:rPr lang="cs-CZ" smtClean="0"/>
              <a:t>Nezaměstnanost </a:t>
            </a:r>
          </a:p>
          <a:p>
            <a:pPr eaLnBrk="1" hangingPunct="1"/>
            <a:r>
              <a:rPr lang="cs-CZ" smtClean="0"/>
              <a:t>Země působení </a:t>
            </a:r>
            <a:r>
              <a:rPr lang="cs-CZ" smtClean="0">
                <a:latin typeface="Arial" charset="0"/>
              </a:rPr>
              <a:t>(</a:t>
            </a:r>
            <a:r>
              <a:rPr lang="cs-CZ" smtClean="0"/>
              <a:t>vznik krize</a:t>
            </a:r>
            <a:r>
              <a:rPr lang="cs-CZ" smtClean="0">
                <a:latin typeface="Arial" charset="0"/>
              </a:rPr>
              <a:t>)</a:t>
            </a:r>
            <a:r>
              <a:rPr lang="cs-CZ" smtClean="0"/>
              <a:t> 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cs-CZ" b="1" smtClean="0"/>
              <a:t>Vnitřní podněty</a:t>
            </a:r>
            <a:br>
              <a:rPr lang="cs-CZ" b="1" smtClean="0"/>
            </a:br>
            <a:endParaRPr lang="cs-CZ" b="1" smtClean="0"/>
          </a:p>
        </p:txBody>
      </p:sp>
      <p:sp>
        <p:nvSpPr>
          <p:cNvPr id="4813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mtClean="0"/>
              <a:t>pocit nespokojenosti ve svém životě</a:t>
            </a:r>
          </a:p>
          <a:p>
            <a:pPr eaLnBrk="1" hangingPunct="1">
              <a:lnSpc>
                <a:spcPct val="80000"/>
              </a:lnSpc>
            </a:pPr>
            <a:r>
              <a:rPr lang="cs-CZ" smtClean="0"/>
              <a:t>nefungující rodinné zázemí (po rozvodu, po rozchodu s partnerem)</a:t>
            </a:r>
          </a:p>
          <a:p>
            <a:pPr eaLnBrk="1" hangingPunct="1">
              <a:lnSpc>
                <a:spcPct val="80000"/>
              </a:lnSpc>
            </a:pPr>
            <a:r>
              <a:rPr lang="cs-CZ" smtClean="0"/>
              <a:t>pocit potřebnosti, poslání, vztah k pomáhajícím profesím </a:t>
            </a:r>
          </a:p>
          <a:p>
            <a:pPr eaLnBrk="1" hangingPunct="1">
              <a:lnSpc>
                <a:spcPct val="80000"/>
              </a:lnSpc>
            </a:pPr>
            <a:r>
              <a:rPr lang="cs-CZ" smtClean="0"/>
              <a:t>zkušenosti </a:t>
            </a:r>
          </a:p>
          <a:p>
            <a:pPr eaLnBrk="1" hangingPunct="1">
              <a:lnSpc>
                <a:spcPct val="80000"/>
              </a:lnSpc>
            </a:pPr>
            <a:r>
              <a:rPr lang="cs-CZ" smtClean="0">
                <a:latin typeface="Arial" charset="0"/>
              </a:rPr>
              <a:t>t</a:t>
            </a:r>
            <a:r>
              <a:rPr lang="cs-CZ" smtClean="0"/>
              <a:t>ouha po změně</a:t>
            </a:r>
            <a:endParaRPr lang="cs-CZ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smtClean="0"/>
              <a:t>nespokojenost ve stávajícím</a:t>
            </a:r>
            <a:r>
              <a:rPr lang="cs-CZ" smtClean="0">
                <a:latin typeface="Arial" charset="0"/>
              </a:rPr>
              <a:t> </a:t>
            </a:r>
            <a:r>
              <a:rPr lang="cs-CZ" smtClean="0"/>
              <a:t>zaměstnání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Vnitřní podněty</a:t>
            </a:r>
            <a:br>
              <a:rPr lang="cs-CZ" b="1" smtClean="0"/>
            </a:br>
            <a:endParaRPr lang="cs-CZ" smtClean="0"/>
          </a:p>
        </p:txBody>
      </p:sp>
      <p:sp>
        <p:nvSpPr>
          <p:cNvPr id="4915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mtClean="0"/>
              <a:t>touha po nových zážitcích</a:t>
            </a:r>
          </a:p>
          <a:p>
            <a:pPr eaLnBrk="1" hangingPunct="1">
              <a:lnSpc>
                <a:spcPct val="80000"/>
              </a:lnSpc>
            </a:pPr>
            <a:r>
              <a:rPr lang="cs-CZ" smtClean="0">
                <a:latin typeface="Arial" charset="0"/>
              </a:rPr>
              <a:t>p</a:t>
            </a:r>
            <a:r>
              <a:rPr lang="cs-CZ" smtClean="0"/>
              <a:t>ocit výjimečnosti, touha zviditelnit se </a:t>
            </a:r>
          </a:p>
          <a:p>
            <a:pPr eaLnBrk="1" hangingPunct="1">
              <a:lnSpc>
                <a:spcPct val="80000"/>
              </a:lnSpc>
            </a:pPr>
            <a:r>
              <a:rPr lang="cs-CZ" smtClean="0">
                <a:latin typeface="Arial" charset="0"/>
              </a:rPr>
              <a:t>p</a:t>
            </a:r>
            <a:r>
              <a:rPr lang="cs-CZ" smtClean="0"/>
              <a:t>ocit nespravedlnosti </a:t>
            </a:r>
          </a:p>
          <a:p>
            <a:pPr eaLnBrk="1" hangingPunct="1">
              <a:lnSpc>
                <a:spcPct val="80000"/>
              </a:lnSpc>
            </a:pPr>
            <a:r>
              <a:rPr lang="cs-CZ" smtClean="0">
                <a:latin typeface="Arial" charset="0"/>
              </a:rPr>
              <a:t>ú</a:t>
            </a:r>
            <a:r>
              <a:rPr lang="cs-CZ" smtClean="0"/>
              <a:t>nik, snaha řešit si vlastní problémy </a:t>
            </a:r>
          </a:p>
          <a:p>
            <a:pPr eaLnBrk="1" hangingPunct="1">
              <a:lnSpc>
                <a:spcPct val="80000"/>
              </a:lnSpc>
            </a:pPr>
            <a:r>
              <a:rPr lang="cs-CZ" smtClean="0">
                <a:latin typeface="Arial" charset="0"/>
              </a:rPr>
              <a:t>t</a:t>
            </a:r>
            <a:r>
              <a:rPr lang="cs-CZ" smtClean="0"/>
              <a:t>ouha dělat něco smysluplného </a:t>
            </a:r>
          </a:p>
          <a:p>
            <a:pPr eaLnBrk="1" hangingPunct="1">
              <a:lnSpc>
                <a:spcPct val="80000"/>
              </a:lnSpc>
            </a:pPr>
            <a:r>
              <a:rPr lang="cs-CZ" smtClean="0">
                <a:latin typeface="Arial" charset="0"/>
              </a:rPr>
              <a:t>p</a:t>
            </a:r>
            <a:r>
              <a:rPr lang="cs-CZ" smtClean="0"/>
              <a:t>ocit povinnosti, závazku 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28775"/>
          </a:xfrm>
          <a:ln>
            <a:solidFill>
              <a:schemeClr val="accent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Etický kodex humanitárních pracovníků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4813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cs-CZ" sz="2000" b="1" dirty="0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cs-CZ" sz="2000" b="1" dirty="0" smtClean="0"/>
              <a:t>(principy jednání Mezinárodního hnutí Červeného kříže a Červeného půlměsíce a nevládních organizací pro poskytování humanitární pomoci v krizových situacích).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1) Humanitární potřeby mají vždy prioritu.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2) Pomoc je poskytována bez ohledu na rasu, náboženství nebo národnost příjemců a bez jakéhokoli negativního rozlišování. Priority pomoci jsou stanovovány pouze na základě potřeb.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3) Pomoc nesmí být zneužita k podpoře určitého politického nebo náboženského názoru.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4) Usilovat o to, abychom se nestali nástrojem vládní zahraniční politiky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5) Respektovat místní kulturu a zvyklosti.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cs-CZ" b="1" smtClean="0"/>
              <a:t>Etický kodex humanitárních pracovníků</a:t>
            </a:r>
            <a:endParaRPr lang="cs-CZ" smtClean="0"/>
          </a:p>
        </p:txBody>
      </p:sp>
      <p:sp>
        <p:nvSpPr>
          <p:cNvPr id="5120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700" smtClean="0"/>
              <a:t>6) Snažit se nalézt způsob, jak zapojit příjemce pomoci do daného programu.</a:t>
            </a:r>
          </a:p>
          <a:p>
            <a:pPr eaLnBrk="1" hangingPunct="1">
              <a:lnSpc>
                <a:spcPct val="80000"/>
              </a:lnSpc>
            </a:pPr>
            <a:r>
              <a:rPr lang="cs-CZ" sz="2700" smtClean="0"/>
              <a:t>7) Pomoc by měla nejen naplňovat základní potřeby lidí, ale také minimalizovat budoucí ohrožení krizovou událostí.</a:t>
            </a:r>
          </a:p>
          <a:p>
            <a:pPr eaLnBrk="1" hangingPunct="1">
              <a:lnSpc>
                <a:spcPct val="80000"/>
              </a:lnSpc>
            </a:pPr>
            <a:r>
              <a:rPr lang="cs-CZ" sz="2700" smtClean="0"/>
              <a:t>8) Odpovědnost jak vůči těm, kterým se snažíme pomoci, tak vůči těm, od nichž dostáváme prostředky</a:t>
            </a:r>
          </a:p>
          <a:p>
            <a:pPr eaLnBrk="1" hangingPunct="1">
              <a:lnSpc>
                <a:spcPct val="80000"/>
              </a:lnSpc>
            </a:pPr>
            <a:r>
              <a:rPr lang="cs-CZ" sz="2700" smtClean="0"/>
              <a:t>9) V informační, publikační a propagační činnosti k obětem krize přistupovat jako k důstojným lidem, nikoli k jakýmsi neživým objektům bez naděje.</a:t>
            </a:r>
          </a:p>
          <a:p>
            <a:pPr eaLnBrk="1" hangingPunct="1">
              <a:lnSpc>
                <a:spcPct val="80000"/>
              </a:lnSpc>
            </a:pPr>
            <a:endParaRPr lang="cs-CZ" sz="2700" smtClean="0"/>
          </a:p>
          <a:p>
            <a:pPr eaLnBrk="1" hangingPunct="1">
              <a:lnSpc>
                <a:spcPct val="80000"/>
              </a:lnSpc>
            </a:pPr>
            <a:endParaRPr lang="cs-CZ" sz="2700" smtClean="0"/>
          </a:p>
          <a:p>
            <a:pPr eaLnBrk="1" hangingPunct="1">
              <a:lnSpc>
                <a:spcPct val="80000"/>
              </a:lnSpc>
            </a:pPr>
            <a:endParaRPr lang="cs-CZ" sz="270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84313"/>
          </a:xfrm>
          <a:ln>
            <a:solidFill>
              <a:schemeClr val="accent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Doporučení vládám států zasažených krizí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1) Vlády by si měly uvědomovat a respektovat nezávislou, humanitární a nestrannou činnost nevládních humanitárních organizací (NGHO).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2) Hostitelské vlády by měly NGHO umožnit rychlý přístup k obětem krize.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3) Vlády by při katastrofách měly usnadnit včasný tok prostředků pomoci a informací.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4) Vlády by se měly snažit o koordinaci shromažďování informací o krizi a plánování pomoci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5) Pomoc při krizi v případě ozbrojeného konfliktu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/>
              <a:t>Doporučení pro dárcovské vlády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1</a:t>
            </a:r>
            <a:r>
              <a:rPr lang="cs-CZ" dirty="0"/>
              <a:t>) Dárcovské vlády by si měly uvědomovat a respektovat nezávislou, humanitární a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dirty="0" smtClean="0"/>
              <a:t>    nestrannou </a:t>
            </a:r>
            <a:r>
              <a:rPr lang="cs-CZ" dirty="0"/>
              <a:t>činnost NGHO.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2) Dárcovské vlády by měly poskytovat finanční podporu se zárukou operační nezávislosti.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3) Dárcovské vlády by měly </a:t>
            </a:r>
            <a:r>
              <a:rPr lang="cs-CZ" dirty="0" smtClean="0"/>
              <a:t>využít </a:t>
            </a:r>
            <a:r>
              <a:rPr lang="cs-CZ" dirty="0"/>
              <a:t>svá obchodní zastoupení či organizace k podpoře NGHO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dirty="0"/>
              <a:t>při získávání jejich přístupu k obětem krizové události.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charset="0"/>
              </a:rPr>
              <a:t>Rok 2012</a:t>
            </a:r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 roce </a:t>
            </a:r>
            <a:r>
              <a:rPr lang="cs-CZ" smtClean="0">
                <a:latin typeface="Arial" charset="0"/>
              </a:rPr>
              <a:t>2012</a:t>
            </a:r>
            <a:r>
              <a:rPr lang="cs-CZ" smtClean="0"/>
              <a:t> se odehrálo 132 bezpečnostních incidentů,v nichž terčem byli humanitární pracovníci; </a:t>
            </a:r>
          </a:p>
          <a:p>
            <a:pPr eaLnBrk="1" hangingPunct="1"/>
            <a:r>
              <a:rPr lang="cs-CZ" smtClean="0"/>
              <a:t>71 z nich bylo zabito</a:t>
            </a:r>
          </a:p>
          <a:p>
            <a:pPr eaLnBrk="1" hangingPunct="1"/>
            <a:r>
              <a:rPr lang="cs-CZ" smtClean="0"/>
              <a:t>86 utrpělo zranění </a:t>
            </a:r>
          </a:p>
          <a:p>
            <a:pPr eaLnBrk="1" hangingPunct="1"/>
            <a:r>
              <a:rPr lang="cs-CZ" smtClean="0"/>
              <a:t>88 bylo uneseno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Doporučení mezivládním organizacím</a:t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608513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4000" dirty="0" smtClean="0"/>
              <a:t>1) Mezivládní organizace by měly k místním i zahraničním NGHO přistupovat </a:t>
            </a:r>
            <a:r>
              <a:rPr lang="cs-CZ" sz="4000" dirty="0"/>
              <a:t>jako k důležitým partnerům.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4000" dirty="0" smtClean="0"/>
              <a:t>2) Mezivládní organizace by měly hostitelským vládám pomáhat při vytváření celkového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4000" dirty="0" smtClean="0"/>
              <a:t>koordinačního rámce pro mezinárodní i lokální pomoc v krizích.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4000" dirty="0" smtClean="0"/>
              <a:t>3) Mezivládní organizace by měly rozšířit bezpečnostní ochranu poskytovanou </a:t>
            </a:r>
            <a:r>
              <a:rPr lang="cs-CZ" sz="4000" dirty="0"/>
              <a:t>organizacím OSN i na NGHO.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4000" dirty="0" smtClean="0"/>
              <a:t>4) Mezivládní organizace by měly zajistit pro NGHO stejný přístup k příslušným informacím, jaký je zaručen orgánům OSN.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Zdroj</a:t>
            </a:r>
            <a:r>
              <a:rPr lang="en-US" dirty="0" smtClean="0"/>
              <a:t>: The Sphere Project, 2003.</a:t>
            </a:r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cs-CZ" smtClean="0"/>
              <a:t>Literatura</a:t>
            </a:r>
          </a:p>
        </p:txBody>
      </p:sp>
      <p:sp>
        <p:nvSpPr>
          <p:cNvPr id="5529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KŘIVOHLAVÝ, Jaro. </a:t>
            </a:r>
            <a:r>
              <a:rPr lang="cs-CZ" i="1" smtClean="0"/>
              <a:t>Mít pro co žít.</a:t>
            </a:r>
          </a:p>
          <a:p>
            <a:pPr eaLnBrk="1" hangingPunct="1"/>
            <a:r>
              <a:rPr lang="cs-CZ" smtClean="0"/>
              <a:t>ARMSTRONG, Michael. </a:t>
            </a:r>
            <a:r>
              <a:rPr lang="cs-CZ" i="1" smtClean="0"/>
              <a:t>Řízení lidských zdrojů.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cs-CZ" smtClean="0"/>
              <a:t>Literatura</a:t>
            </a:r>
          </a:p>
        </p:txBody>
      </p:sp>
      <p:sp>
        <p:nvSpPr>
          <p:cNvPr id="5632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HALAMA, Peter. </a:t>
            </a:r>
            <a:r>
              <a:rPr lang="cs-CZ" i="1" smtClean="0"/>
              <a:t>Zmysel života z pohľadu psychológie</a:t>
            </a:r>
          </a:p>
          <a:p>
            <a:pPr eaLnBrk="1" hangingPunct="1"/>
            <a:r>
              <a:rPr lang="cs-CZ" smtClean="0"/>
              <a:t>KOHOUTEK, Tomáš / ČERMÁK, Ivo. </a:t>
            </a:r>
            <a:r>
              <a:rPr lang="cs-CZ" i="1" smtClean="0"/>
              <a:t>Psychologie katastrofické události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mtClean="0"/>
              <a:t>Internetový zdroj</a:t>
            </a:r>
          </a:p>
        </p:txBody>
      </p:sp>
      <p:sp>
        <p:nvSpPr>
          <p:cNvPr id="5734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KOLÍNSKÝ, Pavel. Dobrovolník humanitární pomoci. In </a:t>
            </a:r>
            <a:r>
              <a:rPr lang="cs-CZ" i="1" smtClean="0"/>
              <a:t>Dobrovolnictví a dárcovství – </a:t>
            </a:r>
            <a:r>
              <a:rPr lang="pl-PL" smtClean="0"/>
              <a:t>dostupné z WWW: &lt;http://www.unesco-kromeriz.cz/sbornik2001/kolinsky.htm&gt;.</a:t>
            </a:r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Děkuji za pozornost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Podle OSN humanitární pracovníci při poskytování pomoci potřebným čelí stále většímu nebezpečí. </a:t>
            </a:r>
          </a:p>
          <a:p>
            <a:pPr eaLnBrk="1" hangingPunct="1"/>
            <a:r>
              <a:rPr lang="cs-CZ" smtClean="0"/>
              <a:t>Afghánistán, Somálsko, Dárfúr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Mezi rozsáhlé humanitární krize, kde měla solidarita EU významný přínos, bylo tsunami v jižní Asii v roce 2004, zemětřesení na Haiti v roce 2010 a záplavy v Pákistánu. 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Významným aspektem humanitárního úsilí Komise je zaměření na </a:t>
            </a:r>
            <a:r>
              <a:rPr lang="cs-CZ" b="1" smtClean="0"/>
              <a:t>tzv. zapomenuté krize</a:t>
            </a:r>
            <a:r>
              <a:rPr lang="cs-CZ" smtClean="0"/>
              <a:t>, tedy na situace, o nichž sdělovací prostředky tak široce neinformují a kde Komise často poskytuje humanitární pomoc jako jediná.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Evropská unie </a:t>
            </a:r>
            <a:r>
              <a:rPr lang="cs-CZ" smtClean="0"/>
              <a:t>je v současné době </a:t>
            </a:r>
            <a:r>
              <a:rPr lang="cs-CZ" b="1" smtClean="0"/>
              <a:t>největším dárcem humanitární pomoci. </a:t>
            </a:r>
          </a:p>
          <a:p>
            <a:pPr eaLnBrk="1" hangingPunct="1"/>
            <a:r>
              <a:rPr lang="cs-CZ" smtClean="0"/>
              <a:t>Mezi 20 hlavních institucionálních dárců na světě patří Evropská komise a jedenáct členských států EU – Švédsko, Velká Británie, Německo, Nizozemsko, Finsko, Dánsko, Španělsko, Francie, Irsko, Belgie a Itálie.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6922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faktory</a:t>
            </a:r>
            <a:br>
              <a:rPr lang="cs-CZ" dirty="0" smtClean="0"/>
            </a:br>
            <a:r>
              <a:rPr lang="cs-CZ" b="1" dirty="0" smtClean="0"/>
              <a:t>faktory ovlivňující působení neziskových organizací při humanitárních krizích: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22530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213"/>
            <a:ext cx="8218488" cy="4425950"/>
          </a:xfrm>
        </p:spPr>
        <p:txBody>
          <a:bodyPr/>
          <a:lstStyle/>
          <a:p>
            <a:pPr eaLnBrk="1" hangingPunct="1"/>
            <a:r>
              <a:rPr lang="cs-CZ" smtClean="0"/>
              <a:t>vysoká nestabilita (např. prostředí konfliktu, špatné politiky apod.);</a:t>
            </a:r>
          </a:p>
          <a:p>
            <a:pPr eaLnBrk="1" hangingPunct="1"/>
            <a:r>
              <a:rPr lang="cs-CZ" smtClean="0"/>
              <a:t>extrémní časový tlak (při náhlé katastrofě je mnoho potřebných lidí vyžadujících okamžitou pomoc)</a:t>
            </a:r>
          </a:p>
          <a:p>
            <a:pPr eaLnBrk="1" hangingPunct="1"/>
            <a:r>
              <a:rPr lang="cs-CZ" smtClean="0"/>
              <a:t>potenciální geografické rozložení míst humanitárních akcí (katastrof) může být prakticky kdekoliv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1598</Words>
  <Application>Microsoft Office PowerPoint</Application>
  <PresentationFormat>Předvádění na obrazovce (4:3)</PresentationFormat>
  <Paragraphs>170</Paragraphs>
  <Slides>44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5" baseType="lpstr">
      <vt:lpstr>Motiv sady Office</vt:lpstr>
      <vt:lpstr>Humanitární pomoc a rozvojová spolupráce</vt:lpstr>
      <vt:lpstr>19. srpen</vt:lpstr>
      <vt:lpstr>rok 2011</vt:lpstr>
      <vt:lpstr>Rok 2012</vt:lpstr>
      <vt:lpstr>Prezentace aplikace PowerPoint</vt:lpstr>
      <vt:lpstr>Prezentace aplikace PowerPoint</vt:lpstr>
      <vt:lpstr>Prezentace aplikace PowerPoint</vt:lpstr>
      <vt:lpstr>Prezentace aplikace PowerPoint</vt:lpstr>
      <vt:lpstr>faktory faktory ovlivňující působení neziskových organizací při humanitárních krizích: </vt:lpstr>
      <vt:lpstr>Prezentace aplikace PowerPoint</vt:lpstr>
      <vt:lpstr>Prezentace aplikace PowerPoint</vt:lpstr>
      <vt:lpstr>Prezentace aplikace PowerPoint</vt:lpstr>
      <vt:lpstr>Prezentace aplikace PowerPoint</vt:lpstr>
      <vt:lpstr>Humanitární pracovník</vt:lpstr>
      <vt:lpstr>Humanitární pracovník </vt:lpstr>
      <vt:lpstr>Prezentace aplikace PowerPoint</vt:lpstr>
      <vt:lpstr>Prezentace aplikace PowerPoint</vt:lpstr>
      <vt:lpstr>osobnost humanitárního pracovníka</vt:lpstr>
      <vt:lpstr>osobnost humanitárního pracovníka</vt:lpstr>
      <vt:lpstr>osobnost humanitárního pracovníka</vt:lpstr>
      <vt:lpstr>žádoucí vlastnosti</vt:lpstr>
      <vt:lpstr>Prezentace aplikace PowerPoint</vt:lpstr>
      <vt:lpstr>Charakteristiky, které by měl ideální humanitární pracovník</vt:lpstr>
      <vt:lpstr>Prezentace aplikace PowerPoint</vt:lpstr>
      <vt:lpstr>Prezentace aplikace PowerPoint</vt:lpstr>
      <vt:lpstr> Humanitární pracovníci působící na vedoucích postech </vt:lpstr>
      <vt:lpstr>Humanitární pracovníci působící na vedoucích postech</vt:lpstr>
      <vt:lpstr>Humanitární pracovníci působící na vedoucích postech</vt:lpstr>
      <vt:lpstr>Humanitární pracovníci musí porozumět </vt:lpstr>
      <vt:lpstr>Proč chci odjet?</vt:lpstr>
      <vt:lpstr>Proč chci odjet?</vt:lpstr>
      <vt:lpstr>Naopak humanitární pracovník, který se snaží jednat profesionálně </vt:lpstr>
      <vt:lpstr>Vnější podněty podněty</vt:lpstr>
      <vt:lpstr>Vnitřní podněty </vt:lpstr>
      <vt:lpstr>Vnitřní podněty </vt:lpstr>
      <vt:lpstr> Etický kodex humanitárních pracovníků </vt:lpstr>
      <vt:lpstr>Etický kodex humanitárních pracovníků</vt:lpstr>
      <vt:lpstr> Doporučení vládám států zasažených krizí </vt:lpstr>
      <vt:lpstr>Doporučení pro dárcovské vlády </vt:lpstr>
      <vt:lpstr> Doporučení mezivládním organizacím  </vt:lpstr>
      <vt:lpstr>Literatura</vt:lpstr>
      <vt:lpstr>Literatura</vt:lpstr>
      <vt:lpstr>Internetový zdroj</vt:lpstr>
      <vt:lpstr>Děkuji za pozornost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Humanitární pomoc a rozvojová spolupráce</dc:title>
  <dc:creator>Ladin</dc:creator>
  <cp:lastModifiedBy>Vladimír Nový</cp:lastModifiedBy>
  <cp:revision>19</cp:revision>
  <cp:lastPrinted>2014-02-26T12:46:36Z</cp:lastPrinted>
  <dcterms:created xsi:type="dcterms:W3CDTF">2012-10-22T16:27:48Z</dcterms:created>
  <dcterms:modified xsi:type="dcterms:W3CDTF">2014-05-12T17:02:45Z</dcterms:modified>
</cp:coreProperties>
</file>