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2"/>
  </p:handoutMasterIdLst>
  <p:sldIdLst>
    <p:sldId id="256" r:id="rId2"/>
    <p:sldId id="257" r:id="rId3"/>
    <p:sldId id="258" r:id="rId4"/>
    <p:sldId id="259" r:id="rId5"/>
    <p:sldId id="272" r:id="rId6"/>
    <p:sldId id="260" r:id="rId7"/>
    <p:sldId id="273" r:id="rId8"/>
    <p:sldId id="261" r:id="rId9"/>
    <p:sldId id="274" r:id="rId10"/>
    <p:sldId id="262" r:id="rId11"/>
    <p:sldId id="275" r:id="rId12"/>
    <p:sldId id="263" r:id="rId13"/>
    <p:sldId id="276" r:id="rId14"/>
    <p:sldId id="319" r:id="rId15"/>
    <p:sldId id="264" r:id="rId16"/>
    <p:sldId id="277" r:id="rId17"/>
    <p:sldId id="265" r:id="rId18"/>
    <p:sldId id="278" r:id="rId19"/>
    <p:sldId id="301" r:id="rId20"/>
    <p:sldId id="266" r:id="rId21"/>
    <p:sldId id="302" r:id="rId22"/>
    <p:sldId id="310" r:id="rId23"/>
    <p:sldId id="303" r:id="rId24"/>
    <p:sldId id="311" r:id="rId25"/>
    <p:sldId id="304" r:id="rId26"/>
    <p:sldId id="305" r:id="rId27"/>
    <p:sldId id="306" r:id="rId28"/>
    <p:sldId id="307" r:id="rId29"/>
    <p:sldId id="308" r:id="rId30"/>
    <p:sldId id="309" r:id="rId31"/>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7BA17C5-0DC3-42A4-A139-0F7750F0B5DA}" type="datetimeFigureOut">
              <a:rPr lang="cs-CZ" smtClean="0"/>
              <a:t>12. 5. 2014</a:t>
            </a:fld>
            <a:endParaRPr lang="cs-CZ"/>
          </a:p>
        </p:txBody>
      </p:sp>
      <p:sp>
        <p:nvSpPr>
          <p:cNvPr id="4" name="Zástupný symbol pro zápatí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386C392-94B6-46C6-9B39-83A4EC28F510}" type="slidenum">
              <a:rPr lang="cs-CZ" smtClean="0"/>
              <a:t>‹#›</a:t>
            </a:fld>
            <a:endParaRPr lang="cs-CZ"/>
          </a:p>
        </p:txBody>
      </p:sp>
    </p:spTree>
    <p:extLst>
      <p:ext uri="{BB962C8B-B14F-4D97-AF65-F5344CB8AC3E}">
        <p14:creationId xmlns:p14="http://schemas.microsoft.com/office/powerpoint/2010/main" val="126947464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2802F303-3C58-4ED4-A05C-A56CD0A2D444}" type="datetimeFigureOut">
              <a:rPr lang="cs-CZ" smtClean="0"/>
              <a:pPr/>
              <a:t>12. 5. 2014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FE41C98-1196-45E5-9E61-4E0B3FA9A3BE}" type="slidenum">
              <a:rPr lang="cs-CZ" smtClean="0"/>
              <a:pPr/>
              <a:t>‹#›</a:t>
            </a:fld>
            <a:endParaRPr lang="cs-CZ"/>
          </a:p>
        </p:txBody>
      </p:sp>
    </p:spTree>
    <p:extLst>
      <p:ext uri="{BB962C8B-B14F-4D97-AF65-F5344CB8AC3E}">
        <p14:creationId xmlns:p14="http://schemas.microsoft.com/office/powerpoint/2010/main" val="22867413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2802F303-3C58-4ED4-A05C-A56CD0A2D444}" type="datetimeFigureOut">
              <a:rPr lang="cs-CZ" smtClean="0"/>
              <a:pPr/>
              <a:t>12. 5. 2014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FE41C98-1196-45E5-9E61-4E0B3FA9A3BE}" type="slidenum">
              <a:rPr lang="cs-CZ" smtClean="0"/>
              <a:pPr/>
              <a:t>‹#›</a:t>
            </a:fld>
            <a:endParaRPr lang="cs-CZ"/>
          </a:p>
        </p:txBody>
      </p:sp>
    </p:spTree>
    <p:extLst>
      <p:ext uri="{BB962C8B-B14F-4D97-AF65-F5344CB8AC3E}">
        <p14:creationId xmlns:p14="http://schemas.microsoft.com/office/powerpoint/2010/main" val="744755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2802F303-3C58-4ED4-A05C-A56CD0A2D444}" type="datetimeFigureOut">
              <a:rPr lang="cs-CZ" smtClean="0"/>
              <a:pPr/>
              <a:t>12. 5. 2014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FE41C98-1196-45E5-9E61-4E0B3FA9A3BE}" type="slidenum">
              <a:rPr lang="cs-CZ" smtClean="0"/>
              <a:pPr/>
              <a:t>‹#›</a:t>
            </a:fld>
            <a:endParaRPr lang="cs-CZ"/>
          </a:p>
        </p:txBody>
      </p:sp>
    </p:spTree>
    <p:extLst>
      <p:ext uri="{BB962C8B-B14F-4D97-AF65-F5344CB8AC3E}">
        <p14:creationId xmlns:p14="http://schemas.microsoft.com/office/powerpoint/2010/main" val="3282053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2802F303-3C58-4ED4-A05C-A56CD0A2D444}" type="datetimeFigureOut">
              <a:rPr lang="cs-CZ" smtClean="0"/>
              <a:pPr/>
              <a:t>12. 5. 2014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FE41C98-1196-45E5-9E61-4E0B3FA9A3BE}" type="slidenum">
              <a:rPr lang="cs-CZ" smtClean="0"/>
              <a:pPr/>
              <a:t>‹#›</a:t>
            </a:fld>
            <a:endParaRPr lang="cs-CZ"/>
          </a:p>
        </p:txBody>
      </p:sp>
    </p:spTree>
    <p:extLst>
      <p:ext uri="{BB962C8B-B14F-4D97-AF65-F5344CB8AC3E}">
        <p14:creationId xmlns:p14="http://schemas.microsoft.com/office/powerpoint/2010/main" val="1266684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2802F303-3C58-4ED4-A05C-A56CD0A2D444}" type="datetimeFigureOut">
              <a:rPr lang="cs-CZ" smtClean="0"/>
              <a:pPr/>
              <a:t>12. 5. 2014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FE41C98-1196-45E5-9E61-4E0B3FA9A3BE}" type="slidenum">
              <a:rPr lang="cs-CZ" smtClean="0"/>
              <a:pPr/>
              <a:t>‹#›</a:t>
            </a:fld>
            <a:endParaRPr lang="cs-CZ"/>
          </a:p>
        </p:txBody>
      </p:sp>
    </p:spTree>
    <p:extLst>
      <p:ext uri="{BB962C8B-B14F-4D97-AF65-F5344CB8AC3E}">
        <p14:creationId xmlns:p14="http://schemas.microsoft.com/office/powerpoint/2010/main" val="960003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2802F303-3C58-4ED4-A05C-A56CD0A2D444}" type="datetimeFigureOut">
              <a:rPr lang="cs-CZ" smtClean="0"/>
              <a:pPr/>
              <a:t>12. 5. 2014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FE41C98-1196-45E5-9E61-4E0B3FA9A3BE}" type="slidenum">
              <a:rPr lang="cs-CZ" smtClean="0"/>
              <a:pPr/>
              <a:t>‹#›</a:t>
            </a:fld>
            <a:endParaRPr lang="cs-CZ"/>
          </a:p>
        </p:txBody>
      </p:sp>
    </p:spTree>
    <p:extLst>
      <p:ext uri="{BB962C8B-B14F-4D97-AF65-F5344CB8AC3E}">
        <p14:creationId xmlns:p14="http://schemas.microsoft.com/office/powerpoint/2010/main" val="1563012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2802F303-3C58-4ED4-A05C-A56CD0A2D444}" type="datetimeFigureOut">
              <a:rPr lang="cs-CZ" smtClean="0"/>
              <a:pPr/>
              <a:t>12. 5. 2014</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BFE41C98-1196-45E5-9E61-4E0B3FA9A3BE}" type="slidenum">
              <a:rPr lang="cs-CZ" smtClean="0"/>
              <a:pPr/>
              <a:t>‹#›</a:t>
            </a:fld>
            <a:endParaRPr lang="cs-CZ"/>
          </a:p>
        </p:txBody>
      </p:sp>
    </p:spTree>
    <p:extLst>
      <p:ext uri="{BB962C8B-B14F-4D97-AF65-F5344CB8AC3E}">
        <p14:creationId xmlns:p14="http://schemas.microsoft.com/office/powerpoint/2010/main" val="2761965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2802F303-3C58-4ED4-A05C-A56CD0A2D444}" type="datetimeFigureOut">
              <a:rPr lang="cs-CZ" smtClean="0"/>
              <a:pPr/>
              <a:t>12. 5. 2014</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BFE41C98-1196-45E5-9E61-4E0B3FA9A3BE}" type="slidenum">
              <a:rPr lang="cs-CZ" smtClean="0"/>
              <a:pPr/>
              <a:t>‹#›</a:t>
            </a:fld>
            <a:endParaRPr lang="cs-CZ"/>
          </a:p>
        </p:txBody>
      </p:sp>
    </p:spTree>
    <p:extLst>
      <p:ext uri="{BB962C8B-B14F-4D97-AF65-F5344CB8AC3E}">
        <p14:creationId xmlns:p14="http://schemas.microsoft.com/office/powerpoint/2010/main" val="4042242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2802F303-3C58-4ED4-A05C-A56CD0A2D444}" type="datetimeFigureOut">
              <a:rPr lang="cs-CZ" smtClean="0"/>
              <a:pPr/>
              <a:t>12. 5. 2014</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BFE41C98-1196-45E5-9E61-4E0B3FA9A3BE}" type="slidenum">
              <a:rPr lang="cs-CZ" smtClean="0"/>
              <a:pPr/>
              <a:t>‹#›</a:t>
            </a:fld>
            <a:endParaRPr lang="cs-CZ"/>
          </a:p>
        </p:txBody>
      </p:sp>
    </p:spTree>
    <p:extLst>
      <p:ext uri="{BB962C8B-B14F-4D97-AF65-F5344CB8AC3E}">
        <p14:creationId xmlns:p14="http://schemas.microsoft.com/office/powerpoint/2010/main" val="6499229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2802F303-3C58-4ED4-A05C-A56CD0A2D444}" type="datetimeFigureOut">
              <a:rPr lang="cs-CZ" smtClean="0"/>
              <a:pPr/>
              <a:t>12. 5. 2014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FE41C98-1196-45E5-9E61-4E0B3FA9A3BE}" type="slidenum">
              <a:rPr lang="cs-CZ" smtClean="0"/>
              <a:pPr/>
              <a:t>‹#›</a:t>
            </a:fld>
            <a:endParaRPr lang="cs-CZ"/>
          </a:p>
        </p:txBody>
      </p:sp>
    </p:spTree>
    <p:extLst>
      <p:ext uri="{BB962C8B-B14F-4D97-AF65-F5344CB8AC3E}">
        <p14:creationId xmlns:p14="http://schemas.microsoft.com/office/powerpoint/2010/main" val="22596649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2802F303-3C58-4ED4-A05C-A56CD0A2D444}" type="datetimeFigureOut">
              <a:rPr lang="cs-CZ" smtClean="0"/>
              <a:pPr/>
              <a:t>12. 5. 2014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FE41C98-1196-45E5-9E61-4E0B3FA9A3BE}" type="slidenum">
              <a:rPr lang="cs-CZ" smtClean="0"/>
              <a:pPr/>
              <a:t>‹#›</a:t>
            </a:fld>
            <a:endParaRPr lang="cs-CZ"/>
          </a:p>
        </p:txBody>
      </p:sp>
    </p:spTree>
    <p:extLst>
      <p:ext uri="{BB962C8B-B14F-4D97-AF65-F5344CB8AC3E}">
        <p14:creationId xmlns:p14="http://schemas.microsoft.com/office/powerpoint/2010/main" val="22090918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02F303-3C58-4ED4-A05C-A56CD0A2D444}" type="datetimeFigureOut">
              <a:rPr lang="cs-CZ" smtClean="0"/>
              <a:pPr/>
              <a:t>12. 5. 2014</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E41C98-1196-45E5-9E61-4E0B3FA9A3BE}" type="slidenum">
              <a:rPr lang="cs-CZ" smtClean="0"/>
              <a:pPr/>
              <a:t>‹#›</a:t>
            </a:fld>
            <a:endParaRPr lang="cs-CZ"/>
          </a:p>
        </p:txBody>
      </p:sp>
    </p:spTree>
    <p:extLst>
      <p:ext uri="{BB962C8B-B14F-4D97-AF65-F5344CB8AC3E}">
        <p14:creationId xmlns:p14="http://schemas.microsoft.com/office/powerpoint/2010/main" val="9299596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ln>
            <a:solidFill>
              <a:srgbClr val="0070C0"/>
            </a:solidFill>
          </a:ln>
        </p:spPr>
        <p:txBody>
          <a:bodyPr/>
          <a:lstStyle/>
          <a:p>
            <a:r>
              <a:rPr lang="cs-CZ" dirty="0" smtClean="0"/>
              <a:t>Problémy menšinových skupin II</a:t>
            </a:r>
            <a:endParaRPr lang="cs-CZ" dirty="0"/>
          </a:p>
        </p:txBody>
      </p:sp>
      <p:sp>
        <p:nvSpPr>
          <p:cNvPr id="3" name="Podnadpis 2"/>
          <p:cNvSpPr>
            <a:spLocks noGrp="1"/>
          </p:cNvSpPr>
          <p:nvPr>
            <p:ph type="subTitle" idx="1"/>
          </p:nvPr>
        </p:nvSpPr>
        <p:spPr>
          <a:ln>
            <a:solidFill>
              <a:srgbClr val="C00000"/>
            </a:solidFill>
          </a:ln>
        </p:spPr>
        <p:txBody>
          <a:bodyPr/>
          <a:lstStyle/>
          <a:p>
            <a:r>
              <a:rPr lang="cs-CZ" dirty="0" smtClean="0"/>
              <a:t>01</a:t>
            </a:r>
          </a:p>
          <a:p>
            <a:r>
              <a:rPr lang="cs-CZ" dirty="0"/>
              <a:t>Sociální práce s menšinami</a:t>
            </a:r>
            <a:endParaRPr lang="cs-CZ" dirty="0" smtClean="0"/>
          </a:p>
          <a:p>
            <a:endParaRPr lang="cs-CZ" dirty="0"/>
          </a:p>
        </p:txBody>
      </p:sp>
    </p:spTree>
    <p:extLst>
      <p:ext uri="{BB962C8B-B14F-4D97-AF65-F5344CB8AC3E}">
        <p14:creationId xmlns:p14="http://schemas.microsoft.com/office/powerpoint/2010/main" val="15337251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ln>
            <a:solidFill>
              <a:srgbClr val="C00000"/>
            </a:solidFill>
          </a:ln>
        </p:spPr>
        <p:txBody>
          <a:bodyPr/>
          <a:lstStyle/>
          <a:p>
            <a:r>
              <a:rPr lang="cs-CZ" b="1" dirty="0" smtClean="0"/>
              <a:t>4) Komunitní práce</a:t>
            </a:r>
            <a:endParaRPr lang="cs-CZ" b="1" dirty="0"/>
          </a:p>
        </p:txBody>
      </p:sp>
      <p:sp>
        <p:nvSpPr>
          <p:cNvPr id="3" name="Zástupný symbol pro obsah 2"/>
          <p:cNvSpPr>
            <a:spLocks noGrp="1"/>
          </p:cNvSpPr>
          <p:nvPr>
            <p:ph idx="1"/>
          </p:nvPr>
        </p:nvSpPr>
        <p:spPr/>
        <p:txBody>
          <a:bodyPr>
            <a:normAutofit/>
          </a:bodyPr>
          <a:lstStyle/>
          <a:p>
            <a:pPr marL="0" indent="0">
              <a:buNone/>
            </a:pPr>
            <a:r>
              <a:rPr lang="cs-CZ" dirty="0" smtClean="0"/>
              <a:t>Není </a:t>
            </a:r>
            <a:r>
              <a:rPr lang="cs-CZ" dirty="0"/>
              <a:t>úzce zaměřená na práci s jednotlivými klienty. </a:t>
            </a:r>
            <a:r>
              <a:rPr lang="cs-CZ" dirty="0" smtClean="0"/>
              <a:t>   </a:t>
            </a:r>
          </a:p>
          <a:p>
            <a:pPr marL="0" indent="0">
              <a:buNone/>
            </a:pPr>
            <a:r>
              <a:rPr lang="cs-CZ" dirty="0" smtClean="0"/>
              <a:t>V </a:t>
            </a:r>
            <a:r>
              <a:rPr lang="cs-CZ" dirty="0"/>
              <a:t>tomto případě pracuje sociální pracovník se širší komunitou (skupinou lidí, kteří mají nějaký společný znak), která žije ve stejné lokalitě, sdílí podobné hodnoty či zájmy a společně bojuje s nějakým </a:t>
            </a:r>
            <a:r>
              <a:rPr lang="cs-CZ" dirty="0" smtClean="0"/>
              <a:t>problémem</a:t>
            </a:r>
            <a:r>
              <a:rPr lang="cs-CZ" dirty="0"/>
              <a:t>. </a:t>
            </a:r>
            <a:r>
              <a:rPr lang="cs-CZ" dirty="0" smtClean="0"/>
              <a:t>Pracovník </a:t>
            </a:r>
            <a:r>
              <a:rPr lang="cs-CZ" dirty="0"/>
              <a:t>jim </a:t>
            </a:r>
            <a:r>
              <a:rPr lang="cs-CZ" dirty="0" smtClean="0"/>
              <a:t>pomáhá </a:t>
            </a:r>
            <a:r>
              <a:rPr lang="cs-CZ" dirty="0"/>
              <a:t>řešit složité situace, se kterými si nevědí rady. </a:t>
            </a:r>
          </a:p>
        </p:txBody>
      </p:sp>
    </p:spTree>
    <p:extLst>
      <p:ext uri="{BB962C8B-B14F-4D97-AF65-F5344CB8AC3E}">
        <p14:creationId xmlns:p14="http://schemas.microsoft.com/office/powerpoint/2010/main" val="2572959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dirty="0" smtClean="0"/>
              <a:t>Pomáhá jim zorientovat se v problému, snaží se usnadnit komunikaci se členy komunity tak, aby spolu našli „společnou řeč“. Pomáhá i při navázání kontaktu s institucemi, které by měly být do řešení situace zapojeny (např. úřady nebo správy nemovitostí). </a:t>
            </a:r>
          </a:p>
          <a:p>
            <a:endParaRPr lang="cs-CZ" dirty="0"/>
          </a:p>
        </p:txBody>
      </p:sp>
    </p:spTree>
    <p:extLst>
      <p:ext uri="{BB962C8B-B14F-4D97-AF65-F5344CB8AC3E}">
        <p14:creationId xmlns:p14="http://schemas.microsoft.com/office/powerpoint/2010/main" val="7735101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ln>
            <a:solidFill>
              <a:srgbClr val="C00000"/>
            </a:solidFill>
          </a:ln>
        </p:spPr>
        <p:txBody>
          <a:bodyPr/>
          <a:lstStyle/>
          <a:p>
            <a:r>
              <a:rPr lang="cs-CZ" b="1" dirty="0" smtClean="0"/>
              <a:t>Sociální práci s menšinami realizují</a:t>
            </a:r>
            <a:endParaRPr lang="cs-CZ" b="1" dirty="0"/>
          </a:p>
        </p:txBody>
      </p:sp>
      <p:sp>
        <p:nvSpPr>
          <p:cNvPr id="3" name="Zástupný symbol pro obsah 2"/>
          <p:cNvSpPr>
            <a:spLocks noGrp="1"/>
          </p:cNvSpPr>
          <p:nvPr>
            <p:ph idx="1"/>
          </p:nvPr>
        </p:nvSpPr>
        <p:spPr/>
        <p:txBody>
          <a:bodyPr>
            <a:normAutofit fontScale="92500"/>
          </a:bodyPr>
          <a:lstStyle/>
          <a:p>
            <a:r>
              <a:rPr lang="cs-CZ" dirty="0" smtClean="0"/>
              <a:t>….nestátní </a:t>
            </a:r>
            <a:r>
              <a:rPr lang="cs-CZ" dirty="0"/>
              <a:t>neziskové organizace nebo instituce státní. </a:t>
            </a:r>
            <a:r>
              <a:rPr lang="cs-CZ" dirty="0" smtClean="0"/>
              <a:t>Výhodou </a:t>
            </a:r>
            <a:r>
              <a:rPr lang="cs-CZ" dirty="0"/>
              <a:t>nestátních neziskových organizací je flexibilnější reakce na potřeby klienta a také </a:t>
            </a:r>
            <a:r>
              <a:rPr lang="cs-CZ" dirty="0" err="1" smtClean="0"/>
              <a:t>sku</a:t>
            </a:r>
            <a:r>
              <a:rPr lang="cs-CZ" dirty="0" smtClean="0"/>
              <a:t> tečnost</a:t>
            </a:r>
            <a:r>
              <a:rPr lang="cs-CZ" dirty="0"/>
              <a:t>, že sociální pracovníci jsou přímými zaměstnanci organizace, což umožňuje </a:t>
            </a:r>
            <a:r>
              <a:rPr lang="cs-CZ" dirty="0" err="1" smtClean="0"/>
              <a:t>efektiv</a:t>
            </a:r>
            <a:r>
              <a:rPr lang="cs-CZ" dirty="0" smtClean="0"/>
              <a:t> </a:t>
            </a:r>
            <a:r>
              <a:rPr lang="cs-CZ" dirty="0" err="1"/>
              <a:t>nější</a:t>
            </a:r>
            <a:r>
              <a:rPr lang="cs-CZ" dirty="0"/>
              <a:t> koordinaci jejich práce. Nevýhodou je nejistota, která se týká finančního zajištění chodu organizace. Užitečným se tak stává partnerství nestátní organizace s obcí či krajem.  </a:t>
            </a:r>
          </a:p>
          <a:p>
            <a:endParaRPr lang="cs-CZ" dirty="0"/>
          </a:p>
        </p:txBody>
      </p:sp>
    </p:spTree>
    <p:extLst>
      <p:ext uri="{BB962C8B-B14F-4D97-AF65-F5344CB8AC3E}">
        <p14:creationId xmlns:p14="http://schemas.microsoft.com/office/powerpoint/2010/main" val="14263942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dirty="0" smtClean="0"/>
              <a:t>Nevýhodou je nejistota, která se týká finančního zajištění chodu organizace. Užitečným se tak stává partnerství nestátní organizace s obcí či krajem</a:t>
            </a:r>
            <a:endParaRPr lang="cs-CZ" dirty="0"/>
          </a:p>
        </p:txBody>
      </p:sp>
    </p:spTree>
    <p:extLst>
      <p:ext uri="{BB962C8B-B14F-4D97-AF65-F5344CB8AC3E}">
        <p14:creationId xmlns:p14="http://schemas.microsoft.com/office/powerpoint/2010/main" val="36978282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ln>
            <a:solidFill>
              <a:srgbClr val="0070C0"/>
            </a:solidFill>
          </a:ln>
        </p:spPr>
        <p:txBody>
          <a:bodyPr/>
          <a:lstStyle/>
          <a:p>
            <a:r>
              <a:rPr lang="cs-CZ" dirty="0"/>
              <a:t>Problémy menšinových skupin II</a:t>
            </a:r>
          </a:p>
        </p:txBody>
      </p:sp>
      <p:sp>
        <p:nvSpPr>
          <p:cNvPr id="3" name="Podnadpis 2"/>
          <p:cNvSpPr>
            <a:spLocks noGrp="1"/>
          </p:cNvSpPr>
          <p:nvPr>
            <p:ph type="subTitle" idx="1"/>
          </p:nvPr>
        </p:nvSpPr>
        <p:spPr>
          <a:ln>
            <a:solidFill>
              <a:srgbClr val="C00000"/>
            </a:solidFill>
          </a:ln>
        </p:spPr>
        <p:txBody>
          <a:bodyPr/>
          <a:lstStyle/>
          <a:p>
            <a:r>
              <a:rPr lang="cs-CZ" dirty="0" smtClean="0"/>
              <a:t>27.2. 2014</a:t>
            </a:r>
          </a:p>
          <a:p>
            <a:r>
              <a:rPr lang="cs-CZ" dirty="0" smtClean="0"/>
              <a:t>2.PŘEDNÁŠKA</a:t>
            </a:r>
            <a:endParaRPr lang="cs-CZ" dirty="0"/>
          </a:p>
        </p:txBody>
      </p:sp>
    </p:spTree>
    <p:extLst>
      <p:ext uri="{BB962C8B-B14F-4D97-AF65-F5344CB8AC3E}">
        <p14:creationId xmlns:p14="http://schemas.microsoft.com/office/powerpoint/2010/main" val="989837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ln>
            <a:solidFill>
              <a:srgbClr val="C00000"/>
            </a:solidFill>
          </a:ln>
        </p:spPr>
        <p:txBody>
          <a:bodyPr>
            <a:normAutofit fontScale="90000"/>
          </a:bodyPr>
          <a:lstStyle/>
          <a:p>
            <a:r>
              <a:rPr lang="cs-CZ" b="1" dirty="0" smtClean="0">
                <a:solidFill>
                  <a:srgbClr val="00B050"/>
                </a:solidFill>
              </a:rPr>
              <a:t>Terénní sociální práce  </a:t>
            </a:r>
            <a:r>
              <a:rPr lang="cs-CZ" dirty="0" smtClean="0">
                <a:solidFill>
                  <a:srgbClr val="00B050"/>
                </a:solidFill>
              </a:rPr>
              <a:t/>
            </a:r>
            <a:br>
              <a:rPr lang="cs-CZ" dirty="0" smtClean="0">
                <a:solidFill>
                  <a:srgbClr val="00B050"/>
                </a:solidFill>
              </a:rPr>
            </a:br>
            <a:endParaRPr lang="cs-CZ" dirty="0">
              <a:solidFill>
                <a:srgbClr val="00B050"/>
              </a:solidFill>
            </a:endParaRPr>
          </a:p>
        </p:txBody>
      </p:sp>
      <p:sp>
        <p:nvSpPr>
          <p:cNvPr id="3" name="Zástupný symbol pro obsah 2"/>
          <p:cNvSpPr>
            <a:spLocks noGrp="1"/>
          </p:cNvSpPr>
          <p:nvPr>
            <p:ph idx="1"/>
          </p:nvPr>
        </p:nvSpPr>
        <p:spPr/>
        <p:txBody>
          <a:bodyPr>
            <a:normAutofit/>
          </a:bodyPr>
          <a:lstStyle/>
          <a:p>
            <a:pPr marL="0" indent="0">
              <a:buNone/>
            </a:pPr>
            <a:r>
              <a:rPr lang="cs-CZ" dirty="0" smtClean="0"/>
              <a:t>Terénní </a:t>
            </a:r>
            <a:r>
              <a:rPr lang="cs-CZ" dirty="0"/>
              <a:t>sociální práce je jedním z významných a účinných nástrojů, jak předcházet </a:t>
            </a:r>
            <a:r>
              <a:rPr lang="cs-CZ" dirty="0" smtClean="0"/>
              <a:t>sociálnímu </a:t>
            </a:r>
            <a:r>
              <a:rPr lang="cs-CZ" dirty="0"/>
              <a:t>vyloučení jednotlivců, rodin či celých sociálních skupin. </a:t>
            </a:r>
            <a:endParaRPr lang="cs-CZ" dirty="0" smtClean="0"/>
          </a:p>
          <a:p>
            <a:pPr marL="0" indent="0">
              <a:buNone/>
            </a:pPr>
            <a:r>
              <a:rPr lang="cs-CZ" dirty="0" smtClean="0"/>
              <a:t>Je </a:t>
            </a:r>
            <a:r>
              <a:rPr lang="cs-CZ" dirty="0"/>
              <a:t>někdy označována jako </a:t>
            </a:r>
            <a:r>
              <a:rPr lang="cs-CZ" dirty="0" err="1"/>
              <a:t>streetwork</a:t>
            </a:r>
            <a:r>
              <a:rPr lang="cs-CZ" dirty="0"/>
              <a:t> (v překladu doslova „práce na ulici“), vymezení tohoto pojmu je však mnohem širší. </a:t>
            </a:r>
          </a:p>
        </p:txBody>
      </p:sp>
    </p:spTree>
    <p:extLst>
      <p:ext uri="{BB962C8B-B14F-4D97-AF65-F5344CB8AC3E}">
        <p14:creationId xmlns:p14="http://schemas.microsoft.com/office/powerpoint/2010/main" val="19500772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ln>
            <a:solidFill>
              <a:srgbClr val="C00000"/>
            </a:solidFill>
          </a:ln>
        </p:spPr>
        <p:txBody>
          <a:bodyPr>
            <a:normAutofit fontScale="90000"/>
          </a:bodyPr>
          <a:lstStyle/>
          <a:p>
            <a:r>
              <a:rPr lang="cs-CZ" b="1" dirty="0">
                <a:solidFill>
                  <a:srgbClr val="00B050"/>
                </a:solidFill>
              </a:rPr>
              <a:t>Terénní sociální práce  </a:t>
            </a:r>
            <a:r>
              <a:rPr lang="cs-CZ" dirty="0"/>
              <a:t/>
            </a:r>
            <a:br>
              <a:rPr lang="cs-CZ" dirty="0"/>
            </a:br>
            <a:endParaRPr lang="cs-CZ" dirty="0"/>
          </a:p>
        </p:txBody>
      </p:sp>
      <p:sp>
        <p:nvSpPr>
          <p:cNvPr id="3" name="Zástupný symbol pro obsah 2"/>
          <p:cNvSpPr>
            <a:spLocks noGrp="1"/>
          </p:cNvSpPr>
          <p:nvPr>
            <p:ph idx="1"/>
          </p:nvPr>
        </p:nvSpPr>
        <p:spPr/>
        <p:txBody>
          <a:bodyPr>
            <a:normAutofit fontScale="92500"/>
          </a:bodyPr>
          <a:lstStyle/>
          <a:p>
            <a:r>
              <a:rPr lang="cs-CZ" dirty="0" smtClean="0"/>
              <a:t>Terénní sociální práci poskytují pracovníci přímo v přirozeném prostředí klientů (jde o místo, kde se klienti obvykle zdržují nebo kde bydlí, či tráví volný čas); </a:t>
            </a:r>
          </a:p>
          <a:p>
            <a:r>
              <a:rPr lang="cs-CZ" dirty="0" smtClean="0"/>
              <a:t>jedná se o domácnosti klientů a veřejná prostranství, ulice, parky, nádraží, hřiště, herny, kluby, apod., společná setkání pracovníka s klientem tak obvykle neprobíhají v instituci, která terénního pracovníka zaměstnává. </a:t>
            </a:r>
            <a:endParaRPr lang="cs-CZ" dirty="0"/>
          </a:p>
        </p:txBody>
      </p:sp>
    </p:spTree>
    <p:extLst>
      <p:ext uri="{BB962C8B-B14F-4D97-AF65-F5344CB8AC3E}">
        <p14:creationId xmlns:p14="http://schemas.microsoft.com/office/powerpoint/2010/main" val="9399850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ln>
            <a:solidFill>
              <a:srgbClr val="C00000"/>
            </a:solidFill>
          </a:ln>
        </p:spPr>
        <p:txBody>
          <a:bodyPr>
            <a:normAutofit fontScale="90000"/>
          </a:bodyPr>
          <a:lstStyle/>
          <a:p>
            <a:r>
              <a:rPr lang="cs-CZ" b="1" dirty="0">
                <a:solidFill>
                  <a:srgbClr val="00B050"/>
                </a:solidFill>
              </a:rPr>
              <a:t>Terénní sociální práce  </a:t>
            </a:r>
            <a:r>
              <a:rPr lang="cs-CZ" dirty="0"/>
              <a:t/>
            </a:r>
            <a:br>
              <a:rPr lang="cs-CZ" dirty="0"/>
            </a:br>
            <a:endParaRPr lang="cs-CZ" dirty="0"/>
          </a:p>
        </p:txBody>
      </p:sp>
      <p:sp>
        <p:nvSpPr>
          <p:cNvPr id="3" name="Zástupný symbol pro obsah 2"/>
          <p:cNvSpPr>
            <a:spLocks noGrp="1"/>
          </p:cNvSpPr>
          <p:nvPr>
            <p:ph idx="1"/>
          </p:nvPr>
        </p:nvSpPr>
        <p:spPr/>
        <p:txBody>
          <a:bodyPr>
            <a:normAutofit lnSpcReduction="10000"/>
          </a:bodyPr>
          <a:lstStyle/>
          <a:p>
            <a:r>
              <a:rPr lang="cs-CZ" dirty="0" smtClean="0"/>
              <a:t>Tento způsob práce umožňuje kontakt s lidmi, kteří z různých důvodů sami institucionální </a:t>
            </a:r>
            <a:r>
              <a:rPr lang="cs-CZ" dirty="0"/>
              <a:t>pomoc nevyhledávají, případně ji z počátku i odmítají. </a:t>
            </a:r>
            <a:endParaRPr lang="cs-CZ" dirty="0" smtClean="0"/>
          </a:p>
          <a:p>
            <a:r>
              <a:rPr lang="cs-CZ" dirty="0" smtClean="0"/>
              <a:t>Návštěvy </a:t>
            </a:r>
            <a:r>
              <a:rPr lang="cs-CZ" dirty="0"/>
              <a:t>v domácnostech uživatelů také poskytují příležitost ke spolupráci s celou rodinou a širším společenstvím. </a:t>
            </a:r>
            <a:endParaRPr lang="cs-CZ" dirty="0" smtClean="0"/>
          </a:p>
          <a:p>
            <a:r>
              <a:rPr lang="cs-CZ" dirty="0" smtClean="0"/>
              <a:t>V </a:t>
            </a:r>
            <a:r>
              <a:rPr lang="cs-CZ" dirty="0"/>
              <a:t>případě práce ve vyloučených lokalitách se nabízí možnost skupinové či komunitní práce. </a:t>
            </a:r>
          </a:p>
        </p:txBody>
      </p:sp>
    </p:spTree>
    <p:extLst>
      <p:ext uri="{BB962C8B-B14F-4D97-AF65-F5344CB8AC3E}">
        <p14:creationId xmlns:p14="http://schemas.microsoft.com/office/powerpoint/2010/main" val="12298336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ln>
            <a:solidFill>
              <a:srgbClr val="C00000"/>
            </a:solidFill>
          </a:ln>
        </p:spPr>
        <p:txBody>
          <a:bodyPr>
            <a:normAutofit fontScale="90000"/>
          </a:bodyPr>
          <a:lstStyle/>
          <a:p>
            <a:r>
              <a:rPr lang="cs-CZ" b="1" dirty="0">
                <a:solidFill>
                  <a:srgbClr val="00B050"/>
                </a:solidFill>
              </a:rPr>
              <a:t>Terénní sociální práce  </a:t>
            </a:r>
            <a:r>
              <a:rPr lang="cs-CZ" dirty="0">
                <a:solidFill>
                  <a:srgbClr val="00B050"/>
                </a:solidFill>
              </a:rPr>
              <a:t/>
            </a:r>
            <a:br>
              <a:rPr lang="cs-CZ" dirty="0">
                <a:solidFill>
                  <a:srgbClr val="00B050"/>
                </a:solidFill>
              </a:rPr>
            </a:br>
            <a:endParaRPr lang="cs-CZ" dirty="0">
              <a:solidFill>
                <a:srgbClr val="00B050"/>
              </a:solidFill>
            </a:endParaRPr>
          </a:p>
        </p:txBody>
      </p:sp>
      <p:sp>
        <p:nvSpPr>
          <p:cNvPr id="3" name="Zástupný symbol pro obsah 2"/>
          <p:cNvSpPr>
            <a:spLocks noGrp="1"/>
          </p:cNvSpPr>
          <p:nvPr>
            <p:ph idx="1"/>
          </p:nvPr>
        </p:nvSpPr>
        <p:spPr/>
        <p:txBody>
          <a:bodyPr>
            <a:normAutofit/>
          </a:bodyPr>
          <a:lstStyle/>
          <a:p>
            <a:r>
              <a:rPr lang="cs-CZ" dirty="0" smtClean="0"/>
              <a:t>Vstup do soukromého prostoru jednotlivců, rodin a celých společenství (stejně tak jako vstup do teritoria cílové skupiny) však klade </a:t>
            </a:r>
            <a:r>
              <a:rPr lang="cs-CZ" b="1" dirty="0" smtClean="0"/>
              <a:t>vysoké nároky na profesionalitu a etické chování pracovníků. </a:t>
            </a:r>
            <a:endParaRPr lang="cs-CZ" b="1" dirty="0"/>
          </a:p>
        </p:txBody>
      </p:sp>
    </p:spTree>
    <p:extLst>
      <p:ext uri="{BB962C8B-B14F-4D97-AF65-F5344CB8AC3E}">
        <p14:creationId xmlns:p14="http://schemas.microsoft.com/office/powerpoint/2010/main" val="8470771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ln>
            <a:solidFill>
              <a:srgbClr val="C00000"/>
            </a:solidFill>
          </a:ln>
        </p:spPr>
        <p:txBody>
          <a:bodyPr>
            <a:normAutofit fontScale="90000"/>
          </a:bodyPr>
          <a:lstStyle/>
          <a:p>
            <a:r>
              <a:rPr lang="cs-CZ" b="1" dirty="0">
                <a:solidFill>
                  <a:srgbClr val="00B050"/>
                </a:solidFill>
              </a:rPr>
              <a:t>Terénní sociální práce  </a:t>
            </a:r>
            <a:r>
              <a:rPr lang="cs-CZ" dirty="0"/>
              <a:t/>
            </a:r>
            <a:br>
              <a:rPr lang="cs-CZ" dirty="0"/>
            </a:br>
            <a:endParaRPr lang="cs-CZ" dirty="0"/>
          </a:p>
        </p:txBody>
      </p:sp>
      <p:sp>
        <p:nvSpPr>
          <p:cNvPr id="3" name="Zástupný symbol pro obsah 2"/>
          <p:cNvSpPr>
            <a:spLocks noGrp="1"/>
          </p:cNvSpPr>
          <p:nvPr>
            <p:ph idx="1"/>
          </p:nvPr>
        </p:nvSpPr>
        <p:spPr/>
        <p:txBody>
          <a:bodyPr/>
          <a:lstStyle/>
          <a:p>
            <a:r>
              <a:rPr lang="cs-CZ" dirty="0"/>
              <a:t>Kritériem pro terénní sociální práci není však pouze ona „</a:t>
            </a:r>
            <a:r>
              <a:rPr lang="cs-CZ" dirty="0" err="1"/>
              <a:t>terénnost</a:t>
            </a:r>
            <a:r>
              <a:rPr lang="cs-CZ" dirty="0"/>
              <a:t>“ (práce v přirozeném prostředí klienta), ale také určitý </a:t>
            </a:r>
            <a:r>
              <a:rPr lang="cs-CZ" b="1" dirty="0"/>
              <a:t>druh vztahu ke klientovi </a:t>
            </a:r>
            <a:r>
              <a:rPr lang="cs-CZ" dirty="0"/>
              <a:t>– pracovník se snaží motivovat člověka z určité cílové skupiny, aby se stal jeho klientem a využíval jeho nabízené služby.</a:t>
            </a:r>
          </a:p>
          <a:p>
            <a:endParaRPr lang="cs-CZ" dirty="0"/>
          </a:p>
        </p:txBody>
      </p:sp>
    </p:spTree>
    <p:extLst>
      <p:ext uri="{BB962C8B-B14F-4D97-AF65-F5344CB8AC3E}">
        <p14:creationId xmlns:p14="http://schemas.microsoft.com/office/powerpoint/2010/main" val="19523853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lstStyle/>
          <a:p>
            <a:r>
              <a:rPr lang="cs-CZ" dirty="0" smtClean="0"/>
              <a:t>Sociální práce jako taková se snaží o prosazování sociální spravedlnosti, zlepšování kvality života lidí a rozvíjení potenciálu (souhrnu schopností) každého jednotlivce, skupin a společenství. </a:t>
            </a:r>
          </a:p>
          <a:p>
            <a:r>
              <a:rPr lang="cs-CZ" dirty="0" smtClean="0"/>
              <a:t>Podporuje sociální změnu, řešení problémů v mezilidských vztazích a posílení a osvobození lidí za účelem naplnění jejich osobního blaha. </a:t>
            </a:r>
            <a:endParaRPr lang="cs-CZ" dirty="0"/>
          </a:p>
        </p:txBody>
      </p:sp>
    </p:spTree>
    <p:extLst>
      <p:ext uri="{BB962C8B-B14F-4D97-AF65-F5344CB8AC3E}">
        <p14:creationId xmlns:p14="http://schemas.microsoft.com/office/powerpoint/2010/main" val="38709349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ln>
            <a:solidFill>
              <a:srgbClr val="C00000"/>
            </a:solidFill>
          </a:ln>
        </p:spPr>
        <p:txBody>
          <a:bodyPr/>
          <a:lstStyle/>
          <a:p>
            <a:r>
              <a:rPr lang="cs-CZ" b="1" dirty="0" smtClean="0">
                <a:solidFill>
                  <a:srgbClr val="00B050"/>
                </a:solidFill>
              </a:rPr>
              <a:t>Cíle </a:t>
            </a:r>
            <a:r>
              <a:rPr lang="cs-CZ" b="1" dirty="0">
                <a:solidFill>
                  <a:srgbClr val="00B050"/>
                </a:solidFill>
              </a:rPr>
              <a:t>terénní práce</a:t>
            </a:r>
            <a:endParaRPr lang="cs-CZ" dirty="0">
              <a:solidFill>
                <a:srgbClr val="00B050"/>
              </a:solidFill>
            </a:endParaRPr>
          </a:p>
        </p:txBody>
      </p:sp>
      <p:sp>
        <p:nvSpPr>
          <p:cNvPr id="3" name="Zástupný symbol pro obsah 2"/>
          <p:cNvSpPr>
            <a:spLocks noGrp="1"/>
          </p:cNvSpPr>
          <p:nvPr>
            <p:ph idx="1"/>
          </p:nvPr>
        </p:nvSpPr>
        <p:spPr/>
        <p:txBody>
          <a:bodyPr/>
          <a:lstStyle/>
          <a:p>
            <a:r>
              <a:rPr lang="cs-CZ" b="1" dirty="0"/>
              <a:t>Cílem terénní práce </a:t>
            </a:r>
            <a:r>
              <a:rPr lang="cs-CZ" dirty="0"/>
              <a:t>je pomáhat uživatelům služby v obtížné životní situaci a rozvíjet jejich schopnosti tak, aby dokázali v budoucnu řešit svoji situaci v nejvyšší možné míře vlastními silami s využitím svých přirozených zdrojů (např. využití podpory ze strany rodiny, přátel).   </a:t>
            </a:r>
          </a:p>
          <a:p>
            <a:endParaRPr lang="cs-CZ" dirty="0"/>
          </a:p>
        </p:txBody>
      </p:sp>
    </p:spTree>
    <p:extLst>
      <p:ext uri="{BB962C8B-B14F-4D97-AF65-F5344CB8AC3E}">
        <p14:creationId xmlns:p14="http://schemas.microsoft.com/office/powerpoint/2010/main" val="35401990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354162"/>
          </a:xfrm>
          <a:ln>
            <a:solidFill>
              <a:srgbClr val="C00000"/>
            </a:solidFill>
          </a:ln>
        </p:spPr>
        <p:txBody>
          <a:bodyPr>
            <a:normAutofit fontScale="90000"/>
          </a:bodyPr>
          <a:lstStyle/>
          <a:p>
            <a:r>
              <a:rPr lang="cs-CZ" sz="3600" b="1" dirty="0" smtClean="0"/>
              <a:t/>
            </a:r>
            <a:br>
              <a:rPr lang="cs-CZ" sz="3600" b="1" dirty="0" smtClean="0"/>
            </a:br>
            <a:r>
              <a:rPr lang="cs-CZ" sz="3600" b="1" dirty="0"/>
              <a:t/>
            </a:r>
            <a:br>
              <a:rPr lang="cs-CZ" sz="3600" b="1" dirty="0"/>
            </a:br>
            <a:r>
              <a:rPr lang="cs-CZ" sz="3600" b="1" dirty="0" smtClean="0"/>
              <a:t/>
            </a:r>
            <a:br>
              <a:rPr lang="cs-CZ" sz="3600" b="1" dirty="0" smtClean="0"/>
            </a:br>
            <a:r>
              <a:rPr lang="cs-CZ" b="1" dirty="0" smtClean="0">
                <a:solidFill>
                  <a:srgbClr val="00B050"/>
                </a:solidFill>
              </a:rPr>
              <a:t>Obecně </a:t>
            </a:r>
            <a:r>
              <a:rPr lang="cs-CZ" b="1" dirty="0">
                <a:solidFill>
                  <a:srgbClr val="00B050"/>
                </a:solidFill>
              </a:rPr>
              <a:t>lze za cíle terénní sociální práce považovat: </a:t>
            </a:r>
            <a:r>
              <a:rPr lang="cs-CZ" b="1" dirty="0"/>
              <a:t/>
            </a:r>
            <a:br>
              <a:rPr lang="cs-CZ" b="1" dirty="0"/>
            </a:br>
            <a:r>
              <a:rPr lang="cs-CZ" dirty="0"/>
              <a:t/>
            </a:r>
            <a:br>
              <a:rPr lang="cs-CZ" dirty="0"/>
            </a:br>
            <a:endParaRPr lang="cs-CZ" dirty="0"/>
          </a:p>
        </p:txBody>
      </p:sp>
      <p:sp>
        <p:nvSpPr>
          <p:cNvPr id="3" name="Zástupný symbol pro obsah 2"/>
          <p:cNvSpPr>
            <a:spLocks noGrp="1"/>
          </p:cNvSpPr>
          <p:nvPr>
            <p:ph idx="1"/>
          </p:nvPr>
        </p:nvSpPr>
        <p:spPr/>
        <p:txBody>
          <a:bodyPr>
            <a:normAutofit/>
          </a:bodyPr>
          <a:lstStyle/>
          <a:p>
            <a:r>
              <a:rPr lang="cs-CZ" dirty="0" smtClean="0"/>
              <a:t>⇒ </a:t>
            </a:r>
            <a:r>
              <a:rPr lang="cs-CZ" dirty="0"/>
              <a:t>prevenci sociálního vyloučení a jeho prohlubování </a:t>
            </a:r>
            <a:endParaRPr lang="cs-CZ" dirty="0" smtClean="0"/>
          </a:p>
          <a:p>
            <a:r>
              <a:rPr lang="cs-CZ" dirty="0" smtClean="0"/>
              <a:t>⇒ </a:t>
            </a:r>
            <a:r>
              <a:rPr lang="cs-CZ" dirty="0"/>
              <a:t>prevenci sociálně rizikových jevů a mírnění negativních důsledků a rizik </a:t>
            </a:r>
            <a:r>
              <a:rPr lang="cs-CZ" dirty="0" smtClean="0"/>
              <a:t>životních </a:t>
            </a:r>
            <a:r>
              <a:rPr lang="cs-CZ" dirty="0"/>
              <a:t>situací klientů, včetně jejich dopadu na společnost </a:t>
            </a:r>
            <a:endParaRPr lang="cs-CZ" dirty="0" smtClean="0"/>
          </a:p>
          <a:p>
            <a:r>
              <a:rPr lang="cs-CZ" dirty="0" smtClean="0"/>
              <a:t>⇒ </a:t>
            </a:r>
            <a:r>
              <a:rPr lang="cs-CZ" dirty="0"/>
              <a:t>sociální začleňování </a:t>
            </a:r>
            <a:endParaRPr lang="cs-CZ" dirty="0" smtClean="0"/>
          </a:p>
          <a:p>
            <a:endParaRPr lang="cs-CZ" dirty="0"/>
          </a:p>
        </p:txBody>
      </p:sp>
    </p:spTree>
    <p:extLst>
      <p:ext uri="{BB962C8B-B14F-4D97-AF65-F5344CB8AC3E}">
        <p14:creationId xmlns:p14="http://schemas.microsoft.com/office/powerpoint/2010/main" val="26761067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ln>
            <a:solidFill>
              <a:srgbClr val="C00000"/>
            </a:solidFill>
          </a:ln>
        </p:spPr>
        <p:txBody>
          <a:bodyPr>
            <a:normAutofit fontScale="90000"/>
          </a:bodyPr>
          <a:lstStyle/>
          <a:p>
            <a:r>
              <a:rPr lang="cs-CZ" b="1" dirty="0" smtClean="0"/>
              <a:t/>
            </a:r>
            <a:br>
              <a:rPr lang="cs-CZ" b="1" dirty="0" smtClean="0"/>
            </a:br>
            <a:r>
              <a:rPr lang="cs-CZ" b="1" dirty="0" smtClean="0">
                <a:solidFill>
                  <a:srgbClr val="00B050"/>
                </a:solidFill>
              </a:rPr>
              <a:t>Obecně </a:t>
            </a:r>
            <a:r>
              <a:rPr lang="cs-CZ" b="1" dirty="0">
                <a:solidFill>
                  <a:srgbClr val="00B050"/>
                </a:solidFill>
              </a:rPr>
              <a:t>lze za cíle terénní sociální práce považovat: </a:t>
            </a:r>
            <a:br>
              <a:rPr lang="cs-CZ" b="1" dirty="0">
                <a:solidFill>
                  <a:srgbClr val="00B050"/>
                </a:solidFill>
              </a:rPr>
            </a:br>
            <a:endParaRPr lang="cs-CZ" dirty="0">
              <a:solidFill>
                <a:srgbClr val="00B050"/>
              </a:solidFill>
            </a:endParaRPr>
          </a:p>
        </p:txBody>
      </p:sp>
      <p:sp>
        <p:nvSpPr>
          <p:cNvPr id="3" name="Zástupný symbol pro obsah 2"/>
          <p:cNvSpPr>
            <a:spLocks noGrp="1"/>
          </p:cNvSpPr>
          <p:nvPr>
            <p:ph idx="1"/>
          </p:nvPr>
        </p:nvSpPr>
        <p:spPr/>
        <p:txBody>
          <a:bodyPr>
            <a:normAutofit fontScale="92500" lnSpcReduction="10000"/>
          </a:bodyPr>
          <a:lstStyle/>
          <a:p>
            <a:r>
              <a:rPr lang="cs-CZ" dirty="0"/>
              <a:t>⇒ zmírňování nerovností, včetně nerovného přístupu ke službám, vzdělávání, bydlení, atp. </a:t>
            </a:r>
          </a:p>
          <a:p>
            <a:r>
              <a:rPr lang="cs-CZ" dirty="0"/>
              <a:t>⇒ pomoc klientům získávat nebo znovu nabývat sociální kompetence – nácvik vhodných strategií při hledání zaměstnání, jednání na úřadech a soudech, </a:t>
            </a:r>
            <a:r>
              <a:rPr lang="cs-CZ" dirty="0" smtClean="0"/>
              <a:t>neshodách </a:t>
            </a:r>
            <a:r>
              <a:rPr lang="cs-CZ" dirty="0"/>
              <a:t>a konfliktech v rodině, atd. </a:t>
            </a:r>
          </a:p>
          <a:p>
            <a:r>
              <a:rPr lang="cs-CZ" dirty="0"/>
              <a:t>⇒ předávání informací – poradenství v záležitostech partnerství, při sociálních a zdravotních obtížích, ohledně pojištění, oddlužení, exekucí atd.  </a:t>
            </a:r>
          </a:p>
          <a:p>
            <a:endParaRPr lang="cs-CZ" dirty="0"/>
          </a:p>
        </p:txBody>
      </p:sp>
    </p:spTree>
    <p:extLst>
      <p:ext uri="{BB962C8B-B14F-4D97-AF65-F5344CB8AC3E}">
        <p14:creationId xmlns:p14="http://schemas.microsoft.com/office/powerpoint/2010/main" val="26591913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ln>
            <a:solidFill>
              <a:srgbClr val="C00000"/>
            </a:solidFill>
          </a:ln>
        </p:spPr>
        <p:txBody>
          <a:bodyPr>
            <a:normAutofit fontScale="90000"/>
          </a:bodyPr>
          <a:lstStyle/>
          <a:p>
            <a:r>
              <a:rPr lang="cs-CZ" b="1" dirty="0">
                <a:solidFill>
                  <a:srgbClr val="00B050"/>
                </a:solidFill>
              </a:rPr>
              <a:t>Terénní sociální práce  </a:t>
            </a:r>
            <a:r>
              <a:rPr lang="cs-CZ" dirty="0"/>
              <a:t/>
            </a:r>
            <a:br>
              <a:rPr lang="cs-CZ" dirty="0"/>
            </a:br>
            <a:endParaRPr lang="cs-CZ" dirty="0"/>
          </a:p>
        </p:txBody>
      </p:sp>
      <p:sp>
        <p:nvSpPr>
          <p:cNvPr id="3" name="Zástupný symbol pro obsah 2"/>
          <p:cNvSpPr>
            <a:spLocks noGrp="1"/>
          </p:cNvSpPr>
          <p:nvPr>
            <p:ph idx="1"/>
          </p:nvPr>
        </p:nvSpPr>
        <p:spPr/>
        <p:txBody>
          <a:bodyPr>
            <a:normAutofit/>
          </a:bodyPr>
          <a:lstStyle/>
          <a:p>
            <a:pPr marL="0" indent="0">
              <a:buNone/>
            </a:pPr>
            <a:r>
              <a:rPr lang="cs-CZ" b="1" dirty="0">
                <a:solidFill>
                  <a:srgbClr val="FF0000"/>
                </a:solidFill>
              </a:rPr>
              <a:t>Pracovníci konkrétně nabízejí: </a:t>
            </a:r>
            <a:endParaRPr lang="cs-CZ" b="1" dirty="0" smtClean="0">
              <a:solidFill>
                <a:srgbClr val="FF0000"/>
              </a:solidFill>
            </a:endParaRPr>
          </a:p>
          <a:p>
            <a:r>
              <a:rPr lang="cs-CZ" dirty="0" smtClean="0"/>
              <a:t> </a:t>
            </a:r>
            <a:r>
              <a:rPr lang="cs-CZ" dirty="0"/>
              <a:t>Užitečné odborné rady při řešení široké škály životních problémů </a:t>
            </a:r>
            <a:endParaRPr lang="cs-CZ" dirty="0" smtClean="0"/>
          </a:p>
          <a:p>
            <a:r>
              <a:rPr lang="cs-CZ" dirty="0" smtClean="0"/>
              <a:t> </a:t>
            </a:r>
            <a:r>
              <a:rPr lang="cs-CZ" dirty="0"/>
              <a:t>Doprovod a pomoc při vyjednávání s úřady a dalšími institucemi či odborníky </a:t>
            </a:r>
            <a:endParaRPr lang="cs-CZ" dirty="0" smtClean="0"/>
          </a:p>
          <a:p>
            <a:r>
              <a:rPr lang="cs-CZ" dirty="0" smtClean="0"/>
              <a:t> </a:t>
            </a:r>
            <a:r>
              <a:rPr lang="cs-CZ" dirty="0"/>
              <a:t>Pomoc při sepisování úředních žádostí a dalších dokumentů, při vyplňování </a:t>
            </a:r>
            <a:r>
              <a:rPr lang="cs-CZ" dirty="0" smtClean="0"/>
              <a:t>formulářů </a:t>
            </a:r>
          </a:p>
          <a:p>
            <a:endParaRPr lang="cs-CZ" dirty="0"/>
          </a:p>
        </p:txBody>
      </p:sp>
    </p:spTree>
    <p:extLst>
      <p:ext uri="{BB962C8B-B14F-4D97-AF65-F5344CB8AC3E}">
        <p14:creationId xmlns:p14="http://schemas.microsoft.com/office/powerpoint/2010/main" val="18737217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ln>
            <a:solidFill>
              <a:srgbClr val="C00000"/>
            </a:solidFill>
          </a:ln>
        </p:spPr>
        <p:txBody>
          <a:bodyPr>
            <a:normAutofit fontScale="90000"/>
          </a:bodyPr>
          <a:lstStyle/>
          <a:p>
            <a:r>
              <a:rPr lang="cs-CZ" b="1" dirty="0">
                <a:solidFill>
                  <a:srgbClr val="00B050"/>
                </a:solidFill>
              </a:rPr>
              <a:t>Terénní sociální práce  </a:t>
            </a:r>
            <a:r>
              <a:rPr lang="cs-CZ" dirty="0">
                <a:solidFill>
                  <a:srgbClr val="00B050"/>
                </a:solidFill>
              </a:rPr>
              <a:t/>
            </a:r>
            <a:br>
              <a:rPr lang="cs-CZ" dirty="0">
                <a:solidFill>
                  <a:srgbClr val="00B050"/>
                </a:solidFill>
              </a:rPr>
            </a:br>
            <a:endParaRPr lang="cs-CZ" dirty="0">
              <a:solidFill>
                <a:srgbClr val="00B050"/>
              </a:solidFill>
            </a:endParaRPr>
          </a:p>
        </p:txBody>
      </p:sp>
      <p:sp>
        <p:nvSpPr>
          <p:cNvPr id="3" name="Zástupný symbol pro obsah 2"/>
          <p:cNvSpPr>
            <a:spLocks noGrp="1"/>
          </p:cNvSpPr>
          <p:nvPr>
            <p:ph idx="1"/>
          </p:nvPr>
        </p:nvSpPr>
        <p:spPr/>
        <p:txBody>
          <a:bodyPr>
            <a:normAutofit lnSpcReduction="10000"/>
          </a:bodyPr>
          <a:lstStyle/>
          <a:p>
            <a:r>
              <a:rPr lang="cs-CZ" dirty="0" smtClean="0"/>
              <a:t> </a:t>
            </a:r>
            <a:r>
              <a:rPr lang="cs-CZ" dirty="0"/>
              <a:t>Podporu s řešením konfliktů a složitých mezilidských vztahů, pomoc s navázáním komunikace a spolupráce při řešení společných problémů </a:t>
            </a:r>
          </a:p>
          <a:p>
            <a:r>
              <a:rPr lang="cs-CZ" dirty="0" smtClean="0"/>
              <a:t> </a:t>
            </a:r>
            <a:r>
              <a:rPr lang="cs-CZ" dirty="0"/>
              <a:t>Vyslechnutí, psychickou podporu a doprovázení, pokud klient prožívá náročnou životní situaci </a:t>
            </a:r>
          </a:p>
          <a:p>
            <a:r>
              <a:rPr lang="cs-CZ" dirty="0" smtClean="0"/>
              <a:t> </a:t>
            </a:r>
            <a:r>
              <a:rPr lang="cs-CZ" dirty="0"/>
              <a:t>Zprostředkování další návazné pomoci odborníků  </a:t>
            </a:r>
          </a:p>
          <a:p>
            <a:endParaRPr lang="cs-CZ" dirty="0"/>
          </a:p>
        </p:txBody>
      </p:sp>
    </p:spTree>
    <p:extLst>
      <p:ext uri="{BB962C8B-B14F-4D97-AF65-F5344CB8AC3E}">
        <p14:creationId xmlns:p14="http://schemas.microsoft.com/office/powerpoint/2010/main" val="30127112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ln>
            <a:solidFill>
              <a:srgbClr val="C00000"/>
            </a:solidFill>
          </a:ln>
        </p:spPr>
        <p:txBody>
          <a:bodyPr>
            <a:normAutofit fontScale="90000"/>
          </a:bodyPr>
          <a:lstStyle/>
          <a:p>
            <a:r>
              <a:rPr lang="cs-CZ" b="1" dirty="0">
                <a:solidFill>
                  <a:srgbClr val="00B050"/>
                </a:solidFill>
              </a:rPr>
              <a:t>Terénní sociální práce  </a:t>
            </a:r>
            <a:r>
              <a:rPr lang="cs-CZ" dirty="0"/>
              <a:t/>
            </a:r>
            <a:br>
              <a:rPr lang="cs-CZ" dirty="0"/>
            </a:br>
            <a:endParaRPr lang="cs-CZ" dirty="0"/>
          </a:p>
        </p:txBody>
      </p:sp>
      <p:sp>
        <p:nvSpPr>
          <p:cNvPr id="3" name="Zástupný symbol pro obsah 2"/>
          <p:cNvSpPr>
            <a:spLocks noGrp="1"/>
          </p:cNvSpPr>
          <p:nvPr>
            <p:ph idx="1"/>
          </p:nvPr>
        </p:nvSpPr>
        <p:spPr/>
        <p:txBody>
          <a:bodyPr/>
          <a:lstStyle/>
          <a:p>
            <a:pPr marL="0" indent="0">
              <a:buNone/>
            </a:pPr>
            <a:r>
              <a:rPr lang="cs-CZ" b="1" dirty="0">
                <a:solidFill>
                  <a:srgbClr val="FF0000"/>
                </a:solidFill>
              </a:rPr>
              <a:t>Cílové skupiny </a:t>
            </a:r>
            <a:endParaRPr lang="cs-CZ" b="1" dirty="0" smtClean="0">
              <a:solidFill>
                <a:srgbClr val="FF0000"/>
              </a:solidFill>
            </a:endParaRPr>
          </a:p>
          <a:p>
            <a:pPr marL="0" indent="0">
              <a:buNone/>
            </a:pPr>
            <a:r>
              <a:rPr lang="cs-CZ" dirty="0" smtClean="0"/>
              <a:t>Jednotlivci, </a:t>
            </a:r>
            <a:r>
              <a:rPr lang="cs-CZ" dirty="0"/>
              <a:t>rodiny a skupiny osob, na které se terénní sociální práce zvlášť zaměřuje, spojuje zejména to, že obvykle sami nevyhledávají institucionální pomoc. </a:t>
            </a:r>
          </a:p>
        </p:txBody>
      </p:sp>
    </p:spTree>
    <p:extLst>
      <p:ext uri="{BB962C8B-B14F-4D97-AF65-F5344CB8AC3E}">
        <p14:creationId xmlns:p14="http://schemas.microsoft.com/office/powerpoint/2010/main" val="33777298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ln>
            <a:solidFill>
              <a:srgbClr val="C00000"/>
            </a:solidFill>
          </a:ln>
        </p:spPr>
        <p:txBody>
          <a:bodyPr>
            <a:normAutofit fontScale="90000"/>
          </a:bodyPr>
          <a:lstStyle/>
          <a:p>
            <a:r>
              <a:rPr lang="cs-CZ" b="1" dirty="0">
                <a:solidFill>
                  <a:srgbClr val="00B050"/>
                </a:solidFill>
              </a:rPr>
              <a:t>Terénní sociální práce  </a:t>
            </a:r>
            <a:r>
              <a:rPr lang="cs-CZ" dirty="0">
                <a:solidFill>
                  <a:srgbClr val="00B050"/>
                </a:solidFill>
              </a:rPr>
              <a:t/>
            </a:r>
            <a:br>
              <a:rPr lang="cs-CZ" dirty="0">
                <a:solidFill>
                  <a:srgbClr val="00B050"/>
                </a:solidFill>
              </a:rPr>
            </a:br>
            <a:endParaRPr lang="cs-CZ" dirty="0">
              <a:solidFill>
                <a:srgbClr val="00B050"/>
              </a:solidFill>
            </a:endParaRPr>
          </a:p>
        </p:txBody>
      </p:sp>
      <p:sp>
        <p:nvSpPr>
          <p:cNvPr id="3" name="Zástupný symbol pro obsah 2"/>
          <p:cNvSpPr>
            <a:spLocks noGrp="1"/>
          </p:cNvSpPr>
          <p:nvPr>
            <p:ph idx="1"/>
          </p:nvPr>
        </p:nvSpPr>
        <p:spPr/>
        <p:txBody>
          <a:bodyPr/>
          <a:lstStyle/>
          <a:p>
            <a:pPr marL="0" indent="0">
              <a:buNone/>
            </a:pPr>
            <a:r>
              <a:rPr lang="cs-CZ" b="1" dirty="0">
                <a:solidFill>
                  <a:srgbClr val="FF0000"/>
                </a:solidFill>
              </a:rPr>
              <a:t>Důvodů, proč </a:t>
            </a:r>
            <a:r>
              <a:rPr lang="cs-CZ" b="1" dirty="0" smtClean="0">
                <a:solidFill>
                  <a:srgbClr val="FF0000"/>
                </a:solidFill>
              </a:rPr>
              <a:t>pomáhajícího </a:t>
            </a:r>
            <a:r>
              <a:rPr lang="cs-CZ" b="1" dirty="0">
                <a:solidFill>
                  <a:srgbClr val="FF0000"/>
                </a:solidFill>
              </a:rPr>
              <a:t>pracovníka nekontaktují na jeho pracovišti, může být několik: </a:t>
            </a:r>
            <a:endParaRPr lang="cs-CZ" b="1" dirty="0" smtClean="0">
              <a:solidFill>
                <a:srgbClr val="FF0000"/>
              </a:solidFill>
            </a:endParaRPr>
          </a:p>
          <a:p>
            <a:r>
              <a:rPr lang="cs-CZ" dirty="0" smtClean="0">
                <a:solidFill>
                  <a:srgbClr val="FF0000"/>
                </a:solidFill>
              </a:rPr>
              <a:t>⇒</a:t>
            </a:r>
            <a:r>
              <a:rPr lang="cs-CZ" dirty="0" smtClean="0"/>
              <a:t> </a:t>
            </a:r>
            <a:r>
              <a:rPr lang="cs-CZ" dirty="0"/>
              <a:t>neví, že služba existuje </a:t>
            </a:r>
            <a:endParaRPr lang="cs-CZ" dirty="0" smtClean="0"/>
          </a:p>
          <a:p>
            <a:r>
              <a:rPr lang="cs-CZ" dirty="0" smtClean="0">
                <a:solidFill>
                  <a:srgbClr val="FF0000"/>
                </a:solidFill>
              </a:rPr>
              <a:t>⇒ </a:t>
            </a:r>
            <a:r>
              <a:rPr lang="cs-CZ" dirty="0"/>
              <a:t>nemohou pomoc vyhledat, protože v blízkém okolí není žádná k dispozici </a:t>
            </a:r>
            <a:endParaRPr lang="cs-CZ" dirty="0" smtClean="0"/>
          </a:p>
          <a:p>
            <a:r>
              <a:rPr lang="cs-CZ" dirty="0" smtClean="0">
                <a:solidFill>
                  <a:srgbClr val="FF0000"/>
                </a:solidFill>
              </a:rPr>
              <a:t>⇒</a:t>
            </a:r>
            <a:r>
              <a:rPr lang="cs-CZ" dirty="0" smtClean="0"/>
              <a:t> </a:t>
            </a:r>
            <a:r>
              <a:rPr lang="cs-CZ" dirty="0"/>
              <a:t>jejich aktuální životní situace jim ve vyhledání pomoci brání</a:t>
            </a:r>
          </a:p>
          <a:p>
            <a:endParaRPr lang="cs-CZ" dirty="0"/>
          </a:p>
        </p:txBody>
      </p:sp>
    </p:spTree>
    <p:extLst>
      <p:ext uri="{BB962C8B-B14F-4D97-AF65-F5344CB8AC3E}">
        <p14:creationId xmlns:p14="http://schemas.microsoft.com/office/powerpoint/2010/main" val="42526814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ln>
            <a:solidFill>
              <a:srgbClr val="C00000"/>
            </a:solidFill>
          </a:ln>
        </p:spPr>
        <p:txBody>
          <a:bodyPr>
            <a:normAutofit fontScale="90000"/>
          </a:bodyPr>
          <a:lstStyle/>
          <a:p>
            <a:r>
              <a:rPr lang="cs-CZ" b="1" dirty="0">
                <a:solidFill>
                  <a:srgbClr val="00B050"/>
                </a:solidFill>
              </a:rPr>
              <a:t>Terénní sociální práce  </a:t>
            </a:r>
            <a:r>
              <a:rPr lang="cs-CZ" dirty="0"/>
              <a:t/>
            </a:r>
            <a:br>
              <a:rPr lang="cs-CZ" dirty="0"/>
            </a:br>
            <a:endParaRPr lang="cs-CZ" dirty="0"/>
          </a:p>
        </p:txBody>
      </p:sp>
      <p:sp>
        <p:nvSpPr>
          <p:cNvPr id="3" name="Zástupný symbol pro obsah 2"/>
          <p:cNvSpPr>
            <a:spLocks noGrp="1"/>
          </p:cNvSpPr>
          <p:nvPr>
            <p:ph idx="1"/>
          </p:nvPr>
        </p:nvSpPr>
        <p:spPr/>
        <p:txBody>
          <a:bodyPr>
            <a:normAutofit lnSpcReduction="10000"/>
          </a:bodyPr>
          <a:lstStyle/>
          <a:p>
            <a:r>
              <a:rPr lang="cs-CZ" dirty="0" smtClean="0">
                <a:solidFill>
                  <a:srgbClr val="FF0000"/>
                </a:solidFill>
              </a:rPr>
              <a:t>⇒</a:t>
            </a:r>
            <a:r>
              <a:rPr lang="cs-CZ" dirty="0" smtClean="0"/>
              <a:t> </a:t>
            </a:r>
            <a:r>
              <a:rPr lang="cs-CZ" dirty="0"/>
              <a:t>nemají důvěru v oficiální instituce nebo s nimi mají špatnou zkušenost </a:t>
            </a:r>
            <a:endParaRPr lang="cs-CZ" dirty="0" smtClean="0"/>
          </a:p>
          <a:p>
            <a:r>
              <a:rPr lang="cs-CZ" dirty="0" smtClean="0">
                <a:solidFill>
                  <a:srgbClr val="FF0000"/>
                </a:solidFill>
              </a:rPr>
              <a:t>⇒</a:t>
            </a:r>
            <a:r>
              <a:rPr lang="cs-CZ" dirty="0" smtClean="0"/>
              <a:t> </a:t>
            </a:r>
            <a:r>
              <a:rPr lang="cs-CZ" dirty="0"/>
              <a:t>mají obavu ze stigmatizace (např. se obávají posměchu okolí) či postihu </a:t>
            </a:r>
            <a:endParaRPr lang="cs-CZ" dirty="0" smtClean="0"/>
          </a:p>
          <a:p>
            <a:r>
              <a:rPr lang="cs-CZ" dirty="0" smtClean="0">
                <a:solidFill>
                  <a:srgbClr val="FF0000"/>
                </a:solidFill>
              </a:rPr>
              <a:t>⇒</a:t>
            </a:r>
            <a:r>
              <a:rPr lang="cs-CZ" dirty="0" smtClean="0"/>
              <a:t> </a:t>
            </a:r>
            <a:r>
              <a:rPr lang="cs-CZ" dirty="0"/>
              <a:t>v přístupu k pomoci jsou znevýhodněni – např. nemají dostatečné </a:t>
            </a:r>
            <a:r>
              <a:rPr lang="cs-CZ" dirty="0" smtClean="0"/>
              <a:t>komunikační </a:t>
            </a:r>
            <a:r>
              <a:rPr lang="cs-CZ" dirty="0"/>
              <a:t>dovednosti, jsou nepohybliví, nemají peníze na dopravu do místa </a:t>
            </a:r>
            <a:r>
              <a:rPr lang="cs-CZ" dirty="0" smtClean="0"/>
              <a:t>služby</a:t>
            </a:r>
            <a:r>
              <a:rPr lang="cs-CZ" dirty="0"/>
              <a:t>, mají malé děti, pro které nemají zajištěné hlídání, apod. </a:t>
            </a:r>
          </a:p>
        </p:txBody>
      </p:sp>
    </p:spTree>
    <p:extLst>
      <p:ext uri="{BB962C8B-B14F-4D97-AF65-F5344CB8AC3E}">
        <p14:creationId xmlns:p14="http://schemas.microsoft.com/office/powerpoint/2010/main" val="28281948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ln>
            <a:solidFill>
              <a:srgbClr val="C00000"/>
            </a:solidFill>
          </a:ln>
        </p:spPr>
        <p:txBody>
          <a:bodyPr/>
          <a:lstStyle/>
          <a:p>
            <a:r>
              <a:rPr lang="cs-CZ" b="1" dirty="0">
                <a:solidFill>
                  <a:srgbClr val="00B050"/>
                </a:solidFill>
              </a:rPr>
              <a:t>Terénní sociální práce</a:t>
            </a:r>
            <a:endParaRPr lang="cs-CZ" dirty="0">
              <a:solidFill>
                <a:srgbClr val="00B050"/>
              </a:solidFill>
            </a:endParaRPr>
          </a:p>
        </p:txBody>
      </p:sp>
      <p:sp>
        <p:nvSpPr>
          <p:cNvPr id="3" name="Zástupný symbol pro obsah 2"/>
          <p:cNvSpPr>
            <a:spLocks noGrp="1"/>
          </p:cNvSpPr>
          <p:nvPr>
            <p:ph idx="1"/>
          </p:nvPr>
        </p:nvSpPr>
        <p:spPr/>
        <p:txBody>
          <a:bodyPr/>
          <a:lstStyle/>
          <a:p>
            <a:r>
              <a:rPr lang="cs-CZ" dirty="0">
                <a:solidFill>
                  <a:srgbClr val="FF0000"/>
                </a:solidFill>
              </a:rPr>
              <a:t>⇒</a:t>
            </a:r>
            <a:r>
              <a:rPr lang="cs-CZ" dirty="0"/>
              <a:t> existující pomoc a služby </a:t>
            </a:r>
            <a:r>
              <a:rPr lang="cs-CZ" dirty="0" smtClean="0"/>
              <a:t>- nereagují </a:t>
            </a:r>
            <a:r>
              <a:rPr lang="cs-CZ" dirty="0"/>
              <a:t>na jejich potřeby </a:t>
            </a:r>
            <a:endParaRPr lang="cs-CZ" dirty="0" smtClean="0"/>
          </a:p>
          <a:p>
            <a:r>
              <a:rPr lang="cs-CZ" dirty="0" smtClean="0">
                <a:solidFill>
                  <a:srgbClr val="FF0000"/>
                </a:solidFill>
              </a:rPr>
              <a:t>⇒</a:t>
            </a:r>
            <a:r>
              <a:rPr lang="cs-CZ" dirty="0" smtClean="0"/>
              <a:t> </a:t>
            </a:r>
            <a:r>
              <a:rPr lang="cs-CZ" dirty="0"/>
              <a:t>mohou se domnívat, že jejich problémy jsou tak rozsáhlé, že už nejsou </a:t>
            </a:r>
            <a:r>
              <a:rPr lang="cs-CZ" dirty="0" smtClean="0"/>
              <a:t>řešitelné </a:t>
            </a:r>
          </a:p>
          <a:p>
            <a:r>
              <a:rPr lang="cs-CZ" dirty="0">
                <a:solidFill>
                  <a:srgbClr val="FF0000"/>
                </a:solidFill>
              </a:rPr>
              <a:t>⇒</a:t>
            </a:r>
            <a:r>
              <a:rPr lang="cs-CZ" dirty="0"/>
              <a:t> nemají potřebu pomoc vyhledat či řešit svůj problém, ale společnost to od nich vyžaduje (např. obec pojmenuje problém a vyžaduje řešení)  </a:t>
            </a:r>
          </a:p>
          <a:p>
            <a:endParaRPr lang="cs-CZ" dirty="0"/>
          </a:p>
          <a:p>
            <a:endParaRPr lang="cs-CZ" dirty="0"/>
          </a:p>
        </p:txBody>
      </p:sp>
    </p:spTree>
    <p:extLst>
      <p:ext uri="{BB962C8B-B14F-4D97-AF65-F5344CB8AC3E}">
        <p14:creationId xmlns:p14="http://schemas.microsoft.com/office/powerpoint/2010/main" val="8584358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ln>
            <a:solidFill>
              <a:srgbClr val="C00000"/>
            </a:solidFill>
          </a:ln>
        </p:spPr>
        <p:txBody>
          <a:bodyPr>
            <a:normAutofit fontScale="90000"/>
          </a:bodyPr>
          <a:lstStyle/>
          <a:p>
            <a:r>
              <a:rPr lang="cs-CZ" b="1" dirty="0">
                <a:solidFill>
                  <a:srgbClr val="00B050"/>
                </a:solidFill>
              </a:rPr>
              <a:t>cílové skupiny terénní sociální práce</a:t>
            </a:r>
            <a:endParaRPr lang="cs-CZ" dirty="0">
              <a:solidFill>
                <a:srgbClr val="00B050"/>
              </a:solidFill>
            </a:endParaRPr>
          </a:p>
        </p:txBody>
      </p:sp>
      <p:sp>
        <p:nvSpPr>
          <p:cNvPr id="3" name="Zástupný symbol pro obsah 2"/>
          <p:cNvSpPr>
            <a:spLocks noGrp="1"/>
          </p:cNvSpPr>
          <p:nvPr>
            <p:ph idx="1"/>
          </p:nvPr>
        </p:nvSpPr>
        <p:spPr/>
        <p:txBody>
          <a:bodyPr>
            <a:normAutofit/>
          </a:bodyPr>
          <a:lstStyle/>
          <a:p>
            <a:pPr marL="0" indent="0">
              <a:buNone/>
            </a:pPr>
            <a:r>
              <a:rPr lang="cs-CZ" b="1" dirty="0">
                <a:solidFill>
                  <a:srgbClr val="FF0000"/>
                </a:solidFill>
              </a:rPr>
              <a:t>Mezi nejčastější cílové skupiny terénní sociální práce patří:</a:t>
            </a:r>
            <a:r>
              <a:rPr lang="cs-CZ" dirty="0">
                <a:solidFill>
                  <a:srgbClr val="FF0000"/>
                </a:solidFill>
              </a:rPr>
              <a:t> </a:t>
            </a:r>
            <a:endParaRPr lang="cs-CZ" dirty="0" smtClean="0">
              <a:solidFill>
                <a:srgbClr val="FF0000"/>
              </a:solidFill>
            </a:endParaRPr>
          </a:p>
          <a:p>
            <a:pPr marL="0" indent="0">
              <a:buNone/>
            </a:pPr>
            <a:r>
              <a:rPr lang="cs-CZ" dirty="0" smtClean="0">
                <a:solidFill>
                  <a:srgbClr val="FF0000"/>
                </a:solidFill>
              </a:rPr>
              <a:t>⇒ </a:t>
            </a:r>
            <a:r>
              <a:rPr lang="cs-CZ" dirty="0"/>
              <a:t>osoby ze sociálně vyloučených lokalit, u kterých dochází ke kumulaci </a:t>
            </a:r>
            <a:r>
              <a:rPr lang="cs-CZ" dirty="0" smtClean="0"/>
              <a:t>problémů </a:t>
            </a:r>
            <a:r>
              <a:rPr lang="cs-CZ" dirty="0"/>
              <a:t>(chudoba, dluhy, nezaměstnanost, lichva, špatný stav bydlení, špatný přístup ke službám, špatná kvalita vzdělání, kriminalita apod.), nebo osoby ohrožené sociálním vyloučením </a:t>
            </a:r>
            <a:endParaRPr lang="cs-CZ" dirty="0" smtClean="0"/>
          </a:p>
          <a:p>
            <a:endParaRPr lang="cs-CZ" dirty="0"/>
          </a:p>
        </p:txBody>
      </p:sp>
    </p:spTree>
    <p:extLst>
      <p:ext uri="{BB962C8B-B14F-4D97-AF65-F5344CB8AC3E}">
        <p14:creationId xmlns:p14="http://schemas.microsoft.com/office/powerpoint/2010/main" val="27988465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dirty="0" smtClean="0"/>
              <a:t>Při sociální práci s obyvateli sociálně vyloučených lokalit nebo s příslušníky etnických menšin jsou využívány následující metody, kdy cílovou skupinou může být jednotlivec, skupina, rodina nebo komunita</a:t>
            </a:r>
          </a:p>
          <a:p>
            <a:endParaRPr lang="cs-CZ" dirty="0"/>
          </a:p>
        </p:txBody>
      </p:sp>
    </p:spTree>
    <p:extLst>
      <p:ext uri="{BB962C8B-B14F-4D97-AF65-F5344CB8AC3E}">
        <p14:creationId xmlns:p14="http://schemas.microsoft.com/office/powerpoint/2010/main" val="228835243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ln>
            <a:solidFill>
              <a:srgbClr val="C00000"/>
            </a:solidFill>
          </a:ln>
        </p:spPr>
        <p:txBody>
          <a:bodyPr>
            <a:normAutofit fontScale="90000"/>
          </a:bodyPr>
          <a:lstStyle/>
          <a:p>
            <a:r>
              <a:rPr lang="cs-CZ" b="1" dirty="0">
                <a:solidFill>
                  <a:srgbClr val="FF0000"/>
                </a:solidFill>
              </a:rPr>
              <a:t>cílové skupiny terénní sociální práce</a:t>
            </a:r>
            <a:endParaRPr lang="cs-CZ" dirty="0">
              <a:solidFill>
                <a:srgbClr val="FF0000"/>
              </a:solidFill>
            </a:endParaRPr>
          </a:p>
        </p:txBody>
      </p:sp>
      <p:sp>
        <p:nvSpPr>
          <p:cNvPr id="3" name="Zástupný symbol pro obsah 2"/>
          <p:cNvSpPr>
            <a:spLocks noGrp="1"/>
          </p:cNvSpPr>
          <p:nvPr>
            <p:ph idx="1"/>
          </p:nvPr>
        </p:nvSpPr>
        <p:spPr/>
        <p:txBody>
          <a:bodyPr/>
          <a:lstStyle/>
          <a:p>
            <a:r>
              <a:rPr lang="cs-CZ" dirty="0">
                <a:solidFill>
                  <a:srgbClr val="FF0000"/>
                </a:solidFill>
              </a:rPr>
              <a:t>⇒</a:t>
            </a:r>
            <a:r>
              <a:rPr lang="cs-CZ" dirty="0"/>
              <a:t> osoby ohrožené závislostmi </a:t>
            </a:r>
            <a:endParaRPr lang="cs-CZ" dirty="0" smtClean="0"/>
          </a:p>
          <a:p>
            <a:r>
              <a:rPr lang="cs-CZ" dirty="0" smtClean="0">
                <a:solidFill>
                  <a:srgbClr val="FF0000"/>
                </a:solidFill>
              </a:rPr>
              <a:t>⇒</a:t>
            </a:r>
            <a:r>
              <a:rPr lang="cs-CZ" dirty="0" smtClean="0"/>
              <a:t> </a:t>
            </a:r>
            <a:r>
              <a:rPr lang="cs-CZ" dirty="0"/>
              <a:t>osoby poskytující placené sexuální služby (živící se prostitucí) </a:t>
            </a:r>
            <a:endParaRPr lang="cs-CZ" dirty="0" smtClean="0"/>
          </a:p>
          <a:p>
            <a:r>
              <a:rPr lang="cs-CZ" dirty="0" smtClean="0">
                <a:solidFill>
                  <a:srgbClr val="FF0000"/>
                </a:solidFill>
              </a:rPr>
              <a:t>⇒</a:t>
            </a:r>
            <a:r>
              <a:rPr lang="cs-CZ" dirty="0" smtClean="0"/>
              <a:t> </a:t>
            </a:r>
            <a:r>
              <a:rPr lang="cs-CZ" dirty="0"/>
              <a:t>děti a mládež ohrožené společensky nežádoucími jevy </a:t>
            </a:r>
            <a:endParaRPr lang="cs-CZ" dirty="0" smtClean="0"/>
          </a:p>
          <a:p>
            <a:r>
              <a:rPr lang="cs-CZ" dirty="0" smtClean="0">
                <a:solidFill>
                  <a:srgbClr val="FF0000"/>
                </a:solidFill>
              </a:rPr>
              <a:t>⇒</a:t>
            </a:r>
            <a:r>
              <a:rPr lang="cs-CZ" dirty="0" smtClean="0"/>
              <a:t> </a:t>
            </a:r>
            <a:r>
              <a:rPr lang="cs-CZ" dirty="0"/>
              <a:t>rodiny s dětmi (nezávisle na tom, v jaké lokalitě žijí) </a:t>
            </a:r>
            <a:endParaRPr lang="cs-CZ" dirty="0" smtClean="0"/>
          </a:p>
          <a:p>
            <a:r>
              <a:rPr lang="cs-CZ" dirty="0" smtClean="0">
                <a:solidFill>
                  <a:srgbClr val="FF0000"/>
                </a:solidFill>
              </a:rPr>
              <a:t>⇒</a:t>
            </a:r>
            <a:r>
              <a:rPr lang="cs-CZ" dirty="0" smtClean="0"/>
              <a:t> </a:t>
            </a:r>
            <a:r>
              <a:rPr lang="cs-CZ" dirty="0"/>
              <a:t>osoby bez přístřeší (bezdomovci) </a:t>
            </a:r>
          </a:p>
          <a:p>
            <a:endParaRPr lang="cs-CZ" dirty="0"/>
          </a:p>
        </p:txBody>
      </p:sp>
    </p:spTree>
    <p:extLst>
      <p:ext uri="{BB962C8B-B14F-4D97-AF65-F5344CB8AC3E}">
        <p14:creationId xmlns:p14="http://schemas.microsoft.com/office/powerpoint/2010/main" val="17297626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ln>
            <a:solidFill>
              <a:srgbClr val="C00000"/>
            </a:solidFill>
          </a:ln>
        </p:spPr>
        <p:txBody>
          <a:bodyPr>
            <a:normAutofit fontScale="90000"/>
          </a:bodyPr>
          <a:lstStyle/>
          <a:p>
            <a:r>
              <a:rPr lang="cs-CZ" b="1" dirty="0" smtClean="0"/>
              <a:t>1) Práce s jednotlivcem </a:t>
            </a:r>
            <a:br>
              <a:rPr lang="cs-CZ" b="1" dirty="0" smtClean="0"/>
            </a:br>
            <a:r>
              <a:rPr lang="cs-CZ" b="1" dirty="0" smtClean="0"/>
              <a:t>(případová práce)</a:t>
            </a:r>
            <a:endParaRPr lang="cs-CZ" b="1" dirty="0"/>
          </a:p>
        </p:txBody>
      </p:sp>
      <p:sp>
        <p:nvSpPr>
          <p:cNvPr id="3" name="Zástupný symbol pro obsah 2"/>
          <p:cNvSpPr>
            <a:spLocks noGrp="1"/>
          </p:cNvSpPr>
          <p:nvPr>
            <p:ph idx="1"/>
          </p:nvPr>
        </p:nvSpPr>
        <p:spPr/>
        <p:txBody>
          <a:bodyPr>
            <a:normAutofit/>
          </a:bodyPr>
          <a:lstStyle/>
          <a:p>
            <a:pPr marL="0" indent="0">
              <a:buNone/>
            </a:pPr>
            <a:r>
              <a:rPr lang="cs-CZ" sz="4000" dirty="0" smtClean="0"/>
              <a:t>Sociální </a:t>
            </a:r>
            <a:r>
              <a:rPr lang="cs-CZ" sz="4000" dirty="0"/>
              <a:t>pracovník se v tomto případě zabývá sociálními problémy jedince např. v oblastech bydlení, lékařské péče, zaměstnání, rekvalifikačních kurzů, získání dávek státní sociální podpory či dávek sociální péče. </a:t>
            </a:r>
          </a:p>
        </p:txBody>
      </p:sp>
    </p:spTree>
    <p:extLst>
      <p:ext uri="{BB962C8B-B14F-4D97-AF65-F5344CB8AC3E}">
        <p14:creationId xmlns:p14="http://schemas.microsoft.com/office/powerpoint/2010/main" val="1935257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buNone/>
            </a:pPr>
            <a:r>
              <a:rPr lang="cs-CZ" sz="4000" dirty="0" smtClean="0"/>
              <a:t>Pracovník se stává průvodcem a pomocníkem, zprostředkovává následné služby jiných odborníků a institucí, které nabízejí odbornou specializovanou pomoc.  </a:t>
            </a:r>
          </a:p>
          <a:p>
            <a:endParaRPr lang="cs-CZ" dirty="0"/>
          </a:p>
        </p:txBody>
      </p:sp>
    </p:spTree>
    <p:extLst>
      <p:ext uri="{BB962C8B-B14F-4D97-AF65-F5344CB8AC3E}">
        <p14:creationId xmlns:p14="http://schemas.microsoft.com/office/powerpoint/2010/main" val="2226313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ln>
            <a:solidFill>
              <a:srgbClr val="C00000"/>
            </a:solidFill>
          </a:ln>
        </p:spPr>
        <p:txBody>
          <a:bodyPr/>
          <a:lstStyle/>
          <a:p>
            <a:r>
              <a:rPr lang="cs-CZ" b="1" dirty="0" smtClean="0"/>
              <a:t>2) Práce se skupinou</a:t>
            </a:r>
            <a:endParaRPr lang="cs-CZ" b="1" dirty="0"/>
          </a:p>
        </p:txBody>
      </p:sp>
      <p:sp>
        <p:nvSpPr>
          <p:cNvPr id="3" name="Zástupný symbol pro obsah 2"/>
          <p:cNvSpPr>
            <a:spLocks noGrp="1"/>
          </p:cNvSpPr>
          <p:nvPr>
            <p:ph idx="1"/>
          </p:nvPr>
        </p:nvSpPr>
        <p:spPr/>
        <p:txBody>
          <a:bodyPr>
            <a:normAutofit/>
          </a:bodyPr>
          <a:lstStyle/>
          <a:p>
            <a:pPr marL="0" indent="0">
              <a:buNone/>
            </a:pPr>
            <a:r>
              <a:rPr lang="cs-CZ" dirty="0" smtClean="0"/>
              <a:t>Skupinovou </a:t>
            </a:r>
            <a:r>
              <a:rPr lang="cs-CZ" dirty="0"/>
              <a:t>sociální práci můžeme charakterizovat jako činnost sociálního pracovníka, který pomáhá sociálnímu fungování různých skupin ve smyslu rozvoje vzájemných </a:t>
            </a:r>
            <a:r>
              <a:rPr lang="cs-CZ" dirty="0" smtClean="0"/>
              <a:t>pozitivních </a:t>
            </a:r>
            <a:r>
              <a:rPr lang="cs-CZ" dirty="0"/>
              <a:t>sociálních vztahů mezi jejich členy, aby se každý jedinec jako člen skupiny </a:t>
            </a:r>
            <a:r>
              <a:rPr lang="cs-CZ" dirty="0" smtClean="0"/>
              <a:t>vyvíjel </a:t>
            </a:r>
            <a:r>
              <a:rPr lang="cs-CZ" dirty="0"/>
              <a:t>v souladu s cíli, které si skupina klade. </a:t>
            </a:r>
          </a:p>
          <a:p>
            <a:endParaRPr lang="cs-CZ" dirty="0"/>
          </a:p>
        </p:txBody>
      </p:sp>
    </p:spTree>
    <p:extLst>
      <p:ext uri="{BB962C8B-B14F-4D97-AF65-F5344CB8AC3E}">
        <p14:creationId xmlns:p14="http://schemas.microsoft.com/office/powerpoint/2010/main" val="25986787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dirty="0" smtClean="0"/>
              <a:t>Cíle skupinové práce si každá skupina stanoví samostatně, a to podle jejího zaměření a složení. Cílem může být vzájemná podpora, odstranění nežádoucích jevů, příprava na návrat do běžného života atd.</a:t>
            </a:r>
            <a:endParaRPr lang="cs-CZ" dirty="0"/>
          </a:p>
        </p:txBody>
      </p:sp>
    </p:spTree>
    <p:extLst>
      <p:ext uri="{BB962C8B-B14F-4D97-AF65-F5344CB8AC3E}">
        <p14:creationId xmlns:p14="http://schemas.microsoft.com/office/powerpoint/2010/main" val="11203192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ln>
            <a:solidFill>
              <a:srgbClr val="C00000"/>
            </a:solidFill>
          </a:ln>
        </p:spPr>
        <p:txBody>
          <a:bodyPr/>
          <a:lstStyle/>
          <a:p>
            <a:r>
              <a:rPr lang="cs-CZ" b="1" dirty="0" smtClean="0"/>
              <a:t>3) Práce s rodinou</a:t>
            </a:r>
            <a:endParaRPr lang="cs-CZ" b="1" dirty="0"/>
          </a:p>
        </p:txBody>
      </p:sp>
      <p:sp>
        <p:nvSpPr>
          <p:cNvPr id="3" name="Zástupný symbol pro obsah 2"/>
          <p:cNvSpPr>
            <a:spLocks noGrp="1"/>
          </p:cNvSpPr>
          <p:nvPr>
            <p:ph idx="1"/>
          </p:nvPr>
        </p:nvSpPr>
        <p:spPr/>
        <p:txBody>
          <a:bodyPr>
            <a:normAutofit/>
          </a:bodyPr>
          <a:lstStyle/>
          <a:p>
            <a:pPr marL="0" indent="0">
              <a:buNone/>
            </a:pPr>
            <a:r>
              <a:rPr lang="cs-CZ" dirty="0" smtClean="0"/>
              <a:t>Sociální </a:t>
            </a:r>
            <a:r>
              <a:rPr lang="cs-CZ" dirty="0"/>
              <a:t>pracovník se podílí spolu s dalšími odborníky a institucemi (jakými jsou např. oddělení sociálně-právní ochrany dětí na úřadech) na zajištění nabídky účinné podpory a pomoci s řešením co nejširšího spektra problémů, které mohou rodiny zatěžovat. </a:t>
            </a:r>
          </a:p>
        </p:txBody>
      </p:sp>
    </p:spTree>
    <p:extLst>
      <p:ext uri="{BB962C8B-B14F-4D97-AF65-F5344CB8AC3E}">
        <p14:creationId xmlns:p14="http://schemas.microsoft.com/office/powerpoint/2010/main" val="31478609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10000"/>
          </a:bodyPr>
          <a:lstStyle/>
          <a:p>
            <a:r>
              <a:rPr lang="cs-CZ" dirty="0" smtClean="0"/>
              <a:t>Dílčími cíli poskytování služeb rodinám je umožnit členům rodiny setrvat nebo se navrátit do jejich přirozeného prostředí, předcházet sociálnímu vyloučení rodin, podporovat psychickou stabilitu rodinných příslušníků jako prevenci rozpadů rodin, řešit konflikty a problémy v partnerském a rodinném soužití ve snaze obnovit soběstačnost a funkčnost rodiny, podporovat ohrožené rodiny, pomáhat rodičům při problémech s výchovou a péčí o děti.  </a:t>
            </a:r>
          </a:p>
          <a:p>
            <a:endParaRPr lang="cs-CZ" dirty="0"/>
          </a:p>
        </p:txBody>
      </p:sp>
    </p:spTree>
    <p:extLst>
      <p:ext uri="{BB962C8B-B14F-4D97-AF65-F5344CB8AC3E}">
        <p14:creationId xmlns:p14="http://schemas.microsoft.com/office/powerpoint/2010/main" val="3486958724"/>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295</TotalTime>
  <Words>1357</Words>
  <Application>Microsoft Office PowerPoint</Application>
  <PresentationFormat>Předvádění na obrazovce (4:3)</PresentationFormat>
  <Paragraphs>83</Paragraphs>
  <Slides>30</Slides>
  <Notes>0</Notes>
  <HiddenSlides>0</HiddenSlides>
  <MMClips>0</MMClips>
  <ScaleCrop>false</ScaleCrop>
  <HeadingPairs>
    <vt:vector size="4" baseType="variant">
      <vt:variant>
        <vt:lpstr>Motiv</vt:lpstr>
      </vt:variant>
      <vt:variant>
        <vt:i4>1</vt:i4>
      </vt:variant>
      <vt:variant>
        <vt:lpstr>Nadpisy snímků</vt:lpstr>
      </vt:variant>
      <vt:variant>
        <vt:i4>30</vt:i4>
      </vt:variant>
    </vt:vector>
  </HeadingPairs>
  <TitlesOfParts>
    <vt:vector size="31" baseType="lpstr">
      <vt:lpstr>Motiv systému Office</vt:lpstr>
      <vt:lpstr>Problémy menšinových skupin II</vt:lpstr>
      <vt:lpstr>Prezentace aplikace PowerPoint</vt:lpstr>
      <vt:lpstr>Prezentace aplikace PowerPoint</vt:lpstr>
      <vt:lpstr>1) Práce s jednotlivcem  (případová práce)</vt:lpstr>
      <vt:lpstr>Prezentace aplikace PowerPoint</vt:lpstr>
      <vt:lpstr>2) Práce se skupinou</vt:lpstr>
      <vt:lpstr>Prezentace aplikace PowerPoint</vt:lpstr>
      <vt:lpstr>3) Práce s rodinou</vt:lpstr>
      <vt:lpstr>Prezentace aplikace PowerPoint</vt:lpstr>
      <vt:lpstr>4) Komunitní práce</vt:lpstr>
      <vt:lpstr>Prezentace aplikace PowerPoint</vt:lpstr>
      <vt:lpstr>Sociální práci s menšinami realizují</vt:lpstr>
      <vt:lpstr>Prezentace aplikace PowerPoint</vt:lpstr>
      <vt:lpstr>Problémy menšinových skupin II</vt:lpstr>
      <vt:lpstr>Terénní sociální práce   </vt:lpstr>
      <vt:lpstr>Terénní sociální práce   </vt:lpstr>
      <vt:lpstr>Terénní sociální práce   </vt:lpstr>
      <vt:lpstr>Terénní sociální práce   </vt:lpstr>
      <vt:lpstr>Terénní sociální práce   </vt:lpstr>
      <vt:lpstr>Cíle terénní práce</vt:lpstr>
      <vt:lpstr>   Obecně lze za cíle terénní sociální práce považovat:   </vt:lpstr>
      <vt:lpstr> Obecně lze za cíle terénní sociální práce považovat:  </vt:lpstr>
      <vt:lpstr>Terénní sociální práce   </vt:lpstr>
      <vt:lpstr>Terénní sociální práce   </vt:lpstr>
      <vt:lpstr>Terénní sociální práce   </vt:lpstr>
      <vt:lpstr>Terénní sociální práce   </vt:lpstr>
      <vt:lpstr>Terénní sociální práce   </vt:lpstr>
      <vt:lpstr>Terénní sociální práce</vt:lpstr>
      <vt:lpstr>cílové skupiny terénní sociální práce</vt:lpstr>
      <vt:lpstr>cílové skupiny terénní sociální práce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Vladimír Nový</dc:creator>
  <cp:lastModifiedBy>Vladimír Nový</cp:lastModifiedBy>
  <cp:revision>25</cp:revision>
  <cp:lastPrinted>2014-02-19T15:42:38Z</cp:lastPrinted>
  <dcterms:created xsi:type="dcterms:W3CDTF">2013-04-03T19:49:31Z</dcterms:created>
  <dcterms:modified xsi:type="dcterms:W3CDTF">2014-05-12T19:23:59Z</dcterms:modified>
</cp:coreProperties>
</file>