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58" r:id="rId8"/>
    <p:sldId id="259" r:id="rId9"/>
    <p:sldId id="260" r:id="rId10"/>
    <p:sldId id="261" r:id="rId11"/>
    <p:sldId id="262" r:id="rId12"/>
    <p:sldId id="281" r:id="rId13"/>
    <p:sldId id="263" r:id="rId14"/>
    <p:sldId id="264" r:id="rId15"/>
    <p:sldId id="266" r:id="rId16"/>
    <p:sldId id="273" r:id="rId17"/>
    <p:sldId id="267" r:id="rId18"/>
    <p:sldId id="268" r:id="rId19"/>
    <p:sldId id="269" r:id="rId20"/>
    <p:sldId id="270" r:id="rId21"/>
    <p:sldId id="271" r:id="rId22"/>
    <p:sldId id="272" r:id="rId23"/>
    <p:sldId id="280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9ACCC-6A45-45C8-96A9-2AB65F3A2C35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72A25-E6FC-4C4A-96F1-6D8D948B5AA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SOCIÁLNÍ POITIKA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02 POJMY A TÉMATA SOCIÁLNÍ POLTIKY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>Sociální služba </a:t>
            </a:r>
            <a:r>
              <a:rPr lang="cs-CZ" b="1" dirty="0" smtClean="0"/>
              <a:t>= služba veřejná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je </a:t>
            </a:r>
            <a:r>
              <a:rPr lang="cs-CZ" b="1" i="1" dirty="0"/>
              <a:t>používaná v těchto souvislostech</a:t>
            </a:r>
            <a:r>
              <a:rPr lang="cs-CZ" b="1" dirty="0"/>
              <a:t>:</a:t>
            </a:r>
          </a:p>
          <a:p>
            <a:pPr lvl="0"/>
            <a:r>
              <a:rPr lang="cs-CZ" dirty="0"/>
              <a:t>jako druh sociální péče poskytované konáním státní instituce ve prospěch jiné osoby</a:t>
            </a:r>
          </a:p>
          <a:p>
            <a:pPr lvl="0"/>
            <a:r>
              <a:rPr lang="cs-CZ" dirty="0" smtClean="0"/>
              <a:t>širší pojetí - jako </a:t>
            </a:r>
            <a:r>
              <a:rPr lang="cs-CZ" dirty="0"/>
              <a:t>činnosti ve prospěch občanů poskytované soukromoprávní či veřejnoprávní institucí přímo</a:t>
            </a:r>
          </a:p>
          <a:p>
            <a:pPr lvl="0"/>
            <a:r>
              <a:rPr lang="cs-CZ" dirty="0"/>
              <a:t>jako sociální práce ve prospěch lidí v sociální nouzi</a:t>
            </a:r>
          </a:p>
          <a:p>
            <a:pPr lvl="0"/>
            <a:r>
              <a:rPr lang="cs-CZ" dirty="0"/>
              <a:t>může být poskytována bezúplatně nebo za úplatu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>Záchranná sociální síť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zavedla </a:t>
            </a:r>
            <a:r>
              <a:rPr lang="cs-CZ" dirty="0"/>
              <a:t>se v důsledku ekonomických reforem v Latinské Americe a Asii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/>
              <a:t>Záchranná sociální síť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/>
              <a:t>garantuje minimální mzdou (rok </a:t>
            </a:r>
            <a:r>
              <a:rPr lang="cs-CZ" dirty="0" smtClean="0"/>
              <a:t>2014 </a:t>
            </a:r>
            <a:r>
              <a:rPr lang="cs-CZ" dirty="0"/>
              <a:t>– 8 500,- </a:t>
            </a:r>
            <a:r>
              <a:rPr lang="cs-CZ" dirty="0" err="1"/>
              <a:t>kč</a:t>
            </a:r>
            <a:r>
              <a:rPr lang="cs-CZ" dirty="0"/>
              <a:t>) ekonomicky aktivnímu obyvatelstvu – minimální výše pracovního příjmu</a:t>
            </a:r>
          </a:p>
          <a:p>
            <a:pPr lvl="0"/>
            <a:r>
              <a:rPr lang="cs-CZ" dirty="0"/>
              <a:t>garantuje nezbytnou výši příjmů sociální potřebným občanům = životní minimum</a:t>
            </a:r>
          </a:p>
          <a:p>
            <a:pPr lvl="0"/>
            <a:r>
              <a:rPr lang="cs-CZ" dirty="0"/>
              <a:t>aktivně působí v politice zaměstnanosti a usiluje o to, aby se pracovní síla vracela do aktivní ekonomické činnosti a byla zabezpečena nezbytnými příjmy v případě nezaměstnanosti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722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>Hmotná nouze</a:t>
            </a:r>
            <a:r>
              <a:rPr lang="cs-CZ" sz="4800" u="sng" dirty="0" smtClean="0"/>
              <a:t/>
            </a:r>
            <a:br>
              <a:rPr lang="cs-CZ" sz="4800" u="sng" dirty="0" smtClean="0"/>
            </a:b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nedostatek </a:t>
            </a:r>
            <a:r>
              <a:rPr lang="cs-CZ" dirty="0"/>
              <a:t>finančních prostředků k základním životním podmínkám, člověk si nemůže prostředky zajistit</a:t>
            </a:r>
            <a:endParaRPr lang="cs-CZ" sz="2000" dirty="0"/>
          </a:p>
          <a:p>
            <a:pPr lvl="1"/>
            <a:r>
              <a:rPr lang="cs-CZ" dirty="0"/>
              <a:t>je řešena prostřednictvím peněžitých nebo věcných dávek</a:t>
            </a:r>
            <a:endParaRPr lang="cs-CZ" sz="2000" dirty="0"/>
          </a:p>
          <a:p>
            <a:pPr lvl="1"/>
            <a:r>
              <a:rPr lang="cs-CZ" dirty="0"/>
              <a:t>nastává pod hranicí životního minima</a:t>
            </a: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>Sociální nouze</a:t>
            </a:r>
            <a:r>
              <a:rPr lang="cs-CZ" sz="3600" u="sng" dirty="0" smtClean="0"/>
              <a:t/>
            </a:r>
            <a:br>
              <a:rPr lang="cs-CZ" sz="3600" u="sng" dirty="0" smtClean="0"/>
            </a:b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v</a:t>
            </a:r>
            <a:r>
              <a:rPr lang="cs-CZ" dirty="0"/>
              <a:t> tomto stavu se nachází občan, který pro svůj věk, zdravotní stav, </a:t>
            </a:r>
            <a:r>
              <a:rPr lang="cs-CZ" dirty="0" smtClean="0"/>
              <a:t>dysfunkci </a:t>
            </a:r>
            <a:r>
              <a:rPr lang="cs-CZ" dirty="0"/>
              <a:t>rodiny, z důvodů osobních nebo jiných závažných důvodů není schopen zabezpečit své základní a sociální potřeby, zejména ve smyslu zabezpečení péče pro svou osobu</a:t>
            </a:r>
            <a:endParaRPr lang="cs-CZ" sz="2000" dirty="0"/>
          </a:p>
          <a:p>
            <a:pPr lvl="1"/>
            <a:r>
              <a:rPr lang="cs-CZ" dirty="0"/>
              <a:t>formou pomoci řešení sociální nouze jsou služby</a:t>
            </a: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>Životní minimum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označuje </a:t>
            </a:r>
            <a:r>
              <a:rPr lang="cs-CZ" dirty="0"/>
              <a:t>minimální úroveň příjmů pod nimiž nastává stav chudoby (charakterizuje minimální životní náklady)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>Částky životního minima v Kč za měsíc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jednotlivce 3 410 </a:t>
            </a:r>
            <a:r>
              <a:rPr lang="cs-CZ" dirty="0" err="1" smtClean="0"/>
              <a:t>kč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>Existenční minimum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dirty="0" smtClean="0"/>
              <a:t>je </a:t>
            </a:r>
            <a:r>
              <a:rPr lang="cs-CZ" dirty="0"/>
              <a:t>taková minimální úroveň příjmů, která umožňuje elementární existenci člověka</a:t>
            </a:r>
          </a:p>
          <a:p>
            <a:pPr lvl="0"/>
            <a:r>
              <a:rPr lang="cs-CZ" dirty="0"/>
              <a:t>pod touto úrovní by byla ohrožena existence </a:t>
            </a:r>
            <a:r>
              <a:rPr lang="cs-CZ" dirty="0" smtClean="0"/>
              <a:t>člověka</a:t>
            </a:r>
          </a:p>
          <a:p>
            <a:r>
              <a:rPr lang="cs-CZ" b="1" dirty="0" smtClean="0"/>
              <a:t>Částka existenčního minima v Kč za měsíc</a:t>
            </a:r>
          </a:p>
          <a:p>
            <a:r>
              <a:rPr lang="cs-CZ" b="1" dirty="0" smtClean="0"/>
              <a:t>2 200 </a:t>
            </a:r>
            <a:r>
              <a:rPr lang="cs-CZ" b="1" dirty="0" err="1" smtClean="0"/>
              <a:t>kč</a:t>
            </a:r>
            <a:endParaRPr lang="cs-CZ" b="1" dirty="0" smtClean="0"/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>Sociální minimum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 </a:t>
            </a:r>
            <a:r>
              <a:rPr lang="cs-CZ" dirty="0"/>
              <a:t>příjem, který odráží celkovou životní úroveň v dané zemi/vytváří a uděluje ho společnost</a:t>
            </a:r>
          </a:p>
          <a:p>
            <a:pPr lvl="0"/>
            <a:r>
              <a:rPr lang="cs-CZ" dirty="0"/>
              <a:t>vyjadřuje všeobecný názor na nejnižší přijatelné uspokojování všech potřeb člověka byť jen na minimální úrovni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SOCIÁLNÍ UDÁLOST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předmětem </a:t>
            </a:r>
            <a:r>
              <a:rPr lang="cs-CZ" b="1" i="1" dirty="0"/>
              <a:t>sociální politiky je mimo jiné ochrana člověka před  nepříznivými důsledky událostí v lidském životě, které člověk neumí zvládnout vlastními silami a u nichž je sociální subjekt připraven mu pomoci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Sociální zabezpečení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sociální zabezpečení je v ČR hlavním nástrojem sociální politiky </a:t>
            </a:r>
            <a:r>
              <a:rPr lang="cs-CZ" dirty="0" smtClean="0"/>
              <a:t>a slouží ke zmírnění sociálních nerovností, resp. k řešení sociálních konfliktů. </a:t>
            </a:r>
          </a:p>
          <a:p>
            <a:r>
              <a:rPr lang="cs-CZ" dirty="0" smtClean="0"/>
              <a:t>Je součástí (příjmem i výdajem) státního rozpočtu.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/>
              <a:t>Pojem sociální událost</a:t>
            </a:r>
            <a:r>
              <a:rPr lang="cs-CZ" i="1" dirty="0"/>
              <a:t> tedy označuje riziko, které je společensky uznáno za závažné a vyžadující spol. ochranu, protože postižená osoba/rodina není schopna důsledky rizika odvrátit.</a:t>
            </a:r>
            <a:endParaRPr lang="cs-CZ" dirty="0"/>
          </a:p>
          <a:p>
            <a:pPr>
              <a:buNone/>
            </a:pPr>
            <a:r>
              <a:rPr lang="cs-CZ" i="1" dirty="0"/>
              <a:t> </a:t>
            </a:r>
            <a:endParaRPr lang="cs-CZ" dirty="0"/>
          </a:p>
          <a:p>
            <a:r>
              <a:rPr lang="cs-CZ" b="1" i="1" dirty="0"/>
              <a:t>definice sociální události je klíčovým problémem věcného rozsahu sociálního zabezpečení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sz="3600" b="1" i="1" u="sng" dirty="0" smtClean="0"/>
              <a:t>SOCIÁLNÍ UDÁLOST A SOCIÁLNÍ ZABEZPEČENÍ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/>
              <a:t> </a:t>
            </a:r>
            <a:r>
              <a:rPr lang="cs-CZ" b="1" i="1" dirty="0" smtClean="0"/>
              <a:t>jedinci </a:t>
            </a:r>
            <a:r>
              <a:rPr lang="cs-CZ" b="1" i="1" dirty="0"/>
              <a:t>se během života dostávají do různých životních situací</a:t>
            </a:r>
            <a:endParaRPr lang="cs-CZ" b="1" dirty="0"/>
          </a:p>
          <a:p>
            <a:pPr marL="0" indent="0">
              <a:buNone/>
            </a:pPr>
            <a:r>
              <a:rPr lang="cs-CZ" b="1" i="1" dirty="0"/>
              <a:t>situace mohou být:</a:t>
            </a:r>
            <a:endParaRPr lang="cs-CZ" dirty="0"/>
          </a:p>
          <a:p>
            <a:r>
              <a:rPr lang="cs-CZ" b="1" dirty="0" smtClean="0"/>
              <a:t>přirozené</a:t>
            </a:r>
            <a:r>
              <a:rPr lang="cs-CZ" dirty="0" smtClean="0"/>
              <a:t>   </a:t>
            </a:r>
            <a:r>
              <a:rPr lang="cs-CZ" i="1" u="sng" dirty="0" smtClean="0"/>
              <a:t>a</a:t>
            </a:r>
            <a:r>
              <a:rPr lang="cs-CZ" i="1" u="sng" dirty="0"/>
              <a:t>) biologické </a:t>
            </a:r>
            <a:r>
              <a:rPr lang="cs-CZ" i="1" dirty="0"/>
              <a:t>(narození dítěte, stáří)</a:t>
            </a:r>
            <a:endParaRPr lang="cs-CZ" dirty="0"/>
          </a:p>
          <a:p>
            <a:pPr>
              <a:buNone/>
            </a:pPr>
            <a:r>
              <a:rPr lang="cs-CZ" b="1" i="1" dirty="0"/>
              <a:t>		</a:t>
            </a:r>
            <a:r>
              <a:rPr lang="cs-CZ" b="1" i="1" dirty="0" smtClean="0"/>
              <a:t>     </a:t>
            </a:r>
            <a:r>
              <a:rPr lang="cs-CZ" i="1" u="sng" dirty="0" smtClean="0"/>
              <a:t>b</a:t>
            </a:r>
            <a:r>
              <a:rPr lang="cs-CZ" i="1" u="sng" dirty="0"/>
              <a:t>) sociální </a:t>
            </a:r>
            <a:r>
              <a:rPr lang="cs-CZ" i="1" dirty="0"/>
              <a:t>(počátek výdělečné činnosti)</a:t>
            </a:r>
            <a:endParaRPr lang="cs-CZ" dirty="0"/>
          </a:p>
          <a:p>
            <a:pPr>
              <a:buNone/>
            </a:pPr>
            <a:r>
              <a:rPr lang="cs-CZ" i="1" dirty="0"/>
              <a:t> </a:t>
            </a:r>
            <a:endParaRPr lang="cs-CZ" dirty="0"/>
          </a:p>
          <a:p>
            <a:r>
              <a:rPr lang="cs-CZ" b="1" dirty="0" smtClean="0"/>
              <a:t>nepřirozené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patogenní</a:t>
            </a:r>
          </a:p>
          <a:p>
            <a:pPr>
              <a:buNone/>
            </a:pPr>
            <a:r>
              <a:rPr lang="cs-CZ" i="1" u="sng" dirty="0" smtClean="0"/>
              <a:t>a</a:t>
            </a:r>
            <a:r>
              <a:rPr lang="cs-CZ" i="1" u="sng" dirty="0"/>
              <a:t>) biologické </a:t>
            </a:r>
            <a:r>
              <a:rPr lang="cs-CZ" i="1" dirty="0"/>
              <a:t>(nemoc, invalidita)</a:t>
            </a:r>
            <a:endParaRPr lang="cs-CZ" dirty="0"/>
          </a:p>
          <a:p>
            <a:pPr>
              <a:buNone/>
            </a:pPr>
            <a:r>
              <a:rPr lang="cs-CZ" i="1" u="sng" dirty="0" smtClean="0"/>
              <a:t>b</a:t>
            </a:r>
            <a:r>
              <a:rPr lang="cs-CZ" i="1" u="sng" dirty="0"/>
              <a:t>) sociální</a:t>
            </a:r>
            <a:endParaRPr lang="cs-CZ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i="1" dirty="0" smtClean="0"/>
              <a:t>    V</a:t>
            </a:r>
            <a:r>
              <a:rPr lang="cs-CZ" i="1" dirty="0"/>
              <a:t> některých životních situacích jsou lidé ohroženi ztrátou příjmů, mimořádně velkými výdaji (porod, pohřeb), mimořádnými zdravotními či sociálními omezeními (nemoc, invalidita). </a:t>
            </a:r>
            <a:endParaRPr lang="cs-CZ" i="1" dirty="0" smtClean="0"/>
          </a:p>
          <a:p>
            <a:pPr>
              <a:buNone/>
            </a:pPr>
            <a:r>
              <a:rPr lang="cs-CZ" i="1" dirty="0"/>
              <a:t> </a:t>
            </a:r>
            <a:r>
              <a:rPr lang="cs-CZ" i="1" dirty="0" smtClean="0"/>
              <a:t>   Životní </a:t>
            </a:r>
            <a:r>
              <a:rPr lang="cs-CZ" i="1" dirty="0"/>
              <a:t>situace mohou vyvolávat i další důsledky (psychické, sociální, etické). Nejsou-li však spojeny s velkými důsledky, nebývají předmětem veřejného zájmu a nebývají považovány za sociální události.</a:t>
            </a:r>
            <a:endParaRPr lang="cs-CZ" dirty="0"/>
          </a:p>
          <a:p>
            <a:pPr>
              <a:buNone/>
            </a:pPr>
            <a:r>
              <a:rPr lang="cs-CZ" i="1" dirty="0"/>
              <a:t> 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sociální politika – sociální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„Ten, kdo se chce vydat na cestu pomoci, musí znát nauku o jevech lidské nouze.“</a:t>
            </a:r>
            <a:br>
              <a:rPr lang="cs-CZ" b="1" i="1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dirty="0" smtClean="0"/>
              <a:t>SOCIÁLNÍ  </a:t>
            </a:r>
            <a:r>
              <a:rPr lang="cs-CZ" b="1" dirty="0"/>
              <a:t>PRÁCE                                    S  MALADJUSTOVANÝMI  OSOBAMI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sociální </a:t>
            </a:r>
            <a:r>
              <a:rPr lang="cs-CZ" b="1" dirty="0"/>
              <a:t>práce s lidmi, kteří mají </a:t>
            </a:r>
            <a:r>
              <a:rPr lang="cs-CZ" b="1" dirty="0" smtClean="0"/>
              <a:t>problémy</a:t>
            </a:r>
          </a:p>
          <a:p>
            <a:pPr lvl="0"/>
            <a:r>
              <a:rPr lang="cs-CZ" b="1" dirty="0" smtClean="0"/>
              <a:t>…</a:t>
            </a:r>
            <a:r>
              <a:rPr lang="cs-CZ" b="1" dirty="0"/>
              <a:t>s alkoholem</a:t>
            </a:r>
            <a:endParaRPr lang="cs-CZ" dirty="0"/>
          </a:p>
          <a:p>
            <a:pPr lvl="0"/>
            <a:r>
              <a:rPr lang="cs-CZ" b="1" dirty="0"/>
              <a:t>…s drogami</a:t>
            </a:r>
            <a:endParaRPr lang="cs-CZ" dirty="0"/>
          </a:p>
          <a:p>
            <a:pPr lvl="0"/>
            <a:r>
              <a:rPr lang="cs-CZ" b="1" dirty="0" smtClean="0"/>
              <a:t>……sociální </a:t>
            </a:r>
            <a:r>
              <a:rPr lang="cs-CZ" b="1" dirty="0"/>
              <a:t>práce s gamblery</a:t>
            </a:r>
            <a:endParaRPr lang="cs-CZ" dirty="0"/>
          </a:p>
          <a:p>
            <a:pPr lvl="0"/>
            <a:r>
              <a:rPr lang="cs-CZ" b="1" dirty="0"/>
              <a:t>…s dětskými hráči počítačových her</a:t>
            </a:r>
            <a:endParaRPr lang="cs-CZ" dirty="0"/>
          </a:p>
          <a:p>
            <a:pPr lvl="0"/>
            <a:r>
              <a:rPr lang="cs-CZ" b="1" dirty="0"/>
              <a:t>…s lidmi se specifickými poruchami osobnosti</a:t>
            </a:r>
            <a:endParaRPr lang="cs-CZ" dirty="0"/>
          </a:p>
          <a:p>
            <a:pPr lvl="0"/>
            <a:r>
              <a:rPr lang="cs-CZ" b="1" dirty="0"/>
              <a:t>…s oběťmi hromadných neštěstí</a:t>
            </a:r>
            <a:endParaRPr lang="cs-CZ" dirty="0"/>
          </a:p>
          <a:p>
            <a:pPr lvl="0"/>
            <a:r>
              <a:rPr lang="cs-CZ" b="1" dirty="0"/>
              <a:t>…s uprchlíky</a:t>
            </a:r>
            <a:endParaRPr lang="cs-CZ" dirty="0"/>
          </a:p>
          <a:p>
            <a:pPr lvl="0"/>
            <a:r>
              <a:rPr lang="cs-CZ" b="1" dirty="0"/>
              <a:t>…s bezdomovci</a:t>
            </a:r>
            <a:endParaRPr lang="cs-CZ" dirty="0"/>
          </a:p>
          <a:p>
            <a:pPr lvl="0"/>
            <a:r>
              <a:rPr lang="cs-CZ" b="1" dirty="0"/>
              <a:t>…s nezaměstnanými</a:t>
            </a:r>
            <a:endParaRPr lang="cs-CZ" dirty="0"/>
          </a:p>
          <a:p>
            <a:pPr lvl="0"/>
            <a:r>
              <a:rPr lang="cs-CZ" b="1" dirty="0"/>
              <a:t>…s prostituujícími</a:t>
            </a:r>
            <a:endParaRPr lang="cs-CZ" dirty="0"/>
          </a:p>
          <a:p>
            <a:pPr lvl="0"/>
            <a:r>
              <a:rPr lang="cs-CZ" b="1" dirty="0"/>
              <a:t>…se členy extremistických skupin</a:t>
            </a:r>
            <a:endParaRPr lang="cs-CZ" dirty="0"/>
          </a:p>
          <a:p>
            <a:pPr lvl="0"/>
            <a:r>
              <a:rPr lang="cs-CZ" b="1" dirty="0"/>
              <a:t>…se členy sekt</a:t>
            </a:r>
            <a:endParaRPr lang="cs-CZ" dirty="0"/>
          </a:p>
          <a:p>
            <a:pPr lvl="0"/>
            <a:r>
              <a:rPr lang="cs-CZ" b="1" dirty="0"/>
              <a:t>…s Romy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Sociální zabezpečení pomáhá ve 3 formách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sociální dávky</a:t>
            </a:r>
            <a:r>
              <a:rPr lang="cs-CZ" u="sng" dirty="0" smtClean="0"/>
              <a:t> </a:t>
            </a:r>
            <a:r>
              <a:rPr lang="cs-CZ" dirty="0" smtClean="0"/>
              <a:t>- pojistné plnění pro případ indispozice získat vlastní příjem z důvodu </a:t>
            </a:r>
          </a:p>
          <a:p>
            <a:pPr lvl="1"/>
            <a:r>
              <a:rPr lang="cs-CZ" dirty="0" smtClean="0"/>
              <a:t>nemoci: nemocenské dávky,</a:t>
            </a:r>
          </a:p>
          <a:p>
            <a:pPr lvl="1"/>
            <a:r>
              <a:rPr lang="cs-CZ" dirty="0" smtClean="0"/>
              <a:t>ztráty zaměstnání: podpora v nezaměstnanosti</a:t>
            </a:r>
          </a:p>
          <a:p>
            <a:pPr lvl="1"/>
            <a:r>
              <a:rPr lang="cs-CZ" dirty="0" smtClean="0"/>
              <a:t>stáří: starobní důchod</a:t>
            </a:r>
          </a:p>
          <a:p>
            <a:pPr lvl="1"/>
            <a:r>
              <a:rPr lang="cs-CZ" dirty="0" smtClean="0"/>
              <a:t>nedospělosti: dětské přídavky – přídavky na dítě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Sociální zabezpečení pomáhá ve 3 formách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sociální azyly</a:t>
            </a:r>
            <a:r>
              <a:rPr lang="cs-CZ" u="sng" dirty="0" smtClean="0"/>
              <a:t> </a:t>
            </a:r>
            <a:r>
              <a:rPr lang="cs-CZ" dirty="0" smtClean="0"/>
              <a:t>pro případ ztráty domova a</a:t>
            </a:r>
          </a:p>
          <a:p>
            <a:r>
              <a:rPr lang="cs-CZ" b="1" u="sng" dirty="0" smtClean="0"/>
              <a:t>sociální služby</a:t>
            </a:r>
            <a:r>
              <a:rPr lang="cs-CZ" u="sng" dirty="0" smtClean="0"/>
              <a:t> </a:t>
            </a:r>
            <a:r>
              <a:rPr lang="cs-CZ" dirty="0" smtClean="0"/>
              <a:t>- pomoc postiženým lidem s tělesnou nebo duševní vadou.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Sociální </a:t>
            </a:r>
            <a:r>
              <a:rPr lang="cs-CZ" b="1" dirty="0"/>
              <a:t>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Příjmy sociálního zabezpečení, čili </a:t>
            </a:r>
            <a:r>
              <a:rPr lang="cs-CZ" b="1" dirty="0" smtClean="0"/>
              <a:t>sociálního pojištění</a:t>
            </a:r>
            <a:r>
              <a:rPr lang="cs-CZ" dirty="0" smtClean="0"/>
              <a:t> státního sociálního systému se skládají ze 3 druhů odvodů:</a:t>
            </a:r>
          </a:p>
          <a:p>
            <a:r>
              <a:rPr lang="cs-CZ" dirty="0" smtClean="0"/>
              <a:t>pojistné na důchodové zabezpečení </a:t>
            </a:r>
          </a:p>
          <a:p>
            <a:r>
              <a:rPr lang="cs-CZ" dirty="0" smtClean="0"/>
              <a:t>pojistné na nemocenské pojištění</a:t>
            </a:r>
          </a:p>
          <a:p>
            <a:r>
              <a:rPr lang="cs-CZ" dirty="0" smtClean="0"/>
              <a:t>příspěvek na státní politiku zaměstnanosti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případě, že poplatník pojistného vstoupí do důchodového spoření (tzv. důchodové reformy), bude nadále odvádět:</a:t>
            </a:r>
          </a:p>
          <a:p>
            <a:r>
              <a:rPr lang="cs-CZ" dirty="0" smtClean="0"/>
              <a:t>pojistné na důchodové zabezpečení </a:t>
            </a:r>
          </a:p>
          <a:p>
            <a:r>
              <a:rPr lang="cs-CZ" dirty="0" smtClean="0"/>
              <a:t>pojistné na nemocenské pojištění </a:t>
            </a:r>
          </a:p>
          <a:p>
            <a:r>
              <a:rPr lang="cs-CZ" dirty="0" smtClean="0"/>
              <a:t>příspěvek na státní politiku zaměstnanosti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>Sociální pojištění</a:t>
            </a:r>
            <a:r>
              <a:rPr lang="cs-CZ" u="sng" dirty="0" smtClean="0"/>
              <a:t/>
            </a:r>
            <a:br>
              <a:rPr lang="cs-CZ" u="sng" dirty="0" smtClean="0"/>
            </a:b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řeší </a:t>
            </a:r>
            <a:r>
              <a:rPr lang="cs-CZ" dirty="0"/>
              <a:t>situace, na které se lze dopředu připravit (nemoc, těhotenství)</a:t>
            </a:r>
          </a:p>
          <a:p>
            <a:pPr lvl="0"/>
            <a:r>
              <a:rPr lang="cs-CZ" dirty="0"/>
              <a:t>označuje institucionalizovaný systém, kterým se občan sám svou činností povinně zajišťuje pro případ budoucí pojistné události</a:t>
            </a:r>
          </a:p>
          <a:p>
            <a:pPr lvl="0"/>
            <a:r>
              <a:rPr lang="cs-CZ" dirty="0"/>
              <a:t>doplňkem mohou být i sociální fondy (dobrovolná/povinná povaha) jimiž se doplňuje povinné s. pojištění, tzv. doplňkový systém = připojištění</a:t>
            </a:r>
          </a:p>
          <a:p>
            <a:r>
              <a:rPr lang="cs-CZ" dirty="0" smtClean="0"/>
              <a:t>je </a:t>
            </a:r>
            <a:r>
              <a:rPr lang="cs-CZ" dirty="0"/>
              <a:t>založeno na solidaritě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>Státní podpora (zaopatření</a:t>
            </a:r>
            <a:r>
              <a:rPr lang="cs-CZ" b="1" dirty="0" smtClean="0"/>
              <a:t>)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tento </a:t>
            </a:r>
            <a:r>
              <a:rPr lang="cs-CZ" dirty="0"/>
              <a:t>pojem vznikl až v roce 1995 pro označení zaopatřovacích dávek poskytovaným určitým skupinám osob, zákon uvádí, že dávky jsou určeny všem, především pro rodiny s dětmi</a:t>
            </a:r>
          </a:p>
          <a:p>
            <a:pPr lvl="0"/>
            <a:r>
              <a:rPr lang="cs-CZ" dirty="0"/>
              <a:t>tímto nástrojem jsou kryty sociální události, na které se nelze předem připravit</a:t>
            </a:r>
          </a:p>
          <a:p>
            <a:pPr lvl="0"/>
            <a:r>
              <a:rPr lang="cs-CZ" dirty="0"/>
              <a:t>je založena na principu solidarity a to mezi rodinami (bezdětnými/s dětmi, nízko příjmovými/vysoko příjmovými)</a:t>
            </a:r>
          </a:p>
          <a:p>
            <a:pPr lvl="0"/>
            <a:r>
              <a:rPr lang="cs-CZ" dirty="0"/>
              <a:t>jsou zde poskytovány dávky, které doplňují příjem občana a poskytují se na základě právních podmínek</a:t>
            </a:r>
          </a:p>
          <a:p>
            <a:pPr lvl="0"/>
            <a:r>
              <a:rPr lang="cs-CZ" dirty="0"/>
              <a:t>garantem je stát a je financován z veřejných daní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u="sng" dirty="0" smtClean="0"/>
              <a:t>Sociální pomoc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pomáhá </a:t>
            </a:r>
            <a:r>
              <a:rPr lang="cs-CZ" dirty="0"/>
              <a:t>lidem, kteří nejsou účastníky sociálního pojištění, nelze jim pomoci v rámci státní podpory</a:t>
            </a:r>
          </a:p>
          <a:p>
            <a:pPr lvl="0"/>
            <a:r>
              <a:rPr lang="cs-CZ" dirty="0"/>
              <a:t>tento pojem nahradil dříve používaný pojem „chudinská podpora/péče“</a:t>
            </a:r>
          </a:p>
          <a:p>
            <a:pPr lvl="0"/>
            <a:r>
              <a:rPr lang="cs-CZ" dirty="0"/>
              <a:t>před rokem 1989 se používal pojem „sociální péče“ – vyznačoval se pasivitou a nemotivoval řešit situaci vlastními silami</a:t>
            </a:r>
          </a:p>
          <a:p>
            <a:pPr lvl="0"/>
            <a:r>
              <a:rPr lang="cs-CZ" dirty="0"/>
              <a:t>stát pomáhá těm, kdo to prokazatelně potřebují, občané jsou ve stavu nouze, uspokojuje jejich základní životní potřeby v nezbytném či přiměřeném rozsahu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434</Words>
  <Application>Microsoft Office PowerPoint</Application>
  <PresentationFormat>Předvádění na obrazovce (4:3)</PresentationFormat>
  <Paragraphs>106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SOCIÁLNÍ POITIKA</vt:lpstr>
      <vt:lpstr>Sociální zabezpečení </vt:lpstr>
      <vt:lpstr>Sociální zabezpečení pomáhá ve 3 formách</vt:lpstr>
      <vt:lpstr>Sociální zabezpečení pomáhá ve 3 formách</vt:lpstr>
      <vt:lpstr>Sociální zabezpečení</vt:lpstr>
      <vt:lpstr>Prezentace aplikace PowerPoint</vt:lpstr>
      <vt:lpstr>Sociální pojištění </vt:lpstr>
      <vt:lpstr>Státní podpora (zaopatření) </vt:lpstr>
      <vt:lpstr>Sociální pomoc </vt:lpstr>
      <vt:lpstr>Sociální služba = služba veřejná </vt:lpstr>
      <vt:lpstr>Záchranná sociální síť </vt:lpstr>
      <vt:lpstr>Záchranná sociální síť </vt:lpstr>
      <vt:lpstr>Hmotná nouze </vt:lpstr>
      <vt:lpstr>Sociální nouze </vt:lpstr>
      <vt:lpstr>Životní minimum </vt:lpstr>
      <vt:lpstr>Částky životního minima v Kč za měsíc </vt:lpstr>
      <vt:lpstr>Existenční minimum </vt:lpstr>
      <vt:lpstr>Sociální minimum </vt:lpstr>
      <vt:lpstr>SOCIÁLNÍ UDÁLOST </vt:lpstr>
      <vt:lpstr>Prezentace aplikace PowerPoint</vt:lpstr>
      <vt:lpstr>SOCIÁLNÍ UDÁLOST A SOCIÁLNÍ ZABEZPEČENÍ </vt:lpstr>
      <vt:lpstr>Prezentace aplikace PowerPoint</vt:lpstr>
      <vt:lpstr>sociální politika – sociální práce</vt:lpstr>
      <vt:lpstr> SOCIÁLNÍ  PRÁCE                                    S  MALADJUSTOVANÝMI  OSOBAMI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souhorky</dc:creator>
  <cp:lastModifiedBy>Vladimír Nový</cp:lastModifiedBy>
  <cp:revision>11</cp:revision>
  <dcterms:created xsi:type="dcterms:W3CDTF">2013-05-13T09:09:26Z</dcterms:created>
  <dcterms:modified xsi:type="dcterms:W3CDTF">2014-04-08T18:37:04Z</dcterms:modified>
</cp:coreProperties>
</file>