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83" r:id="rId3"/>
    <p:sldId id="284" r:id="rId4"/>
    <p:sldId id="285" r:id="rId5"/>
    <p:sldId id="286" r:id="rId6"/>
    <p:sldId id="257" r:id="rId7"/>
    <p:sldId id="258" r:id="rId8"/>
    <p:sldId id="259" r:id="rId9"/>
    <p:sldId id="260" r:id="rId10"/>
    <p:sldId id="262" r:id="rId11"/>
    <p:sldId id="261" r:id="rId12"/>
    <p:sldId id="263" r:id="rId13"/>
    <p:sldId id="265" r:id="rId14"/>
    <p:sldId id="264" r:id="rId15"/>
    <p:sldId id="266" r:id="rId16"/>
    <p:sldId id="267" r:id="rId17"/>
    <p:sldId id="268" r:id="rId18"/>
    <p:sldId id="269" r:id="rId19"/>
    <p:sldId id="270" r:id="rId20"/>
    <p:sldId id="271" r:id="rId21"/>
    <p:sldId id="287" r:id="rId22"/>
    <p:sldId id="288" r:id="rId23"/>
    <p:sldId id="289" r:id="rId24"/>
    <p:sldId id="272" r:id="rId25"/>
    <p:sldId id="290" r:id="rId26"/>
    <p:sldId id="273" r:id="rId27"/>
    <p:sldId id="291" r:id="rId28"/>
    <p:sldId id="296" r:id="rId29"/>
    <p:sldId id="274" r:id="rId30"/>
    <p:sldId id="275" r:id="rId31"/>
    <p:sldId id="276" r:id="rId32"/>
    <p:sldId id="292" r:id="rId33"/>
    <p:sldId id="293" r:id="rId34"/>
    <p:sldId id="294" r:id="rId35"/>
    <p:sldId id="295" r:id="rId36"/>
    <p:sldId id="297" r:id="rId37"/>
    <p:sldId id="298" r:id="rId38"/>
    <p:sldId id="277" r:id="rId39"/>
    <p:sldId id="278" r:id="rId40"/>
    <p:sldId id="279" r:id="rId41"/>
    <p:sldId id="280" r:id="rId42"/>
    <p:sldId id="281" r:id="rId43"/>
    <p:sldId id="282" r:id="rId4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937C4-121A-4F6C-BF96-5D14D1D2FA28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8E4F7-B75F-427F-BD2D-3408EA3D2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034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8E4F7-B75F-427F-BD2D-3408EA3D2394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789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ABC7-04F8-4BA3-A953-B53A3B4F49ED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748-1BAB-4143-A0B1-608D27966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ABC7-04F8-4BA3-A953-B53A3B4F49ED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748-1BAB-4143-A0B1-608D27966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ABC7-04F8-4BA3-A953-B53A3B4F49ED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748-1BAB-4143-A0B1-608D27966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ABC7-04F8-4BA3-A953-B53A3B4F49ED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748-1BAB-4143-A0B1-608D27966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ABC7-04F8-4BA3-A953-B53A3B4F49ED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748-1BAB-4143-A0B1-608D27966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ABC7-04F8-4BA3-A953-B53A3B4F49ED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748-1BAB-4143-A0B1-608D27966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ABC7-04F8-4BA3-A953-B53A3B4F49ED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748-1BAB-4143-A0B1-608D27966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ABC7-04F8-4BA3-A953-B53A3B4F49ED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748-1BAB-4143-A0B1-608D27966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ABC7-04F8-4BA3-A953-B53A3B4F49ED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748-1BAB-4143-A0B1-608D27966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ABC7-04F8-4BA3-A953-B53A3B4F49ED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748-1BAB-4143-A0B1-608D27966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ABC7-04F8-4BA3-A953-B53A3B4F49ED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748-1BAB-4143-A0B1-608D27966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9ABC7-04F8-4BA3-A953-B53A3B4F49ED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36748-1BAB-4143-A0B1-608D27966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304256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>
                <a:latin typeface="Arial Black" pitchFamily="34" charset="0"/>
              </a:rPr>
              <a:t>Sociální politika</a:t>
            </a:r>
            <a:br>
              <a:rPr lang="cs-CZ" b="1" dirty="0" smtClean="0">
                <a:latin typeface="Arial Black" pitchFamily="34" charset="0"/>
              </a:rPr>
            </a:br>
            <a:endParaRPr lang="cs-CZ" b="1" dirty="0"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pt-BR" b="1" dirty="0"/>
              <a:t>03 FUNKCE, NÁSTROJE A FINANCOVÁNÍ SOCIÁLNÍ POLTIKY</a:t>
            </a:r>
            <a:endParaRPr lang="cs-CZ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  <a:latin typeface="Arial Black" pitchFamily="34" charset="0"/>
              </a:rPr>
              <a:t>2) Funkce přerozdělovací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600" dirty="0"/>
              <a:t>zajistit všem rovné šance (stejné startovací podmínky a garantovat nezbytný minimální životní standart</a:t>
            </a:r>
            <a:r>
              <a:rPr lang="cs-CZ" sz="3600" dirty="0" smtClean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cs-CZ" sz="3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600" dirty="0" smtClean="0"/>
              <a:t>zabezpečit „bezporuchové“ fungování společenského systému spotřebou veřejných statků (školství, ochrana, justice,…)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  <a:latin typeface="Arial Black" pitchFamily="34" charset="0"/>
              </a:rPr>
              <a:t>2) Funkce přerozdělovací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cs-CZ" b="1" dirty="0" smtClean="0"/>
              <a:t>odstraňovat nedokonalosti konkurence</a:t>
            </a:r>
          </a:p>
          <a:p>
            <a:pPr lvl="2"/>
            <a:r>
              <a:rPr lang="cs-CZ" dirty="0" smtClean="0"/>
              <a:t>otázka nerovnosti a rovnosti je jednou ze základních záležitostí politického státu a jeho příslušných států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přerozdělováním se  zmírňuje výchozí nerovné postavení lidí, v té míře, kterou společnost uznává za žádoucí</a:t>
            </a:r>
          </a:p>
          <a:p>
            <a:pPr lvl="2"/>
            <a:endParaRPr lang="cs-CZ" dirty="0" smtClean="0"/>
          </a:p>
          <a:p>
            <a:pPr lvl="2"/>
            <a:r>
              <a:rPr lang="cs-CZ" b="1" dirty="0" smtClean="0"/>
              <a:t>rozdělovací funkce se uskutečňuje pomocí daní a transferů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  <a:latin typeface="Arial Black" pitchFamily="34" charset="0"/>
              </a:rPr>
              <a:t>2) Funkce přerozdělovací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r>
              <a:rPr lang="cs-CZ" sz="3200" b="1" dirty="0">
                <a:latin typeface="Arial Black" pitchFamily="34" charset="0"/>
              </a:rPr>
              <a:t>k hlavním nástrojům</a:t>
            </a:r>
            <a:r>
              <a:rPr lang="cs-CZ" sz="3200" dirty="0">
                <a:latin typeface="Arial Black" pitchFamily="34" charset="0"/>
              </a:rPr>
              <a:t> patří: </a:t>
            </a:r>
            <a:endParaRPr lang="cs-CZ" sz="3200" dirty="0" smtClean="0">
              <a:latin typeface="Arial Black" pitchFamily="34" charset="0"/>
            </a:endParaRPr>
          </a:p>
          <a:p>
            <a:pPr lvl="2">
              <a:buNone/>
            </a:pPr>
            <a:endParaRPr lang="cs-CZ" sz="3200" dirty="0">
              <a:latin typeface="Arial Black" pitchFamily="34" charset="0"/>
            </a:endParaRPr>
          </a:p>
          <a:p>
            <a:pPr marL="0" lvl="8" indent="0">
              <a:buNone/>
            </a:pPr>
            <a:r>
              <a:rPr lang="cs-CZ" sz="4000" dirty="0" smtClean="0"/>
              <a:t>státní rozpočet, veřejné rozpočty, soustavy pojištění, a další instituce (nadace, církev)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lvl="5" algn="ctr" rtl="0">
              <a:spcBef>
                <a:spcPct val="0"/>
              </a:spcBef>
            </a:pPr>
            <a:r>
              <a:rPr lang="cs-CZ" sz="4000" b="1" dirty="0" smtClean="0">
                <a:solidFill>
                  <a:srgbClr val="0070C0"/>
                </a:solidFill>
                <a:latin typeface="Arial Black" pitchFamily="34" charset="0"/>
              </a:rPr>
              <a:t>3) Homogenizační </a:t>
            </a:r>
            <a:r>
              <a:rPr lang="cs-CZ" sz="4000" b="1" dirty="0">
                <a:solidFill>
                  <a:srgbClr val="0070C0"/>
                </a:solidFill>
                <a:latin typeface="Arial Black" pitchFamily="34" charset="0"/>
              </a:rPr>
              <a:t>funkce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cílem je dosahovat vyššího stupně stejnorodosti (uspokojování základních životních potřeb, zájmů, hodnost, atd.)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lvl="5" algn="ctr" rtl="0">
              <a:spcBef>
                <a:spcPct val="0"/>
              </a:spcBef>
            </a:pPr>
            <a:r>
              <a:rPr lang="cs-CZ" sz="3600" b="1" dirty="0" smtClean="0">
                <a:solidFill>
                  <a:srgbClr val="0070C0"/>
                </a:solidFill>
                <a:latin typeface="Arial Black" pitchFamily="34" charset="0"/>
              </a:rPr>
              <a:t>3) Homogenizační funkce</a:t>
            </a:r>
            <a:endParaRPr lang="cs-CZ" sz="3600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spočívá ve snaze poskytovat obyvatelstvu stejné </a:t>
            </a:r>
            <a:r>
              <a:rPr lang="cs-CZ" dirty="0" smtClean="0"/>
              <a:t>šance</a:t>
            </a:r>
          </a:p>
          <a:p>
            <a:r>
              <a:rPr lang="cs-CZ" dirty="0" smtClean="0"/>
              <a:t>spočívá </a:t>
            </a:r>
            <a:r>
              <a:rPr lang="cs-CZ" dirty="0"/>
              <a:t>tedy v poskytování stejných šancí vzdělávat se, pracovat, pečovat o své zdraví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Snaží se tedy, aby nebyly rozdíly v šancích v přístupu k těmto statkům.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Arial Black" pitchFamily="34" charset="0"/>
              </a:rPr>
              <a:t>4) Stimulační funkce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snaží aktivizovat člověka, aby se sám postaral o sebe a eventuelně pomáhal druhým. </a:t>
            </a:r>
            <a:endParaRPr lang="cs-CZ" dirty="0" smtClean="0"/>
          </a:p>
          <a:p>
            <a:r>
              <a:rPr lang="cs-CZ" dirty="0" smtClean="0"/>
              <a:t>Obecně </a:t>
            </a:r>
            <a:r>
              <a:rPr lang="cs-CZ" dirty="0"/>
              <a:t>řečeno je jejím posláním podporovat, podněcovat, vyvolávat žádoucí sociální jednání jednotlivců a sociálních skupin jak v oblasti ekonomické, tak i mimo ni.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Arial Black" pitchFamily="34" charset="0"/>
              </a:rPr>
              <a:t>4) Stimulační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jedná se o opatření vzdělávací politiky, zdravotní </a:t>
            </a:r>
            <a:r>
              <a:rPr lang="cs-CZ" dirty="0" smtClean="0"/>
              <a:t>politiky, politika </a:t>
            </a:r>
            <a:r>
              <a:rPr lang="cs-CZ" dirty="0"/>
              <a:t>zaměstnanosti, </a:t>
            </a:r>
            <a:r>
              <a:rPr lang="cs-CZ" dirty="0" err="1"/>
              <a:t>adt</a:t>
            </a:r>
            <a:r>
              <a:rPr lang="cs-CZ" dirty="0"/>
              <a:t>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lvl="5" algn="ctr" rtl="0">
              <a:spcBef>
                <a:spcPct val="0"/>
              </a:spcBef>
            </a:pPr>
            <a:r>
              <a:rPr lang="cs-CZ" sz="4000" b="1" dirty="0" smtClean="0">
                <a:solidFill>
                  <a:srgbClr val="0070C0"/>
                </a:solidFill>
                <a:latin typeface="Arial Black" pitchFamily="34" charset="0"/>
              </a:rPr>
              <a:t>5) Preventivní funkce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snaha předcházet nepříznivým sociálním situacím jedná se opatření směřující k odstranění příčin, nepříznivých sociálních situacích,které brání integraci člověka do </a:t>
            </a:r>
            <a:r>
              <a:rPr lang="cs-CZ" dirty="0" smtClean="0"/>
              <a:t>společnosti</a:t>
            </a:r>
          </a:p>
          <a:p>
            <a:r>
              <a:rPr lang="cs-CZ" dirty="0"/>
              <a:t>Obecně je tedy snahou předcházet nepříznivým sociálním situacím, např. chudobě, rozvodovosti, nezaměstnanosti, kriminalitě...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Arial Black" pitchFamily="34" charset="0"/>
              </a:rPr>
              <a:t>5) Preventivní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tato funkce plní všechny oblasti sociální politiky</a:t>
            </a:r>
          </a:p>
          <a:p>
            <a:pPr lvl="0"/>
            <a:r>
              <a:rPr lang="cs-CZ" dirty="0" smtClean="0"/>
              <a:t>funkce dnes neobyčejně sílí, předpokládá rozsáhlou osvětovou činnost a poradenství všeho druhu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Diskuze …</a:t>
            </a:r>
            <a:br>
              <a:rPr lang="cs-CZ" b="1" dirty="0" smtClean="0"/>
            </a:br>
            <a:r>
              <a:rPr lang="cs-CZ" b="1" dirty="0" smtClean="0"/>
              <a:t>….k zamyšlení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přínosu funkcí ochranné, preventivní, stimulační nebývá příliš pochyb. Na druhou stranu velikým </a:t>
            </a:r>
            <a:r>
              <a:rPr lang="cs-CZ" dirty="0" smtClean="0"/>
              <a:t>„jablkem sváru“ </a:t>
            </a:r>
            <a:r>
              <a:rPr lang="cs-CZ" dirty="0"/>
              <a:t>vždy byla a je </a:t>
            </a:r>
            <a:r>
              <a:rPr lang="cs-CZ" b="1" dirty="0"/>
              <a:t>otázka redistribuce.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redistribuce spravedlivá? Komu co náleží a za jakých podmínek? Proč má někdo „doplácet“ na někoho jiného?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b="1" dirty="0" smtClean="0">
                <a:latin typeface="Arial Black" pitchFamily="34" charset="0"/>
              </a:rPr>
              <a:t>Témata přednášky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  <a:latin typeface="Arial Black" pitchFamily="34" charset="0"/>
              </a:rPr>
              <a:t>Funkce sociální politiky</a:t>
            </a:r>
          </a:p>
          <a:p>
            <a:r>
              <a:rPr lang="cs-CZ" b="1" dirty="0" smtClean="0">
                <a:solidFill>
                  <a:srgbClr val="00B050"/>
                </a:solidFill>
                <a:latin typeface="Arial Black" pitchFamily="34" charset="0"/>
              </a:rPr>
              <a:t>Nástroje sociální politiky </a:t>
            </a:r>
          </a:p>
          <a:p>
            <a:r>
              <a:rPr lang="cs-CZ" b="1" dirty="0" smtClean="0">
                <a:solidFill>
                  <a:srgbClr val="7030A0"/>
                </a:solidFill>
                <a:latin typeface="Arial Black" pitchFamily="34" charset="0"/>
              </a:rPr>
              <a:t>Financování sociální politiky</a:t>
            </a:r>
          </a:p>
          <a:p>
            <a:pPr>
              <a:buNone/>
            </a:pPr>
            <a:r>
              <a:rPr lang="cs-CZ" b="1" dirty="0" smtClean="0">
                <a:latin typeface="Arial Black" pitchFamily="34" charset="0"/>
              </a:rPr>
              <a:t/>
            </a:r>
            <a:br>
              <a:rPr lang="cs-CZ" b="1" dirty="0" smtClean="0">
                <a:latin typeface="Arial Black" pitchFamily="34" charset="0"/>
              </a:rPr>
            </a:br>
            <a:endParaRPr lang="cs-CZ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cs-CZ" b="1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cs-CZ" b="1" dirty="0" smtClean="0">
                <a:solidFill>
                  <a:srgbClr val="00B050"/>
                </a:solidFill>
                <a:latin typeface="Arial Black" pitchFamily="34" charset="0"/>
              </a:rPr>
              <a:t>Nástroje </a:t>
            </a:r>
            <a:r>
              <a:rPr lang="cs-CZ" b="1" dirty="0">
                <a:solidFill>
                  <a:srgbClr val="00B050"/>
                </a:solidFill>
                <a:latin typeface="Arial Black" pitchFamily="34" charset="0"/>
              </a:rPr>
              <a:t>sociální politiky</a:t>
            </a:r>
            <a:r>
              <a:rPr lang="cs-CZ" b="1" dirty="0">
                <a:latin typeface="Arial Black" pitchFamily="34" charset="0"/>
              </a:rPr>
              <a:t/>
            </a:r>
            <a:br>
              <a:rPr lang="cs-CZ" b="1" dirty="0">
                <a:latin typeface="Arial Black" pitchFamily="34" charset="0"/>
              </a:rPr>
            </a:b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b="1" dirty="0">
                <a:latin typeface="Arial Black" pitchFamily="34" charset="0"/>
              </a:rPr>
              <a:t>základní subjekty</a:t>
            </a:r>
            <a:r>
              <a:rPr lang="cs-CZ" b="1" dirty="0" smtClean="0">
                <a:latin typeface="Arial Black" pitchFamily="34" charset="0"/>
              </a:rPr>
              <a:t>:</a:t>
            </a:r>
          </a:p>
          <a:p>
            <a:pPr marL="0" lvl="0" indent="0">
              <a:buNone/>
            </a:pPr>
            <a:endParaRPr lang="cs-CZ" b="1" dirty="0">
              <a:latin typeface="Arial Black" pitchFamily="34" charset="0"/>
            </a:endParaRPr>
          </a:p>
          <a:p>
            <a:pPr lvl="0">
              <a:buNone/>
            </a:pPr>
            <a:r>
              <a:rPr lang="cs-CZ" sz="4400" b="1" dirty="0" smtClean="0"/>
              <a:t>1) právo</a:t>
            </a:r>
            <a:endParaRPr lang="cs-CZ" sz="4400" dirty="0"/>
          </a:p>
          <a:p>
            <a:pPr lvl="0">
              <a:buNone/>
            </a:pPr>
            <a:r>
              <a:rPr lang="cs-CZ" sz="4400" b="1" dirty="0" smtClean="0"/>
              <a:t>2) instituce</a:t>
            </a:r>
            <a:endParaRPr lang="cs-CZ" sz="4400" dirty="0"/>
          </a:p>
          <a:p>
            <a:pPr lvl="0">
              <a:buNone/>
            </a:pPr>
            <a:r>
              <a:rPr lang="cs-CZ" sz="4400" b="1" dirty="0" smtClean="0"/>
              <a:t>3) finance</a:t>
            </a:r>
            <a:endParaRPr lang="cs-CZ" sz="44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rgbClr val="00B050"/>
                </a:solidFill>
              </a:rPr>
              <a:t/>
            </a:r>
            <a:br>
              <a:rPr lang="cs-CZ" b="1" dirty="0" smtClean="0">
                <a:solidFill>
                  <a:srgbClr val="00B050"/>
                </a:solidFill>
              </a:rPr>
            </a:br>
            <a:r>
              <a:rPr lang="cs-CZ" b="1" dirty="0" smtClean="0">
                <a:solidFill>
                  <a:srgbClr val="00B050"/>
                </a:solidFill>
              </a:rPr>
              <a:t>1</a:t>
            </a:r>
            <a:r>
              <a:rPr lang="cs-CZ" b="1" dirty="0">
                <a:solidFill>
                  <a:srgbClr val="00B050"/>
                </a:solidFill>
              </a:rPr>
              <a:t>) právo</a:t>
            </a:r>
            <a:br>
              <a:rPr lang="cs-CZ" b="1" dirty="0">
                <a:solidFill>
                  <a:srgbClr val="00B050"/>
                </a:solidFill>
              </a:rPr>
            </a:b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- má </a:t>
            </a:r>
            <a:r>
              <a:rPr lang="cs-CZ" dirty="0"/>
              <a:t>normativní </a:t>
            </a:r>
            <a:r>
              <a:rPr lang="cs-CZ" dirty="0" smtClean="0"/>
              <a:t>povahu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základním rámcem uplatnění sociální politiky </a:t>
            </a:r>
            <a:r>
              <a:rPr lang="cs-CZ" dirty="0" smtClean="0"/>
              <a:t> jsou </a:t>
            </a:r>
            <a:r>
              <a:rPr lang="cs-CZ" dirty="0"/>
              <a:t>právní normy</a:t>
            </a:r>
            <a:br>
              <a:rPr lang="cs-CZ" dirty="0"/>
            </a:br>
            <a:r>
              <a:rPr lang="cs-CZ" dirty="0"/>
              <a:t>- definuje celkový rámec poskytování </a:t>
            </a:r>
            <a:r>
              <a:rPr lang="cs-CZ" dirty="0" err="1"/>
              <a:t>soc.nároků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- zaručuje rovnost v nárocích</a:t>
            </a:r>
            <a:br>
              <a:rPr lang="cs-CZ" dirty="0"/>
            </a:br>
            <a:r>
              <a:rPr lang="cs-CZ" dirty="0"/>
              <a:t>- právní předpisy definují způsoby, jakými budou sociálně politické záměry realizovány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112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/>
            </a:r>
            <a:br>
              <a:rPr lang="cs-CZ" b="1" dirty="0" smtClean="0">
                <a:solidFill>
                  <a:srgbClr val="00B050"/>
                </a:solidFill>
              </a:rPr>
            </a:br>
            <a:r>
              <a:rPr lang="cs-CZ" b="1" dirty="0" smtClean="0">
                <a:solidFill>
                  <a:srgbClr val="00B050"/>
                </a:solidFill>
              </a:rPr>
              <a:t>1</a:t>
            </a:r>
            <a:r>
              <a:rPr lang="cs-CZ" b="1" dirty="0">
                <a:solidFill>
                  <a:srgbClr val="00B050"/>
                </a:solidFill>
              </a:rPr>
              <a:t>) právo</a:t>
            </a:r>
            <a:br>
              <a:rPr lang="cs-CZ" b="1" dirty="0">
                <a:solidFill>
                  <a:srgbClr val="00B05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b="1" dirty="0" smtClean="0"/>
              <a:t>u </a:t>
            </a:r>
            <a:r>
              <a:rPr lang="cs-CZ" b="1" dirty="0"/>
              <a:t>pracovního, zdravotního a práva sociálního zabezpečení</a:t>
            </a:r>
            <a:r>
              <a:rPr lang="cs-CZ" dirty="0"/>
              <a:t> jde o bezprostřední souvislost</a:t>
            </a:r>
            <a:br>
              <a:rPr lang="cs-CZ" dirty="0"/>
            </a:br>
            <a:r>
              <a:rPr lang="cs-CZ" dirty="0"/>
              <a:t>- </a:t>
            </a:r>
            <a:r>
              <a:rPr lang="cs-CZ" b="1" dirty="0"/>
              <a:t>občanské právo </a:t>
            </a:r>
            <a:r>
              <a:rPr lang="cs-CZ" dirty="0"/>
              <a:t>reguluje vztahy mezi lidmi, tím se dotýká se i SP, zvlášť rodinné</a:t>
            </a:r>
            <a:br>
              <a:rPr lang="cs-CZ" dirty="0"/>
            </a:br>
            <a:r>
              <a:rPr lang="cs-CZ" b="1" dirty="0"/>
              <a:t>- správní právo</a:t>
            </a:r>
            <a:r>
              <a:rPr lang="cs-CZ" dirty="0"/>
              <a:t> reguluje činnost institucí státní a veřejné správy</a:t>
            </a:r>
            <a:br>
              <a:rPr lang="cs-CZ" dirty="0"/>
            </a:br>
            <a:r>
              <a:rPr lang="cs-CZ" dirty="0"/>
              <a:t>- </a:t>
            </a:r>
            <a:r>
              <a:rPr lang="cs-CZ" b="1" dirty="0"/>
              <a:t>v praxi SP se uplatňují i nástroje nižší právní síly (vyhlášky, apod.)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5865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rgbClr val="00B050"/>
                </a:solidFill>
              </a:rPr>
              <a:t>2) instituce</a:t>
            </a:r>
            <a:r>
              <a:rPr lang="cs-CZ" dirty="0">
                <a:solidFill>
                  <a:srgbClr val="00B050"/>
                </a:solidFill>
              </a:rPr>
              <a:t/>
            </a:r>
            <a:br>
              <a:rPr lang="cs-CZ" dirty="0">
                <a:solidFill>
                  <a:srgbClr val="00B050"/>
                </a:solidFill>
              </a:rPr>
            </a:b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stát a jeho orgány </a:t>
            </a:r>
            <a:r>
              <a:rPr lang="cs-CZ" dirty="0"/>
              <a:t>- Ministerstvo práce a </a:t>
            </a:r>
            <a:r>
              <a:rPr lang="cs-CZ" dirty="0" err="1"/>
              <a:t>soc.věcí</a:t>
            </a:r>
            <a:r>
              <a:rPr lang="cs-CZ" dirty="0"/>
              <a:t>, úřady práce, OSSZ aj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zaměstnavatelé</a:t>
            </a:r>
            <a:r>
              <a:rPr lang="cs-CZ" dirty="0" smtClean="0"/>
              <a:t> </a:t>
            </a:r>
            <a:r>
              <a:rPr lang="cs-CZ" dirty="0"/>
              <a:t>- zabezpečují opatření stanovená státem a jeho orgány </a:t>
            </a:r>
            <a:endParaRPr lang="cs-CZ" dirty="0" smtClean="0"/>
          </a:p>
          <a:p>
            <a:r>
              <a:rPr lang="cs-CZ" b="1" dirty="0" smtClean="0"/>
              <a:t>zaměstnavatelské</a:t>
            </a:r>
            <a:r>
              <a:rPr lang="cs-CZ" b="1" dirty="0"/>
              <a:t>, zaměstnanecké odborové </a:t>
            </a:r>
            <a:r>
              <a:rPr lang="cs-CZ" b="1" dirty="0" smtClean="0"/>
              <a:t>orgány</a:t>
            </a:r>
          </a:p>
          <a:p>
            <a:r>
              <a:rPr lang="cs-CZ" b="1" dirty="0" smtClean="0"/>
              <a:t>místní </a:t>
            </a:r>
            <a:r>
              <a:rPr lang="cs-CZ" b="1" dirty="0"/>
              <a:t>komunity</a:t>
            </a:r>
            <a:r>
              <a:rPr lang="cs-CZ" dirty="0"/>
              <a:t>, jejich orgány a </a:t>
            </a:r>
            <a:r>
              <a:rPr lang="cs-CZ" dirty="0" smtClean="0"/>
              <a:t>instituce</a:t>
            </a:r>
          </a:p>
          <a:p>
            <a:r>
              <a:rPr lang="cs-CZ" b="1" dirty="0" smtClean="0"/>
              <a:t>občanské </a:t>
            </a:r>
            <a:r>
              <a:rPr lang="cs-CZ" b="1" dirty="0"/>
              <a:t>iniciativy, dobročinné organizace, charitativní </a:t>
            </a:r>
            <a:r>
              <a:rPr lang="cs-CZ" b="1" dirty="0" smtClean="0"/>
              <a:t>instituce</a:t>
            </a:r>
          </a:p>
          <a:p>
            <a:r>
              <a:rPr lang="cs-CZ" b="1" dirty="0" smtClean="0"/>
              <a:t>církve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11403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B050"/>
                </a:solidFill>
                <a:latin typeface="Arial Black" pitchFamily="34" charset="0"/>
              </a:rPr>
              <a:t>3)finance</a:t>
            </a:r>
            <a:endParaRPr lang="cs-CZ" sz="40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b="1" i="1" dirty="0"/>
              <a:t>regulace:</a:t>
            </a:r>
            <a:r>
              <a:rPr lang="cs-CZ" dirty="0"/>
              <a:t> </a:t>
            </a:r>
          </a:p>
          <a:p>
            <a:pPr lvl="0">
              <a:buNone/>
            </a:pPr>
            <a:r>
              <a:rPr lang="cs-CZ" dirty="0"/>
              <a:t>nutí subjekt </a:t>
            </a:r>
            <a:r>
              <a:rPr lang="cs-CZ" dirty="0" smtClean="0"/>
              <a:t>- jiné </a:t>
            </a:r>
            <a:r>
              <a:rPr lang="cs-CZ" dirty="0"/>
              <a:t>subjekty aby:</a:t>
            </a:r>
          </a:p>
          <a:p>
            <a:pPr lvl="2"/>
            <a:r>
              <a:rPr lang="cs-CZ" dirty="0"/>
              <a:t>něco daly (</a:t>
            </a:r>
            <a:r>
              <a:rPr lang="cs-CZ" dirty="0" smtClean="0"/>
              <a:t>odvod </a:t>
            </a:r>
            <a:r>
              <a:rPr lang="cs-CZ" dirty="0"/>
              <a:t>daní, pojistného)</a:t>
            </a:r>
          </a:p>
          <a:p>
            <a:pPr lvl="2"/>
            <a:r>
              <a:rPr lang="cs-CZ" dirty="0"/>
              <a:t>něco konaly</a:t>
            </a:r>
          </a:p>
          <a:p>
            <a:pPr lvl="2"/>
            <a:r>
              <a:rPr lang="cs-CZ" dirty="0"/>
              <a:t>se zdržely určitého konání</a:t>
            </a:r>
          </a:p>
          <a:p>
            <a:pPr lvl="2"/>
            <a:r>
              <a:rPr lang="cs-CZ" dirty="0"/>
              <a:t>strpěly konání jiných (pro nemoc, vzít si dovolenou); do konání řadíme peněžitého a věcného plnění (dávky) a poskytování služeb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  <a:latin typeface="Arial Black" pitchFamily="34" charset="0"/>
              </a:rPr>
              <a:t>3)finance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Peněžní dávky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jsou základem soc. politiky</a:t>
            </a:r>
            <a:br>
              <a:rPr lang="cs-CZ" dirty="0"/>
            </a:br>
            <a:r>
              <a:rPr lang="cs-CZ" dirty="0"/>
              <a:t>- vyplácí se na základě nároku, nebo je nárok nějak podmíněn</a:t>
            </a:r>
            <a:br>
              <a:rPr lang="cs-CZ" dirty="0"/>
            </a:br>
            <a:r>
              <a:rPr lang="cs-CZ" dirty="0"/>
              <a:t>- jde o nejjednodušší způsob </a:t>
            </a:r>
            <a:r>
              <a:rPr lang="cs-CZ" dirty="0" smtClean="0"/>
              <a:t>pomoci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5837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 algn="ctr" rtl="0">
              <a:spcBef>
                <a:spcPct val="0"/>
              </a:spcBef>
            </a:pPr>
            <a:r>
              <a:rPr lang="cs-CZ" sz="4000" dirty="0" smtClean="0">
                <a:latin typeface="Arial Black" pitchFamily="34" charset="0"/>
              </a:rPr>
              <a:t>peněžité dávky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820472" cy="5073427"/>
          </a:xfrm>
        </p:spPr>
        <p:txBody>
          <a:bodyPr>
            <a:normAutofit fontScale="92500" lnSpcReduction="20000"/>
          </a:bodyPr>
          <a:lstStyle/>
          <a:p>
            <a:pPr lvl="4">
              <a:buNone/>
            </a:pPr>
            <a:r>
              <a:rPr lang="cs-CZ" b="1" dirty="0" smtClean="0"/>
              <a:t>   obnosy, vyplácené těm, kdo na ně mají nárok; dávka poskytnuta jako nenávratné plnění nebo jako návratná půjčka</a:t>
            </a:r>
          </a:p>
          <a:p>
            <a:pPr lvl="4">
              <a:buNone/>
            </a:pPr>
            <a:endParaRPr lang="cs-CZ" b="1" dirty="0" smtClean="0"/>
          </a:p>
          <a:p>
            <a:pPr lvl="4"/>
            <a:r>
              <a:rPr lang="cs-CZ" b="1" i="1" u="sng" dirty="0" smtClean="0"/>
              <a:t>Dávka může být:</a:t>
            </a:r>
            <a:endParaRPr lang="cs-CZ" dirty="0" smtClean="0"/>
          </a:p>
          <a:p>
            <a:pPr lvl="8"/>
            <a:r>
              <a:rPr lang="cs-CZ" i="1" u="sng" dirty="0" smtClean="0"/>
              <a:t>jednorázová </a:t>
            </a:r>
            <a:r>
              <a:rPr lang="cs-CZ" dirty="0"/>
              <a:t>(porodné, pohřební,…)</a:t>
            </a:r>
          </a:p>
          <a:p>
            <a:pPr lvl="8"/>
            <a:r>
              <a:rPr lang="cs-CZ" i="1" u="sng" dirty="0"/>
              <a:t>opakovatelná</a:t>
            </a:r>
            <a:r>
              <a:rPr lang="cs-CZ" dirty="0"/>
              <a:t> (starobní důchod…)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4"/>
            <a:r>
              <a:rPr lang="cs-CZ" b="1" i="1" u="sng" dirty="0"/>
              <a:t>druhy dávek:</a:t>
            </a:r>
            <a:endParaRPr lang="cs-CZ" dirty="0"/>
          </a:p>
          <a:p>
            <a:pPr lvl="7"/>
            <a:r>
              <a:rPr lang="cs-CZ" i="1" u="sng" dirty="0"/>
              <a:t>obligatorní dávka</a:t>
            </a:r>
            <a:r>
              <a:rPr lang="cs-CZ" u="sng" dirty="0"/>
              <a:t> (jsou nárokové, vzniká ze zákona na ně nárok)</a:t>
            </a:r>
          </a:p>
          <a:p>
            <a:pPr lvl="7"/>
            <a:r>
              <a:rPr lang="cs-CZ" i="1" u="sng" dirty="0"/>
              <a:t>fakultativní</a:t>
            </a:r>
            <a:r>
              <a:rPr lang="cs-CZ" u="sng" dirty="0"/>
              <a:t> (dobrovolné)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2286000" lvl="5" indent="0">
              <a:buNone/>
            </a:pPr>
            <a:r>
              <a:rPr lang="cs-CZ" b="1" i="1" u="sng" dirty="0"/>
              <a:t>podmínky pro přiznání dávky:</a:t>
            </a:r>
            <a:endParaRPr lang="cs-CZ" dirty="0"/>
          </a:p>
          <a:p>
            <a:pPr lvl="5"/>
            <a:r>
              <a:rPr lang="cs-CZ" i="1" u="sng" dirty="0"/>
              <a:t>věcné </a:t>
            </a:r>
            <a:r>
              <a:rPr lang="cs-CZ" dirty="0"/>
              <a:t>(člověka postihne sociální událost)</a:t>
            </a:r>
          </a:p>
          <a:p>
            <a:pPr lvl="5"/>
            <a:r>
              <a:rPr lang="cs-CZ" i="1" u="sng" dirty="0"/>
              <a:t>systémové</a:t>
            </a:r>
            <a:r>
              <a:rPr lang="cs-CZ" dirty="0"/>
              <a:t> (náležitost, účast v systému)</a:t>
            </a:r>
          </a:p>
          <a:p>
            <a:pPr lvl="5"/>
            <a:r>
              <a:rPr lang="cs-CZ" i="1" u="sng" dirty="0"/>
              <a:t>formální </a:t>
            </a:r>
            <a:r>
              <a:rPr lang="cs-CZ" dirty="0"/>
              <a:t>(podání žádosti a procesní způsobilost)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  <a:latin typeface="Arial Black" pitchFamily="34" charset="0"/>
              </a:rPr>
              <a:t>3)finance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Vyplácení peněžních </a:t>
            </a:r>
            <a:r>
              <a:rPr lang="cs-CZ" b="1" dirty="0" smtClean="0"/>
              <a:t>dávek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1) na základě nároku </a:t>
            </a:r>
            <a:r>
              <a:rPr lang="cs-CZ" dirty="0"/>
              <a:t>- obligatorní dávky (např. starobní důchod, nemocenská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2) nárok je podmíněn úředním výrokem na základě žádosti</a:t>
            </a:r>
            <a:r>
              <a:rPr lang="cs-CZ" dirty="0"/>
              <a:t> (např. dávky soc. péče - příspěvek na auto invalidům, přídavky na děti) </a:t>
            </a:r>
          </a:p>
        </p:txBody>
      </p:sp>
    </p:spTree>
    <p:extLst>
      <p:ext uri="{BB962C8B-B14F-4D97-AF65-F5344CB8AC3E}">
        <p14:creationId xmlns:p14="http://schemas.microsoft.com/office/powerpoint/2010/main" val="26844582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/>
            </a:r>
            <a:br>
              <a:rPr lang="cs-CZ" sz="3600" b="1" dirty="0" smtClean="0">
                <a:solidFill>
                  <a:srgbClr val="00B050"/>
                </a:solidFill>
              </a:rPr>
            </a:br>
            <a:r>
              <a:rPr lang="cs-CZ" sz="3600" b="1" dirty="0" smtClean="0">
                <a:solidFill>
                  <a:srgbClr val="00B050"/>
                </a:solidFill>
              </a:rPr>
              <a:t>MEZI </a:t>
            </a:r>
            <a:r>
              <a:rPr lang="cs-CZ" sz="3600" b="1" dirty="0">
                <a:solidFill>
                  <a:srgbClr val="00B050"/>
                </a:solidFill>
              </a:rPr>
              <a:t>DALŠÍ NÁSTROJE SOCIÁLNÍ POLITIKY ŘADÍME</a:t>
            </a:r>
            <a:br>
              <a:rPr lang="cs-CZ" sz="3600" b="1" dirty="0">
                <a:solidFill>
                  <a:srgbClr val="00B050"/>
                </a:solidFill>
              </a:rPr>
            </a:b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SLUŽBY</a:t>
            </a:r>
          </a:p>
          <a:p>
            <a:r>
              <a:rPr lang="cs-CZ" dirty="0" smtClean="0"/>
              <a:t>VĚCNÉ DÁVKY</a:t>
            </a:r>
          </a:p>
          <a:p>
            <a:r>
              <a:rPr lang="cs-CZ" dirty="0" smtClean="0"/>
              <a:t>ÚLEVY A VÝHODY</a:t>
            </a:r>
          </a:p>
          <a:p>
            <a:r>
              <a:rPr lang="cs-CZ" dirty="0" smtClean="0"/>
              <a:t>SDĚLOVACÍ PROSTŘEDKY</a:t>
            </a:r>
          </a:p>
          <a:p>
            <a:r>
              <a:rPr lang="cs-CZ" dirty="0" smtClean="0"/>
              <a:t>TRIPARTITA</a:t>
            </a:r>
          </a:p>
          <a:p>
            <a:r>
              <a:rPr lang="cs-CZ" dirty="0" smtClean="0"/>
              <a:t>VZDĚLÁVACÍ AKTIVITY</a:t>
            </a:r>
          </a:p>
          <a:p>
            <a:r>
              <a:rPr lang="cs-CZ" dirty="0" smtClean="0"/>
              <a:t>STÁTNÍ REGULACE CEN SPOTŘEBNÍHO ZBOŽÍ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5187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B050"/>
                </a:solidFill>
              </a:rPr>
              <a:t>1) služby</a:t>
            </a:r>
            <a:endParaRPr lang="cs-CZ" sz="40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cs-CZ" b="1" dirty="0"/>
              <a:t>Funkcí služeb je uspokojování specifických potřeb určitých skupin </a:t>
            </a:r>
            <a:r>
              <a:rPr lang="cs-CZ" b="1" dirty="0" smtClean="0"/>
              <a:t>obyvatelstva</a:t>
            </a:r>
          </a:p>
          <a:p>
            <a:pPr marL="0" lvl="0" indent="0">
              <a:buNone/>
            </a:pPr>
            <a:r>
              <a:rPr lang="cs-CZ" dirty="0" smtClean="0"/>
              <a:t>- nejen </a:t>
            </a:r>
            <a:r>
              <a:rPr lang="cs-CZ" dirty="0"/>
              <a:t>sociální služby, tj. spojené s péčí o nemohoucí, sociálně </a:t>
            </a:r>
            <a:r>
              <a:rPr lang="cs-CZ" dirty="0" smtClean="0"/>
              <a:t>narušené, ale </a:t>
            </a:r>
            <a:r>
              <a:rPr lang="cs-CZ" dirty="0"/>
              <a:t>také služby ve sféře zdraví, vzdělávání, bydlení, poradenství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- jedná se o služby zajišťující základní potřeby až po vysoce specializované</a:t>
            </a:r>
            <a:br>
              <a:rPr lang="cs-CZ" dirty="0"/>
            </a:br>
            <a:endParaRPr lang="cs-CZ" dirty="0"/>
          </a:p>
          <a:p>
            <a:pPr marL="0" lvl="0" indent="0">
              <a:buNone/>
            </a:pPr>
            <a:r>
              <a:rPr lang="cs-CZ" dirty="0" smtClean="0"/>
              <a:t>okruh </a:t>
            </a:r>
            <a:r>
              <a:rPr lang="cs-CZ" dirty="0"/>
              <a:t>služeb se v </a:t>
            </a:r>
            <a:r>
              <a:rPr lang="cs-CZ" dirty="0" smtClean="0"/>
              <a:t>posledních 20-ti let neobyčejně rozrostl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cs-CZ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cs-CZ" b="1" dirty="0" smtClean="0">
                <a:solidFill>
                  <a:srgbClr val="0070C0"/>
                </a:solidFill>
                <a:latin typeface="Arial Black" pitchFamily="34" charset="0"/>
              </a:rPr>
              <a:t>Funkce </a:t>
            </a:r>
            <a:r>
              <a:rPr lang="cs-CZ" b="1" dirty="0">
                <a:solidFill>
                  <a:srgbClr val="0070C0"/>
                </a:solidFill>
                <a:latin typeface="Arial Black" pitchFamily="34" charset="0"/>
              </a:rPr>
              <a:t>sociální politiky</a:t>
            </a:r>
            <a:r>
              <a:rPr lang="cs-CZ" b="1" dirty="0">
                <a:latin typeface="Arial Black" pitchFamily="34" charset="0"/>
              </a:rPr>
              <a:t/>
            </a:r>
            <a:br>
              <a:rPr lang="cs-CZ" b="1" dirty="0">
                <a:latin typeface="Arial Black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Funkce sociální politiky se utvářely postupně v souladu s historickými podmínkami v jednotlivých zemích. V čase měly různou váhu. </a:t>
            </a:r>
            <a:endParaRPr lang="cs-CZ" dirty="0" smtClean="0"/>
          </a:p>
          <a:p>
            <a:r>
              <a:rPr lang="cs-CZ" dirty="0" smtClean="0"/>
              <a:t>Funkcemi </a:t>
            </a:r>
            <a:r>
              <a:rPr lang="cs-CZ" dirty="0"/>
              <a:t>sociální politiky můžeme rozumět schopnost sociální politiky dosáhnout vymezeného cíle.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647533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1) </a:t>
            </a:r>
            <a:r>
              <a:rPr lang="cs-CZ" b="1" dirty="0">
                <a:solidFill>
                  <a:srgbClr val="00B050"/>
                </a:solidFill>
              </a:rPr>
              <a:t>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i="1" dirty="0"/>
              <a:t>rozdělení podle poskytovatele</a:t>
            </a:r>
            <a:endParaRPr lang="cs-CZ" dirty="0"/>
          </a:p>
          <a:p>
            <a:pPr lvl="8">
              <a:buNone/>
            </a:pPr>
            <a:r>
              <a:rPr lang="cs-CZ" sz="2800" b="1" i="1" dirty="0" smtClean="0">
                <a:latin typeface="Arial Black" pitchFamily="34" charset="0"/>
              </a:rPr>
              <a:t>1) státní</a:t>
            </a:r>
            <a:endParaRPr lang="cs-CZ" sz="2800" b="1" dirty="0">
              <a:latin typeface="Arial Black" pitchFamily="34" charset="0"/>
            </a:endParaRPr>
          </a:p>
          <a:p>
            <a:pPr lvl="8">
              <a:buNone/>
            </a:pPr>
            <a:r>
              <a:rPr lang="cs-CZ" sz="2800" b="1" i="1" dirty="0" smtClean="0">
                <a:latin typeface="Arial Black" pitchFamily="34" charset="0"/>
              </a:rPr>
              <a:t>2) nestátní</a:t>
            </a:r>
            <a:endParaRPr lang="cs-CZ" sz="2800" b="1" dirty="0">
              <a:latin typeface="Arial Black" pitchFamily="34" charset="0"/>
            </a:endParaRPr>
          </a:p>
          <a:p>
            <a:pPr>
              <a:buNone/>
            </a:pPr>
            <a:r>
              <a:rPr lang="cs-CZ" sz="2800" b="1" i="1" dirty="0">
                <a:latin typeface="Arial Black" pitchFamily="34" charset="0"/>
              </a:rPr>
              <a:t> </a:t>
            </a:r>
            <a:endParaRPr lang="cs-CZ" sz="2800" b="1" dirty="0">
              <a:latin typeface="Arial Black" pitchFamily="34" charset="0"/>
            </a:endParaRPr>
          </a:p>
          <a:p>
            <a:pPr lvl="0"/>
            <a:r>
              <a:rPr lang="cs-CZ" b="1" i="1" dirty="0" smtClean="0"/>
              <a:t>zda </a:t>
            </a:r>
            <a:r>
              <a:rPr lang="cs-CZ" b="1" i="1" dirty="0"/>
              <a:t>jsou </a:t>
            </a:r>
            <a:r>
              <a:rPr lang="cs-CZ" b="1" i="1" dirty="0" err="1" smtClean="0"/>
              <a:t>poskytováné</a:t>
            </a:r>
            <a:r>
              <a:rPr lang="cs-CZ" b="1" i="1" dirty="0" smtClean="0"/>
              <a:t> </a:t>
            </a:r>
            <a:r>
              <a:rPr lang="cs-CZ" dirty="0"/>
              <a:t>ústavou nebo domácností občana, </a:t>
            </a:r>
            <a:endParaRPr lang="cs-CZ" dirty="0" smtClean="0"/>
          </a:p>
          <a:p>
            <a:pPr lvl="0"/>
            <a:r>
              <a:rPr lang="cs-CZ" b="1" i="1" dirty="0" smtClean="0"/>
              <a:t>nebo </a:t>
            </a:r>
            <a:r>
              <a:rPr lang="cs-CZ" b="1" i="1" dirty="0"/>
              <a:t>jde-li o </a:t>
            </a:r>
            <a:r>
              <a:rPr lang="cs-CZ" dirty="0"/>
              <a:t>službu</a:t>
            </a:r>
            <a:r>
              <a:rPr lang="cs-CZ" b="1" i="1" dirty="0"/>
              <a:t> </a:t>
            </a:r>
            <a:r>
              <a:rPr lang="cs-CZ" dirty="0"/>
              <a:t>laickou či profesionální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rgbClr val="00B050"/>
                </a:solidFill>
              </a:rPr>
              <a:t/>
            </a:r>
            <a:br>
              <a:rPr lang="cs-CZ" b="1" dirty="0" smtClean="0">
                <a:solidFill>
                  <a:srgbClr val="00B050"/>
                </a:solidFill>
              </a:rPr>
            </a:br>
            <a:r>
              <a:rPr lang="cs-CZ" b="1" dirty="0" smtClean="0">
                <a:solidFill>
                  <a:srgbClr val="00B050"/>
                </a:solidFill>
              </a:rPr>
              <a:t>1</a:t>
            </a:r>
            <a:r>
              <a:rPr lang="cs-CZ" b="1" dirty="0">
                <a:solidFill>
                  <a:srgbClr val="00B050"/>
                </a:solidFill>
              </a:rPr>
              <a:t>) </a:t>
            </a:r>
            <a:r>
              <a:rPr lang="cs-CZ" b="1" dirty="0" smtClean="0">
                <a:solidFill>
                  <a:srgbClr val="00B050"/>
                </a:solidFill>
              </a:rPr>
              <a:t>Služby</a:t>
            </a:r>
            <a:br>
              <a:rPr lang="cs-CZ" b="1" dirty="0" smtClean="0">
                <a:solidFill>
                  <a:srgbClr val="00B050"/>
                </a:solidFill>
              </a:rPr>
            </a:br>
            <a:r>
              <a:rPr lang="cs-CZ" sz="4000" b="1" i="1" dirty="0" smtClean="0"/>
              <a:t>přehled služeb: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poradenství </a:t>
            </a:r>
            <a:r>
              <a:rPr lang="cs-CZ" dirty="0"/>
              <a:t>(např</a:t>
            </a:r>
            <a:r>
              <a:rPr lang="cs-CZ" dirty="0" smtClean="0"/>
              <a:t>. nezaměstnanost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denní pobyty </a:t>
            </a:r>
            <a:r>
              <a:rPr lang="cs-CZ" dirty="0" smtClean="0"/>
              <a:t>(denní </a:t>
            </a:r>
            <a:r>
              <a:rPr lang="cs-CZ" dirty="0"/>
              <a:t>stacionář)</a:t>
            </a:r>
          </a:p>
          <a:p>
            <a:pPr lvl="0"/>
            <a:r>
              <a:rPr lang="cs-CZ" dirty="0"/>
              <a:t>stravování (rozvoz jídla)</a:t>
            </a:r>
          </a:p>
          <a:p>
            <a:pPr lvl="0"/>
            <a:r>
              <a:rPr lang="cs-CZ" dirty="0"/>
              <a:t>pečovatelská služba (v souvislosti s péčí o </a:t>
            </a:r>
            <a:r>
              <a:rPr lang="cs-CZ" dirty="0" smtClean="0"/>
              <a:t>seniory, </a:t>
            </a:r>
            <a:r>
              <a:rPr lang="cs-CZ" dirty="0"/>
              <a:t>ale i dětem a rodinám)</a:t>
            </a:r>
          </a:p>
          <a:p>
            <a:pPr lvl="0"/>
            <a:r>
              <a:rPr lang="cs-CZ" dirty="0"/>
              <a:t>zařízení pro občany závislé na alkoholu, atd.</a:t>
            </a:r>
          </a:p>
          <a:p>
            <a:pPr lvl="0"/>
            <a:r>
              <a:rPr lang="cs-CZ" dirty="0" smtClean="0"/>
              <a:t>zařízení sociální péče (dříve termín ústavy sociální péče, dnes sanatoria atd.)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2) </a:t>
            </a:r>
            <a:r>
              <a:rPr lang="cs-CZ" b="1" dirty="0">
                <a:solidFill>
                  <a:srgbClr val="00B050"/>
                </a:solidFill>
              </a:rPr>
              <a:t>věcné dávky</a:t>
            </a:r>
            <a:r>
              <a:rPr lang="cs-CZ" dirty="0">
                <a:solidFill>
                  <a:srgbClr val="00B050"/>
                </a:solidFill>
              </a:rPr>
              <a:t/>
            </a:r>
            <a:br>
              <a:rPr lang="cs-CZ" dirty="0">
                <a:solidFill>
                  <a:srgbClr val="00B050"/>
                </a:solidFill>
              </a:rPr>
            </a:b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jsou </a:t>
            </a:r>
            <a:r>
              <a:rPr lang="cs-CZ" dirty="0"/>
              <a:t>spojeny s ochranou zdraví - jde především o léky, zdravotní pomůcky (berle, protézy) a ochranné pracovní </a:t>
            </a:r>
            <a:r>
              <a:rPr lang="cs-CZ" dirty="0" smtClean="0"/>
              <a:t>pomůcky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uplatňují se také v případech, kdy není zaručeno, že peněžité pomoci bude účelně využito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1545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3) </a:t>
            </a:r>
            <a:r>
              <a:rPr lang="cs-CZ" b="1" dirty="0">
                <a:solidFill>
                  <a:srgbClr val="00B050"/>
                </a:solidFill>
              </a:rPr>
              <a:t>úlevy a výhody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- poskytované různým skupinám (např. mladistvým, studujícím, důchodcům)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6519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4) </a:t>
            </a:r>
            <a:r>
              <a:rPr lang="cs-CZ" b="1" dirty="0">
                <a:solidFill>
                  <a:srgbClr val="00B050"/>
                </a:solidFill>
              </a:rPr>
              <a:t>sdělovací prostředky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tisk, TV, rozhlas, internet aj. (podílejí se na formování názoru a postojů veřejnosti k sociál. problémům)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4555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5) </a:t>
            </a:r>
            <a:r>
              <a:rPr lang="cs-CZ" b="1" dirty="0">
                <a:solidFill>
                  <a:srgbClr val="00B050"/>
                </a:solidFill>
              </a:rPr>
              <a:t>tripartita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kolektivní vyjednávání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5495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6) </a:t>
            </a:r>
            <a:r>
              <a:rPr lang="cs-CZ" b="1" dirty="0">
                <a:solidFill>
                  <a:srgbClr val="00B050"/>
                </a:solidFill>
              </a:rPr>
              <a:t>vzdělávací aktivity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umožňují snazší zapojení na trhu práce, brání chudobě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5210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7) </a:t>
            </a:r>
            <a:r>
              <a:rPr lang="cs-CZ" b="1" dirty="0">
                <a:solidFill>
                  <a:srgbClr val="00B050"/>
                </a:solidFill>
              </a:rPr>
              <a:t>státní regulace cen spotřebního zboží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byla významným nástrojem SP zejména v době centrálně plánované ekonomiky </a:t>
            </a:r>
          </a:p>
        </p:txBody>
      </p:sp>
    </p:spTree>
    <p:extLst>
      <p:ext uri="{BB962C8B-B14F-4D97-AF65-F5344CB8AC3E}">
        <p14:creationId xmlns:p14="http://schemas.microsoft.com/office/powerpoint/2010/main" val="2991197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cs-CZ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cs-CZ" b="1" dirty="0" smtClean="0">
                <a:solidFill>
                  <a:srgbClr val="7030A0"/>
                </a:solidFill>
                <a:latin typeface="Arial Black" pitchFamily="34" charset="0"/>
              </a:rPr>
              <a:t>Financování sociální politiky</a:t>
            </a:r>
            <a:r>
              <a:rPr lang="cs-CZ" sz="48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cs-CZ" sz="4800" b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cs-CZ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4300" dirty="0" smtClean="0"/>
              <a:t>sociální </a:t>
            </a:r>
            <a:r>
              <a:rPr lang="cs-CZ" sz="4300" dirty="0"/>
              <a:t>činnost </a:t>
            </a:r>
            <a:r>
              <a:rPr lang="cs-CZ" sz="4300" b="1" dirty="0"/>
              <a:t>má náklady 2 </a:t>
            </a:r>
            <a:r>
              <a:rPr lang="cs-CZ" sz="4300" b="1" dirty="0" smtClean="0"/>
              <a:t>druhů:</a:t>
            </a:r>
            <a:endParaRPr lang="cs-CZ" sz="4300" dirty="0"/>
          </a:p>
          <a:p>
            <a:pPr lvl="2"/>
            <a:r>
              <a:rPr lang="cs-CZ" sz="4300" dirty="0" smtClean="0"/>
              <a:t>náklady </a:t>
            </a:r>
            <a:r>
              <a:rPr lang="cs-CZ" sz="4300" dirty="0"/>
              <a:t>na správu potřebnou k činnosti (mzdy…)</a:t>
            </a:r>
          </a:p>
          <a:p>
            <a:pPr lvl="2"/>
            <a:r>
              <a:rPr lang="cs-CZ" sz="4300" dirty="0" smtClean="0"/>
              <a:t>náklady na činnost (služby a dávky)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lvl="0"/>
            <a:r>
              <a:rPr lang="cs-CZ" b="1" dirty="0" smtClean="0">
                <a:solidFill>
                  <a:srgbClr val="7030A0"/>
                </a:solidFill>
              </a:rPr>
              <a:t/>
            </a:r>
            <a:br>
              <a:rPr lang="cs-CZ" b="1" dirty="0" smtClean="0">
                <a:solidFill>
                  <a:srgbClr val="7030A0"/>
                </a:solidFill>
              </a:rPr>
            </a:br>
            <a:r>
              <a:rPr lang="cs-CZ" b="1" dirty="0" smtClean="0">
                <a:solidFill>
                  <a:srgbClr val="7030A0"/>
                </a:solidFill>
              </a:rPr>
              <a:t>kdo </a:t>
            </a:r>
            <a:r>
              <a:rPr lang="cs-CZ" b="1" dirty="0">
                <a:solidFill>
                  <a:srgbClr val="7030A0"/>
                </a:solidFill>
              </a:rPr>
              <a:t>financuje sociální politiku</a:t>
            </a:r>
            <a:r>
              <a:rPr lang="cs-CZ" dirty="0">
                <a:solidFill>
                  <a:srgbClr val="7030A0"/>
                </a:solidFill>
              </a:rPr>
              <a:t>:</a:t>
            </a:r>
            <a:br>
              <a:rPr lang="cs-CZ" dirty="0">
                <a:solidFill>
                  <a:srgbClr val="7030A0"/>
                </a:solidFill>
              </a:rPr>
            </a:b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r>
              <a:rPr lang="cs-CZ" sz="3200" b="1" dirty="0" smtClean="0">
                <a:latin typeface="Arial Black" pitchFamily="34" charset="0"/>
              </a:rPr>
              <a:t>1) stát </a:t>
            </a:r>
            <a:r>
              <a:rPr lang="cs-CZ" sz="3200" b="1" dirty="0">
                <a:latin typeface="Arial Black" pitchFamily="34" charset="0"/>
              </a:rPr>
              <a:t>(hlavní subjekt</a:t>
            </a:r>
            <a:r>
              <a:rPr lang="cs-CZ" sz="3200" b="1" dirty="0"/>
              <a:t>)</a:t>
            </a:r>
            <a:endParaRPr lang="cs-CZ" sz="3200" dirty="0"/>
          </a:p>
          <a:p>
            <a:pPr lvl="5"/>
            <a:r>
              <a:rPr lang="cs-CZ" dirty="0"/>
              <a:t>financuje z daní, ale i z jiných příjmů a majetku</a:t>
            </a:r>
          </a:p>
          <a:p>
            <a:pPr lvl="5"/>
            <a:r>
              <a:rPr lang="cs-CZ" dirty="0"/>
              <a:t>nejčastěji daně</a:t>
            </a:r>
          </a:p>
          <a:p>
            <a:pPr lvl="7"/>
            <a:r>
              <a:rPr lang="cs-CZ" b="1" i="1" dirty="0"/>
              <a:t>přímé</a:t>
            </a:r>
            <a:r>
              <a:rPr lang="cs-CZ" dirty="0"/>
              <a:t> – jsou to buď obecné daně z příjmů daňových poplatníků nebo jako účelové daně od určitých daňových poplatníků (příspěvky na bydlení, pojištění)</a:t>
            </a:r>
          </a:p>
          <a:p>
            <a:pPr lvl="7"/>
            <a:r>
              <a:rPr lang="cs-CZ" b="1" i="1" dirty="0"/>
              <a:t>nepřímé</a:t>
            </a:r>
            <a:r>
              <a:rPr lang="cs-CZ" dirty="0"/>
              <a:t> – DPH, spotřební daň, </a:t>
            </a:r>
            <a:r>
              <a:rPr lang="cs-CZ" dirty="0" err="1"/>
              <a:t>daň</a:t>
            </a:r>
            <a:r>
              <a:rPr lang="cs-CZ" dirty="0"/>
              <a:t> z převodu majetku, atd.; jsou důležitějším příjmem státního rozpočtu než přímé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cs-CZ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cs-CZ" b="1" dirty="0" smtClean="0">
                <a:solidFill>
                  <a:srgbClr val="0070C0"/>
                </a:solidFill>
                <a:latin typeface="Arial Black" pitchFamily="34" charset="0"/>
              </a:rPr>
              <a:t>Funkce </a:t>
            </a:r>
            <a:r>
              <a:rPr lang="cs-CZ" b="1" dirty="0">
                <a:solidFill>
                  <a:srgbClr val="0070C0"/>
                </a:solidFill>
                <a:latin typeface="Arial Black" pitchFamily="34" charset="0"/>
              </a:rPr>
              <a:t>sociální politiky</a:t>
            </a:r>
            <a:r>
              <a:rPr lang="cs-CZ" b="1" dirty="0">
                <a:latin typeface="Arial Black" pitchFamily="34" charset="0"/>
              </a:rPr>
              <a:t/>
            </a:r>
            <a:br>
              <a:rPr lang="cs-CZ" b="1" dirty="0">
                <a:latin typeface="Arial Black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Vymezujeme </a:t>
            </a:r>
            <a:r>
              <a:rPr lang="cs-CZ" dirty="0"/>
              <a:t>následující funkce : ochranná funkce, rozdělovací, stimulační, preventivní a homogenizační. </a:t>
            </a:r>
          </a:p>
          <a:p>
            <a:r>
              <a:rPr lang="cs-CZ" dirty="0"/>
              <a:t>K historicky nejstarším patří funkce ochranná (základní) a rozdělovací.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24841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/>
            </a:r>
            <a:br>
              <a:rPr lang="cs-CZ" b="1" dirty="0" smtClean="0">
                <a:solidFill>
                  <a:srgbClr val="7030A0"/>
                </a:solidFill>
              </a:rPr>
            </a:br>
            <a:r>
              <a:rPr lang="cs-CZ" b="1" dirty="0" smtClean="0">
                <a:solidFill>
                  <a:srgbClr val="7030A0"/>
                </a:solidFill>
              </a:rPr>
              <a:t>kdo </a:t>
            </a:r>
            <a:r>
              <a:rPr lang="cs-CZ" b="1" dirty="0">
                <a:solidFill>
                  <a:srgbClr val="7030A0"/>
                </a:solidFill>
              </a:rPr>
              <a:t>financuje sociální politiku</a:t>
            </a:r>
            <a:r>
              <a:rPr lang="cs-CZ" dirty="0">
                <a:solidFill>
                  <a:srgbClr val="7030A0"/>
                </a:solidFill>
              </a:rPr>
              <a:t>:</a:t>
            </a:r>
            <a:br>
              <a:rPr lang="cs-CZ" dirty="0">
                <a:solidFill>
                  <a:srgbClr val="7030A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r>
              <a:rPr lang="cs-CZ" sz="3200" b="1" dirty="0" smtClean="0">
                <a:latin typeface="Arial Black" pitchFamily="34" charset="0"/>
              </a:rPr>
              <a:t>2) Obce</a:t>
            </a:r>
            <a:r>
              <a:rPr lang="cs-CZ" sz="3200" b="1" dirty="0">
                <a:latin typeface="Arial Black" pitchFamily="34" charset="0"/>
              </a:rPr>
              <a:t>, regiony, samospráva</a:t>
            </a:r>
            <a:endParaRPr lang="cs-CZ" sz="3200" dirty="0">
              <a:latin typeface="Arial Black" pitchFamily="34" charset="0"/>
            </a:endParaRPr>
          </a:p>
          <a:p>
            <a:pPr lvl="0"/>
            <a:r>
              <a:rPr lang="cs-CZ" dirty="0"/>
              <a:t>z prostředků buď ze státního rozpočtu občanů</a:t>
            </a:r>
          </a:p>
          <a:p>
            <a:pPr lvl="0"/>
            <a:r>
              <a:rPr lang="cs-CZ" dirty="0"/>
              <a:t>z poplatků, které mohou vybírat obce od obyvatel</a:t>
            </a:r>
          </a:p>
          <a:p>
            <a:pPr lvl="0"/>
            <a:r>
              <a:rPr lang="cs-CZ" dirty="0"/>
              <a:t>z darů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/>
            </a:r>
            <a:br>
              <a:rPr lang="cs-CZ" b="1" dirty="0" smtClean="0">
                <a:solidFill>
                  <a:srgbClr val="7030A0"/>
                </a:solidFill>
              </a:rPr>
            </a:br>
            <a:r>
              <a:rPr lang="cs-CZ" b="1" dirty="0" smtClean="0">
                <a:solidFill>
                  <a:srgbClr val="7030A0"/>
                </a:solidFill>
              </a:rPr>
              <a:t>kdo </a:t>
            </a:r>
            <a:r>
              <a:rPr lang="cs-CZ" b="1" dirty="0">
                <a:solidFill>
                  <a:srgbClr val="7030A0"/>
                </a:solidFill>
              </a:rPr>
              <a:t>financuje sociální politiku</a:t>
            </a:r>
            <a:r>
              <a:rPr lang="cs-CZ" dirty="0">
                <a:solidFill>
                  <a:srgbClr val="7030A0"/>
                </a:solidFill>
              </a:rPr>
              <a:t>:</a:t>
            </a:r>
            <a:br>
              <a:rPr lang="cs-CZ" dirty="0">
                <a:solidFill>
                  <a:srgbClr val="7030A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r>
              <a:rPr lang="cs-CZ" sz="3200" b="1" dirty="0" smtClean="0">
                <a:latin typeface="Arial Black" pitchFamily="34" charset="0"/>
              </a:rPr>
              <a:t>3) zaměstnavatel</a:t>
            </a:r>
            <a:endParaRPr lang="cs-CZ" sz="3200" dirty="0">
              <a:latin typeface="Arial Black" pitchFamily="34" charset="0"/>
            </a:endParaRPr>
          </a:p>
          <a:p>
            <a:pPr lvl="0"/>
            <a:r>
              <a:rPr lang="cs-CZ" dirty="0"/>
              <a:t>povinni přispívat zaměstnancům na pojištění a hradí některé náklady na </a:t>
            </a:r>
            <a:r>
              <a:rPr lang="cs-CZ" dirty="0" smtClean="0"/>
              <a:t>sociální </a:t>
            </a:r>
            <a:r>
              <a:rPr lang="cs-CZ" dirty="0"/>
              <a:t>ochranu nařízenou státem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/>
            </a:r>
            <a:br>
              <a:rPr lang="cs-CZ" b="1" dirty="0" smtClean="0">
                <a:solidFill>
                  <a:srgbClr val="7030A0"/>
                </a:solidFill>
              </a:rPr>
            </a:br>
            <a:r>
              <a:rPr lang="cs-CZ" b="1" dirty="0" smtClean="0">
                <a:solidFill>
                  <a:srgbClr val="7030A0"/>
                </a:solidFill>
              </a:rPr>
              <a:t>kdo </a:t>
            </a:r>
            <a:r>
              <a:rPr lang="cs-CZ" b="1" dirty="0">
                <a:solidFill>
                  <a:srgbClr val="7030A0"/>
                </a:solidFill>
              </a:rPr>
              <a:t>financuje sociální politiku</a:t>
            </a:r>
            <a:r>
              <a:rPr lang="cs-CZ" dirty="0">
                <a:solidFill>
                  <a:srgbClr val="7030A0"/>
                </a:solidFill>
              </a:rPr>
              <a:t>:</a:t>
            </a:r>
            <a:br>
              <a:rPr lang="cs-CZ" dirty="0">
                <a:solidFill>
                  <a:srgbClr val="7030A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r>
              <a:rPr lang="cs-CZ" sz="3200" b="1" dirty="0" smtClean="0">
                <a:latin typeface="Arial Black" pitchFamily="34" charset="0"/>
              </a:rPr>
              <a:t>4) občan</a:t>
            </a:r>
            <a:endParaRPr lang="cs-CZ" sz="3200" dirty="0">
              <a:latin typeface="Arial Black" pitchFamily="34" charset="0"/>
            </a:endParaRPr>
          </a:p>
          <a:p>
            <a:pPr lvl="0"/>
            <a:r>
              <a:rPr lang="cs-CZ" dirty="0"/>
              <a:t>přispívá na povinou solidaritu s jinými občany (nazýváno: redistribuce v sociálním prostoru) a zároveň si přispívá na vlastní budoucí sociální zabezpečení (=redistribuce v čase)</a:t>
            </a:r>
          </a:p>
          <a:p>
            <a:pPr lvl="0"/>
            <a:r>
              <a:rPr lang="cs-CZ" dirty="0"/>
              <a:t>občané mohou dobrovolně přispívat na sociální účely sponzorstvím</a:t>
            </a:r>
          </a:p>
          <a:p>
            <a:pPr>
              <a:buNone/>
            </a:pPr>
            <a:r>
              <a:rPr lang="cs-CZ" b="1" dirty="0"/>
              <a:t> 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BRDEK, M.; JÍROVÁ, H. (1998). </a:t>
            </a:r>
            <a:r>
              <a:rPr lang="cs-CZ" i="1" dirty="0"/>
              <a:t>Sociální politika v zemích EU a ČR</a:t>
            </a:r>
            <a:r>
              <a:rPr lang="cs-CZ" dirty="0"/>
              <a:t>. Praha: CODEX </a:t>
            </a:r>
            <a:r>
              <a:rPr lang="cs-CZ" dirty="0" smtClean="0"/>
              <a:t>Bohemia</a:t>
            </a:r>
          </a:p>
          <a:p>
            <a:r>
              <a:rPr lang="cs-CZ" dirty="0"/>
              <a:t>MORAWSKI, V. (2005). </a:t>
            </a:r>
            <a:r>
              <a:rPr lang="cs-CZ" i="1" dirty="0"/>
              <a:t>Ekonomická sociologie</a:t>
            </a:r>
            <a:r>
              <a:rPr lang="cs-CZ" dirty="0"/>
              <a:t>. Praha: Sociologické nakladatelství. </a:t>
            </a:r>
          </a:p>
          <a:p>
            <a:r>
              <a:rPr lang="cs-CZ" dirty="0" err="1"/>
              <a:t>POT</a:t>
            </a:r>
            <a:r>
              <a:rPr lang="cs-CZ" cap="all" dirty="0" err="1"/>
              <a:t>ů</a:t>
            </a:r>
            <a:r>
              <a:rPr lang="cs-CZ" dirty="0" err="1"/>
              <a:t>ČEK</a:t>
            </a:r>
            <a:r>
              <a:rPr lang="cs-CZ" dirty="0"/>
              <a:t>, M. (1997). </a:t>
            </a:r>
            <a:r>
              <a:rPr lang="cs-CZ" i="1" dirty="0"/>
              <a:t>Nejen trh</a:t>
            </a:r>
            <a:r>
              <a:rPr lang="cs-CZ" dirty="0"/>
              <a:t>. Praha: Sociologické nakladatelství.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cs-CZ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cs-CZ" b="1" dirty="0" smtClean="0">
                <a:solidFill>
                  <a:srgbClr val="0070C0"/>
                </a:solidFill>
                <a:latin typeface="Arial Black" pitchFamily="34" charset="0"/>
              </a:rPr>
              <a:t>Funkce </a:t>
            </a:r>
            <a:r>
              <a:rPr lang="cs-CZ" b="1" dirty="0">
                <a:solidFill>
                  <a:srgbClr val="0070C0"/>
                </a:solidFill>
                <a:latin typeface="Arial Black" pitchFamily="34" charset="0"/>
              </a:rPr>
              <a:t>sociální politiky</a:t>
            </a:r>
            <a:br>
              <a:rPr lang="cs-CZ" b="1" dirty="0">
                <a:solidFill>
                  <a:srgbClr val="0070C0"/>
                </a:solidFill>
                <a:latin typeface="Arial Black" pitchFamily="34" charset="0"/>
              </a:rPr>
            </a:b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</a:t>
            </a:r>
            <a:r>
              <a:rPr lang="cs-CZ" dirty="0" err="1"/>
              <a:t>fce</a:t>
            </a:r>
            <a:r>
              <a:rPr lang="cs-CZ" dirty="0"/>
              <a:t> </a:t>
            </a:r>
            <a:r>
              <a:rPr lang="cs-CZ" dirty="0" smtClean="0"/>
              <a:t>odvozené jsou zabezpečovací</a:t>
            </a:r>
            <a:r>
              <a:rPr lang="cs-CZ" dirty="0"/>
              <a:t>, vyhledávací, kontrolní </a:t>
            </a:r>
          </a:p>
          <a:p>
            <a:r>
              <a:rPr lang="cs-CZ" dirty="0" smtClean="0"/>
              <a:t>Často </a:t>
            </a:r>
            <a:r>
              <a:rPr lang="cs-CZ" dirty="0"/>
              <a:t>se v praktickém uplatňování setkáváme s nesnadnou harmonizací těchto funkcí. </a:t>
            </a:r>
            <a:endParaRPr lang="cs-CZ" dirty="0" smtClean="0"/>
          </a:p>
          <a:p>
            <a:r>
              <a:rPr lang="cs-CZ" dirty="0" smtClean="0"/>
              <a:t>Úkolem </a:t>
            </a:r>
            <a:r>
              <a:rPr lang="cs-CZ" dirty="0"/>
              <a:t>státu je sladit </a:t>
            </a:r>
            <a:r>
              <a:rPr lang="cs-CZ" dirty="0" err="1"/>
              <a:t>fce</a:t>
            </a:r>
            <a:r>
              <a:rPr lang="cs-CZ" dirty="0"/>
              <a:t> v praktickém politickém dění.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645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cs-CZ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cs-CZ" b="1" dirty="0" smtClean="0">
                <a:solidFill>
                  <a:srgbClr val="0070C0"/>
                </a:solidFill>
                <a:latin typeface="Arial Black" pitchFamily="34" charset="0"/>
              </a:rPr>
              <a:t>Funkce </a:t>
            </a:r>
            <a:r>
              <a:rPr lang="cs-CZ" b="1" dirty="0">
                <a:solidFill>
                  <a:srgbClr val="0070C0"/>
                </a:solidFill>
                <a:latin typeface="Arial Black" pitchFamily="34" charset="0"/>
              </a:rPr>
              <a:t>sociální </a:t>
            </a:r>
            <a:r>
              <a:rPr lang="cs-CZ" b="1" dirty="0" smtClean="0">
                <a:solidFill>
                  <a:srgbClr val="0070C0"/>
                </a:solidFill>
                <a:latin typeface="Arial Black" pitchFamily="34" charset="0"/>
              </a:rPr>
              <a:t>politiky</a:t>
            </a:r>
            <a:br>
              <a:rPr lang="cs-CZ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cs-CZ" sz="3600" dirty="0" smtClean="0">
                <a:latin typeface="Arial Black" pitchFamily="34" charset="0"/>
              </a:rPr>
              <a:t>DEFINICE</a:t>
            </a:r>
            <a:r>
              <a:rPr lang="cs-CZ" b="1" dirty="0">
                <a:latin typeface="Arial Black" pitchFamily="34" charset="0"/>
              </a:rPr>
              <a:t/>
            </a:r>
            <a:br>
              <a:rPr lang="cs-CZ" b="1" dirty="0">
                <a:latin typeface="Arial Black" pitchFamily="34" charset="0"/>
              </a:rPr>
            </a:b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Funkcí sociální politiky je vyvolávat určité efekty na straně objektů působením subjektů.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lvl="5" algn="ctr" rtl="0">
              <a:spcBef>
                <a:spcPct val="0"/>
              </a:spcBef>
            </a:pPr>
            <a:r>
              <a:rPr lang="cs-CZ" sz="44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cs-CZ" sz="44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cs-CZ" sz="4400" b="1" dirty="0" smtClean="0">
                <a:solidFill>
                  <a:srgbClr val="0070C0"/>
                </a:solidFill>
                <a:latin typeface="Arial Black" pitchFamily="34" charset="0"/>
              </a:rPr>
              <a:t>1) ochranná funkce</a:t>
            </a:r>
            <a:r>
              <a:rPr lang="cs-CZ" sz="4000" dirty="0">
                <a:latin typeface="Arial Black" pitchFamily="34" charset="0"/>
              </a:rPr>
              <a:t/>
            </a:r>
            <a:br>
              <a:rPr lang="cs-CZ" sz="4000" dirty="0">
                <a:latin typeface="Arial Black" pitchFamily="34" charset="0"/>
              </a:rPr>
            </a:br>
            <a:endParaRPr lang="cs-CZ" sz="4000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Považována </a:t>
            </a:r>
            <a:r>
              <a:rPr lang="cs-CZ" dirty="0"/>
              <a:t>za historicky nejstarší. </a:t>
            </a:r>
            <a:endParaRPr lang="cs-CZ" dirty="0" smtClean="0"/>
          </a:p>
          <a:p>
            <a:r>
              <a:rPr lang="cs-CZ" dirty="0" smtClean="0"/>
              <a:t>Tato </a:t>
            </a:r>
            <a:r>
              <a:rPr lang="cs-CZ" dirty="0"/>
              <a:t>funkce tvoří tradiční a stabilní prvek sociálních politik a je ji třeba neustále posilovat. </a:t>
            </a:r>
            <a:endParaRPr lang="cs-CZ" dirty="0" smtClean="0"/>
          </a:p>
          <a:p>
            <a:r>
              <a:rPr lang="cs-CZ" dirty="0" smtClean="0"/>
              <a:t>Zmírňování </a:t>
            </a:r>
            <a:r>
              <a:rPr lang="cs-CZ" dirty="0"/>
              <a:t>a odstraňování důsledků, jež vznikají sociální událostí (nezaměstnanost, invalidita, </a:t>
            </a:r>
            <a:r>
              <a:rPr lang="cs-CZ" dirty="0" smtClean="0"/>
              <a:t>…)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  <a:latin typeface="Arial Black" pitchFamily="34" charset="0"/>
              </a:rPr>
              <a:t>2) Funkce přerozdělovací</a:t>
            </a:r>
            <a:endParaRPr lang="cs-CZ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snaží se zmírňovat </a:t>
            </a:r>
            <a:r>
              <a:rPr lang="cs-CZ" dirty="0"/>
              <a:t>sociální nerovnosti ve </a:t>
            </a:r>
            <a:r>
              <a:rPr lang="cs-CZ" dirty="0" smtClean="0"/>
              <a:t>společnosti</a:t>
            </a:r>
          </a:p>
          <a:p>
            <a:r>
              <a:rPr lang="cs-CZ" dirty="0" smtClean="0"/>
              <a:t>řeší </a:t>
            </a:r>
            <a:r>
              <a:rPr lang="cs-CZ" dirty="0"/>
              <a:t>co, jak, komu, podle jakých kritérií rozdělovat</a:t>
            </a:r>
            <a:r>
              <a:rPr lang="cs-CZ" dirty="0" smtClean="0"/>
              <a:t>.</a:t>
            </a:r>
          </a:p>
          <a:p>
            <a:r>
              <a:rPr lang="cs-CZ" dirty="0" smtClean="0"/>
              <a:t> hlavním </a:t>
            </a:r>
            <a:r>
              <a:rPr lang="cs-CZ" dirty="0"/>
              <a:t>garantem přerozdělování je stát (který vybírá daně a příspěvky do pojišťovacích fondů). </a:t>
            </a:r>
            <a:endParaRPr lang="cs-CZ" b="1" i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  <a:latin typeface="Arial Black" pitchFamily="34" charset="0"/>
              </a:rPr>
              <a:t>2) Funkce přerozdělovací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Prvotní rozdělení se děje na trhu, sekundární přerozdělení pak představuje sociální politika (daně, přerozdělení prostředků potřebným).</a:t>
            </a:r>
          </a:p>
          <a:p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957</Words>
  <Application>Microsoft Office PowerPoint</Application>
  <PresentationFormat>Předvádění na obrazovce (4:3)</PresentationFormat>
  <Paragraphs>178</Paragraphs>
  <Slides>43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4" baseType="lpstr">
      <vt:lpstr>Motiv sady Office</vt:lpstr>
      <vt:lpstr>Sociální politika </vt:lpstr>
      <vt:lpstr>Témata přednášky</vt:lpstr>
      <vt:lpstr> Funkce sociální politiky </vt:lpstr>
      <vt:lpstr> Funkce sociální politiky </vt:lpstr>
      <vt:lpstr> Funkce sociální politiky </vt:lpstr>
      <vt:lpstr> Funkce sociální politiky DEFINICE </vt:lpstr>
      <vt:lpstr> 1) ochranná funkce </vt:lpstr>
      <vt:lpstr>2) Funkce přerozdělovací</vt:lpstr>
      <vt:lpstr>2) Funkce přerozdělovací</vt:lpstr>
      <vt:lpstr>2) Funkce přerozdělovací</vt:lpstr>
      <vt:lpstr>2) Funkce přerozdělovací</vt:lpstr>
      <vt:lpstr>2) Funkce přerozdělovací</vt:lpstr>
      <vt:lpstr>3) Homogenizační funkce </vt:lpstr>
      <vt:lpstr>3) Homogenizační funkce</vt:lpstr>
      <vt:lpstr>4) Stimulační funkce</vt:lpstr>
      <vt:lpstr>4) Stimulační funkce</vt:lpstr>
      <vt:lpstr>5) Preventivní funkce </vt:lpstr>
      <vt:lpstr>5) Preventivní funkce</vt:lpstr>
      <vt:lpstr>Diskuze … ….k zamyšlení</vt:lpstr>
      <vt:lpstr> Nástroje sociální politiky </vt:lpstr>
      <vt:lpstr> 1) právo </vt:lpstr>
      <vt:lpstr> 1) právo </vt:lpstr>
      <vt:lpstr>2) instituce </vt:lpstr>
      <vt:lpstr>3)finance</vt:lpstr>
      <vt:lpstr>3)finance</vt:lpstr>
      <vt:lpstr>peněžité dávky </vt:lpstr>
      <vt:lpstr>3)finance</vt:lpstr>
      <vt:lpstr> MEZI DALŠÍ NÁSTROJE SOCIÁLNÍ POLITIKY ŘADÍME </vt:lpstr>
      <vt:lpstr>1) služby</vt:lpstr>
      <vt:lpstr>1) služby</vt:lpstr>
      <vt:lpstr> 1) Služby přehled služeb: </vt:lpstr>
      <vt:lpstr>2) věcné dávky </vt:lpstr>
      <vt:lpstr>3) úlevy a výhody</vt:lpstr>
      <vt:lpstr>4) sdělovací prostředky </vt:lpstr>
      <vt:lpstr>5) tripartita</vt:lpstr>
      <vt:lpstr>6) vzdělávací aktivity </vt:lpstr>
      <vt:lpstr>7) státní regulace cen spotřebního zboží</vt:lpstr>
      <vt:lpstr> Financování sociální politiky </vt:lpstr>
      <vt:lpstr> kdo financuje sociální politiku: </vt:lpstr>
      <vt:lpstr> kdo financuje sociální politiku: </vt:lpstr>
      <vt:lpstr> kdo financuje sociální politiku: </vt:lpstr>
      <vt:lpstr> kdo financuje sociální politiku: 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Ladin</dc:creator>
  <cp:lastModifiedBy>Vladimír Nový</cp:lastModifiedBy>
  <cp:revision>24</cp:revision>
  <dcterms:created xsi:type="dcterms:W3CDTF">2013-03-03T15:57:43Z</dcterms:created>
  <dcterms:modified xsi:type="dcterms:W3CDTF">2014-04-08T18:38:13Z</dcterms:modified>
</cp:coreProperties>
</file>