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9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6" r:id="rId15"/>
    <p:sldId id="287" r:id="rId16"/>
    <p:sldId id="269" r:id="rId17"/>
    <p:sldId id="289" r:id="rId18"/>
    <p:sldId id="270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304" r:id="rId39"/>
    <p:sldId id="310" r:id="rId40"/>
    <p:sldId id="305" r:id="rId41"/>
    <p:sldId id="306" r:id="rId42"/>
    <p:sldId id="307" r:id="rId43"/>
    <p:sldId id="300" r:id="rId44"/>
    <p:sldId id="285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B1E6E-7058-4181-914F-99F390906B76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EF49B-FBE1-4341-A97B-699A5DA243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28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9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2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5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39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09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2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57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97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40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73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3349-AAAD-4545-AC74-B6A0FCCFD9C7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74A9-A2D5-45AE-B44E-CB0D8F24FD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8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/>
              <a:t>Problémy menšinových skupin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03 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Sociální </a:t>
            </a:r>
            <a:r>
              <a:rPr lang="cs-CZ" altLang="cs-CZ" dirty="0">
                <a:solidFill>
                  <a:schemeClr val="tx1"/>
                </a:solidFill>
              </a:rPr>
              <a:t>vyloučení a nástroje integrace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76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Sociální vyloučení (exkluze)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Sociální vyloučení tedy můžeme také </a:t>
            </a:r>
            <a:r>
              <a:rPr lang="cs-CZ" altLang="cs-CZ" dirty="0" smtClean="0">
                <a:solidFill>
                  <a:srgbClr val="FF0066"/>
                </a:solidFill>
              </a:rPr>
              <a:t>definovat jako proces</a:t>
            </a:r>
            <a:r>
              <a:rPr lang="cs-CZ" altLang="cs-CZ" dirty="0" smtClean="0"/>
              <a:t>, kterým jsou jednotlivci i celé skupiny osob zbavováni přístupu ke zdrojům nezbytným pro zapojení se do sociálních, ekonomických a politických aktivit společnosti jako celku.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49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Sociální vyloučení (exkluze)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Proces sociálního vyloučení je primárně důsledkem chudoby a nízkých příjmů, přispívají k němu však také další faktory, jako je diskriminace, nízké vzdělání či špatné životní podmínky.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11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Sociální vyloučení (exkluze)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Sociálně vyloučení jsou „odříznuti“ od institucí a služeb, sociálních sítí a vzdělávacích příležitostí. </a:t>
            </a:r>
          </a:p>
          <a:p>
            <a:r>
              <a:rPr lang="cs-CZ" altLang="cs-CZ" dirty="0" smtClean="0"/>
              <a:t>Projevem sociálního vyloučení je tedy například dlouhodobá nezaměstnanost, závislost na sociálních dávkách, život v prostorově vyloučených částech obcí (ghettech), nízká kvalifikace, špatný zdravotní stav, rozpad rodin či ztráta sebeúcty.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65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Sociální vyloučení (exkluze)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Jako adaptace na podmínky sociálního vyloučení se často vytváří specifické hodnoty a normy, mezi něž patří například důraz na přítomnost, neschopnost plánovat do budoucna, pocity beznaděje a bezmocnosti či přesvědčení, že člověk nemůže ovlivnit vlastní sociální situaci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63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Role etnicity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Specifickou roli</a:t>
            </a:r>
            <a:r>
              <a:rPr lang="cs-CZ" dirty="0" smtClean="0"/>
              <a:t> v sociálním vyloučení </a:t>
            </a:r>
            <a:r>
              <a:rPr lang="cs-CZ" b="1" dirty="0" smtClean="0"/>
              <a:t>hraje etnicita</a:t>
            </a:r>
            <a:r>
              <a:rPr lang="cs-CZ" dirty="0" smtClean="0"/>
              <a:t>, zejména etnicita přisouzená. Podstatná část obyvatel Česka se nesprávně domnívá, že v případě sociálního vyloučení se jedná primárně o problém etnický, nikoliv sociální.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9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Role etnicity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Zjednodušeně řečeno, že důvodem chudoby a sociálního vyloučení části romské populace není její sociální situace, ale etnický původ. Přitom v současné době je již zřejmé, že ne všichni Romové v České republice žijí v prostředí sociálního vyloučení a ne každý, kdo se v podmínkách sociálního vyloučení nalézá, je Rom.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94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„Kultura bídy“  </a:t>
            </a:r>
            <a:r>
              <a:rPr lang="cs-CZ" altLang="cs-CZ" b="1" dirty="0" err="1" smtClean="0"/>
              <a:t>O.Lewis</a:t>
            </a:r>
            <a:r>
              <a:rPr lang="cs-CZ" altLang="cs-CZ" b="1" dirty="0" smtClean="0"/>
              <a:t>  1961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/>
              </a:rPr>
              <a:t>Kultura chudoby</a:t>
            </a:r>
            <a:r>
              <a:rPr lang="cs-CZ" dirty="0" smtClean="0">
                <a:effectLst/>
              </a:rPr>
              <a:t> je koncept amerického antropologa Oscara </a:t>
            </a:r>
            <a:r>
              <a:rPr lang="cs-CZ" dirty="0" err="1" smtClean="0">
                <a:effectLst/>
              </a:rPr>
              <a:t>Lewise</a:t>
            </a:r>
            <a:r>
              <a:rPr lang="cs-CZ" dirty="0" smtClean="0">
                <a:effectLst/>
              </a:rPr>
              <a:t>,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podle níž jsou chudí svými životními podmínkami postaveni před odlišné životní problémy než nechudá populace. 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aby se s těmito problémy mohli vypořádat, vytvářejí si specifický životní styl.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059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Kultura bídy“  </a:t>
            </a:r>
            <a:r>
              <a:rPr lang="cs-CZ" altLang="cs-CZ" b="1" dirty="0" err="1" smtClean="0"/>
              <a:t>O.Lewis</a:t>
            </a:r>
            <a:r>
              <a:rPr lang="cs-CZ" altLang="cs-CZ" b="1" dirty="0" smtClean="0"/>
              <a:t>  1961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Tito lidé žijící v prostředí chudoby na okraji tržní společnosti, mohou za určitých podmínek vytvářet vlastní subkulturu, která se předává z generace na generaci. </a:t>
            </a:r>
          </a:p>
          <a:p>
            <a:r>
              <a:rPr lang="cs-CZ" dirty="0" smtClean="0">
                <a:effectLst/>
              </a:rPr>
              <a:t>Tato subkultura se bez ohledu na to, kde se vyskytuje, vyznačuje mj. těmito znaky: 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— nezaměstnanost a nízké příjmy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— absence formálních organizací za hranicí rodiny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— nedůvěra v organizace majoritní společnosti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— vysoký výskyt neúplných rodin a neoficiálních partnerských svazků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— pocity deprivace a rezignace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— tolerance sociálně patologického chování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— orientace na krátkodobý prožitek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41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 smtClean="0"/>
              <a:t>V okamžiku, kdy se tato subkultura institucionalizuje, má tendenci </a:t>
            </a:r>
            <a:r>
              <a:rPr lang="cs-CZ" altLang="cs-CZ" sz="3600" b="1" dirty="0" err="1" smtClean="0"/>
              <a:t>sebereprodukce</a:t>
            </a:r>
            <a:r>
              <a:rPr lang="cs-CZ" altLang="cs-CZ" sz="3600" b="1" dirty="0" smtClean="0"/>
              <a:t>.</a:t>
            </a:r>
          </a:p>
          <a:p>
            <a:r>
              <a:rPr lang="cs-CZ" altLang="cs-CZ" sz="3600" dirty="0" smtClean="0"/>
              <a:t> </a:t>
            </a:r>
            <a:br>
              <a:rPr lang="cs-CZ" altLang="cs-CZ" sz="3600" dirty="0" smtClean="0"/>
            </a:br>
            <a:r>
              <a:rPr lang="cs-CZ" altLang="cs-CZ" dirty="0" smtClean="0"/>
              <a:t>Její hodnoty, postoje a vzorce chování jsou generačně přenášeny z rodičů na jejich děti </a:t>
            </a:r>
            <a:r>
              <a:rPr lang="cs-CZ" altLang="cs-CZ" b="1" dirty="0" smtClean="0"/>
              <a:t>(děti jsou socializovány v kultuře bídy)</a:t>
            </a:r>
            <a:r>
              <a:rPr lang="cs-CZ" altLang="cs-CZ" dirty="0" smtClean="0"/>
              <a:t>. </a:t>
            </a:r>
          </a:p>
          <a:p>
            <a:r>
              <a:rPr lang="cs-CZ" altLang="cs-CZ" dirty="0" smtClean="0"/>
              <a:t>Tato kultura vytváří základní charakter a osobnost lidí, které jim umožňují přizpůsobit se životu v chudobě a přežít v jejím prostředí, ale současně je handicapují při pokusech z chudoby se vymanit. </a:t>
            </a:r>
            <a:br>
              <a:rPr lang="cs-CZ" alt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958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Takže zůstávají chudými, i když se střetávají s příležitostmi se z chudoby vymanit </a:t>
            </a:r>
            <a:r>
              <a:rPr lang="cs-CZ" altLang="cs-CZ" sz="3600" b="1" dirty="0" smtClean="0"/>
              <a:t>nedokáží je ani využít, ani vyhledávat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K charakteristikám způsobu života v kultuře bídy patří neúprosný boj o živobytí, opuštěnost, hlad, ekonomická nejistota, nemoci.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8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dirty="0" smtClean="0"/>
              <a:t>Sociální nerovnost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Dle </a:t>
            </a:r>
            <a:r>
              <a:rPr lang="cs-CZ" altLang="cs-CZ" b="1" dirty="0" err="1" smtClean="0"/>
              <a:t>J.Kellera</a:t>
            </a:r>
            <a:r>
              <a:rPr lang="cs-CZ" altLang="cs-CZ" b="1" dirty="0" smtClean="0"/>
              <a:t>: Žádná společnost nezaručuje faktickou rovnost všech členů, i když ne všechny jsou ochotny si to přiznat</a:t>
            </a:r>
          </a:p>
          <a:p>
            <a:r>
              <a:rPr lang="cs-CZ" altLang="cs-CZ" dirty="0" smtClean="0"/>
              <a:t>Každá společnost byla, je a zřejmě bude diferencována do vrstev a skupin, které se liší podílem na statcích a službách, přístupem k moci a výší své prestiže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540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43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620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>
                <a:latin typeface="Arial" charset="0"/>
              </a:rPr>
              <a:t>Kolik stojí sociální vyloučení?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Dle odhadů cca </a:t>
            </a:r>
            <a:r>
              <a:rPr lang="cs-CZ" altLang="cs-CZ" b="1" dirty="0" smtClean="0"/>
              <a:t>10 až 12 mld. ročně </a:t>
            </a:r>
            <a:r>
              <a:rPr lang="cs-CZ" altLang="cs-CZ" dirty="0" smtClean="0"/>
              <a:t>stojí v ČR sanace problémů spojených se sociálním vyloučením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297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Kolika obyvatel ČR se týká?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 smtClean="0"/>
              <a:t>Odhady se rozcházejí:</a:t>
            </a:r>
          </a:p>
          <a:p>
            <a:r>
              <a:rPr lang="cs-CZ" altLang="cs-CZ" dirty="0" smtClean="0"/>
              <a:t>Dle údajů MPSV (2012) žije v ghettech až 80 tis osob (z toho ¼ </a:t>
            </a:r>
            <a:r>
              <a:rPr lang="cs-CZ" altLang="cs-CZ" dirty="0" err="1" smtClean="0"/>
              <a:t>neromů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Celkové odhady sociálně vyloučených v ČR – 100 až 120 tis.</a:t>
            </a:r>
          </a:p>
          <a:p>
            <a:r>
              <a:rPr lang="cs-CZ" altLang="cs-CZ" dirty="0" smtClean="0"/>
              <a:t>Dle jiných zdrojů žije ve stavu soc. vyloučení 1/3 Romů v ČR  (cca 60 ze 170 tis.)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539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Prevence sociálního vyloučení v důsledku předluženosti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424936" cy="4680520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FF0066"/>
                </a:solidFill>
              </a:rPr>
              <a:t>Přístup na trh práce osobám vzdáleným tomuto trhu – koncept aktivního začleňování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0066FF"/>
                </a:solidFill>
              </a:rPr>
              <a:t>Aktivizace územní veřejné správy při tvorbě a hodnocení regionálních a místních akčních plánů boje proti chudobě a sociálnímu vyloučení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FF0066"/>
                </a:solidFill>
              </a:rPr>
              <a:t>Zvýšení úrovně vzdělanosti chudých a sociálně vyloučených lidí a tím zvýšení jejich konkurenceschopnosti na trhu práce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>
                <a:solidFill>
                  <a:srgbClr val="0066FF"/>
                </a:solidFill>
              </a:rPr>
              <a:t>Podpora přiměřeného bydlení sociálně ohrožených skupin a řešení bezdomovectví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066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Hlavní aktéři boje proti sociálnímu vyloučení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 smtClean="0"/>
              <a:t>Agentura pro sociální začleňování</a:t>
            </a:r>
          </a:p>
          <a:p>
            <a:r>
              <a:rPr lang="cs-CZ" altLang="cs-CZ" dirty="0" smtClean="0"/>
              <a:t>MPSV ČR</a:t>
            </a:r>
          </a:p>
          <a:p>
            <a:r>
              <a:rPr lang="cs-CZ" altLang="cs-CZ" dirty="0" smtClean="0"/>
              <a:t>MŠMT ČR</a:t>
            </a:r>
          </a:p>
          <a:p>
            <a:r>
              <a:rPr lang="cs-CZ" altLang="cs-CZ" dirty="0" smtClean="0"/>
              <a:t>Nevládní organizace</a:t>
            </a:r>
          </a:p>
          <a:p>
            <a:r>
              <a:rPr lang="cs-CZ" altLang="cs-CZ" dirty="0" smtClean="0"/>
              <a:t>Obce</a:t>
            </a:r>
          </a:p>
          <a:p>
            <a:r>
              <a:rPr lang="cs-CZ" altLang="cs-CZ" dirty="0" smtClean="0"/>
              <a:t>Policie</a:t>
            </a:r>
          </a:p>
          <a:p>
            <a:r>
              <a:rPr lang="cs-CZ" altLang="cs-CZ" dirty="0" smtClean="0"/>
              <a:t>Školská zařízení</a:t>
            </a:r>
          </a:p>
          <a:p>
            <a:r>
              <a:rPr lang="cs-CZ" altLang="cs-CZ" dirty="0" smtClean="0"/>
              <a:t>Úřady práce</a:t>
            </a:r>
          </a:p>
          <a:p>
            <a:r>
              <a:rPr lang="cs-CZ" altLang="cs-CZ" dirty="0" smtClean="0"/>
              <a:t>Zaměstnavatelé</a:t>
            </a:r>
          </a:p>
          <a:p>
            <a:r>
              <a:rPr lang="cs-CZ" altLang="cs-CZ" dirty="0" smtClean="0"/>
              <a:t>Vlastníci bytů</a:t>
            </a:r>
          </a:p>
          <a:p>
            <a:r>
              <a:rPr lang="cs-CZ" altLang="cs-CZ" dirty="0" smtClean="0"/>
              <a:t>Občané / voliči / sousedé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043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Zahraniční zkušenosti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V západních zemích se mluví o metodě </a:t>
            </a:r>
            <a:r>
              <a:rPr lang="cs-CZ" altLang="cs-CZ" b="1" i="1" u="sng" dirty="0" smtClean="0">
                <a:solidFill>
                  <a:srgbClr val="FF0066"/>
                </a:solidFill>
              </a:rPr>
              <a:t>„ředění a míchání obyvatelstva“</a:t>
            </a:r>
            <a:r>
              <a:rPr lang="cs-CZ" altLang="cs-CZ" b="1" u="sng" dirty="0" smtClean="0">
                <a:solidFill>
                  <a:srgbClr val="FF0066"/>
                </a:solidFill>
              </a:rPr>
              <a:t>.</a:t>
            </a:r>
            <a:r>
              <a:rPr lang="cs-CZ" altLang="cs-CZ" b="1" u="sng" dirty="0" smtClean="0"/>
              <a:t> </a:t>
            </a:r>
          </a:p>
          <a:p>
            <a:r>
              <a:rPr lang="cs-CZ" altLang="cs-CZ" dirty="0" smtClean="0"/>
              <a:t>V první řadě obce podporují </a:t>
            </a:r>
            <a:r>
              <a:rPr lang="cs-CZ" altLang="cs-CZ" b="1" dirty="0" smtClean="0">
                <a:solidFill>
                  <a:srgbClr val="0066FF"/>
                </a:solidFill>
              </a:rPr>
              <a:t>prostorovou mobilitu původních sociálně vyloučených nájemníků</a:t>
            </a:r>
            <a:r>
              <a:rPr lang="cs-CZ" altLang="cs-CZ" dirty="0" smtClean="0"/>
              <a:t>, kteří se chtějí vystěhovat do jiné lokality, a to prostřednictvím výstavby cenově dostupného bydlení v jiných lokalitách nebo poskytováním výhodných hypoték či adresných sociálních dávek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7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dirty="0" smtClean="0"/>
              <a:t>Zahraniční 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b="1" dirty="0" smtClean="0">
                <a:solidFill>
                  <a:srgbClr val="0066FF"/>
                </a:solidFill>
              </a:rPr>
              <a:t>Na druhé straně je zvyšována atraktivita lokalit modernizací</a:t>
            </a:r>
            <a:r>
              <a:rPr lang="cs-CZ" altLang="cs-CZ" dirty="0" smtClean="0"/>
              <a:t>, rekonstrukcí bytových domů či jejich výstavbou. </a:t>
            </a:r>
          </a:p>
          <a:p>
            <a:r>
              <a:rPr lang="cs-CZ" altLang="cs-CZ" b="1" dirty="0" smtClean="0"/>
              <a:t>Zároveň podporují ekonomické aktivity a podnikání na sociálně vyloučeném území. </a:t>
            </a:r>
          </a:p>
          <a:p>
            <a:r>
              <a:rPr lang="cs-CZ" altLang="cs-CZ" b="1" dirty="0" smtClean="0"/>
              <a:t>Cílem těchto opatření je naopak otevřít prostor okolním obyvatelům, aby se sem mohli nastěhovat. Typické bývá „lákání střední vrstvy“ na území sociálně vyloučené lokality</a:t>
            </a:r>
            <a:r>
              <a:rPr lang="cs-CZ" altLang="cs-CZ" sz="2400" b="1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655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Typy sociálních služeb a sociální vyloučení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Zákona o soc. službách 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Odborné sociální poradenství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Základní sociální poradenství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598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dirty="0" smtClean="0"/>
              <a:t>Služby sociální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 dirty="0" smtClean="0"/>
              <a:t>Služby rané péče</a:t>
            </a:r>
          </a:p>
          <a:p>
            <a:pPr marL="0" indent="0">
              <a:buNone/>
            </a:pPr>
            <a:r>
              <a:rPr lang="cs-CZ" altLang="cs-CZ" dirty="0" smtClean="0"/>
              <a:t>Služby rané péče se poskytují rodičům dítěte ve věku do 7 let, které je osobou se zdravotním postižením nebo jehož vývoj je ohrožen </a:t>
            </a:r>
            <a:r>
              <a:rPr lang="cs-CZ" altLang="cs-CZ" dirty="0" smtClean="0">
                <a:solidFill>
                  <a:srgbClr val="FF0066"/>
                </a:solidFill>
              </a:rPr>
              <a:t>v důsledku nepříznivého sociálního prostředí</a:t>
            </a:r>
            <a:r>
              <a:rPr lang="cs-CZ" altLang="cs-CZ" dirty="0" smtClean="0"/>
              <a:t>. Služba je zaměřena na podporu rodiny a podporu vývoje dítěte s ohledem na jeho specifické potřeby. Služba je poskytována především v domácnosti. Služba obsahuje výchovné, vzdělávací a aktivizační činnosti, zprostředkování kontaktu se společenským prostředím, terapeutické činnosti a pomoc při prosazování práv a zájmů. Služba se poskytuje bezúplatně.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17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dirty="0" smtClean="0"/>
              <a:t>Sociální nerovnost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Každá společnost musí tento problém řešit, nemůže ho však odstranit</a:t>
            </a:r>
          </a:p>
          <a:p>
            <a:r>
              <a:rPr lang="cs-CZ" altLang="cs-CZ" dirty="0" smtClean="0"/>
              <a:t>Pokusy odstranit sociální nerovnosti ústí pouze do nových forem nerovností</a:t>
            </a:r>
          </a:p>
          <a:p>
            <a:r>
              <a:rPr lang="cs-CZ" altLang="cs-CZ" dirty="0" smtClean="0"/>
              <a:t>Různé společnosti se liší nejen charakterem nerovností, ale i zdůvodněním, které činí toto rozčlenění přijatelným</a:t>
            </a:r>
          </a:p>
          <a:p>
            <a:r>
              <a:rPr lang="cs-CZ" altLang="cs-CZ" dirty="0" smtClean="0"/>
              <a:t>Nerovnost budí odpor jen tehdy není-li přijatelně vysvětlena a ospravedlněna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204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>
                <a:solidFill>
                  <a:srgbClr val="0066FF"/>
                </a:solidFill>
              </a:rPr>
              <a:t>Azylové domy</a:t>
            </a:r>
          </a:p>
          <a:p>
            <a:r>
              <a:rPr lang="cs-CZ" altLang="cs-CZ" b="1" dirty="0" smtClean="0">
                <a:solidFill>
                  <a:srgbClr val="0066FF"/>
                </a:solidFill>
              </a:rPr>
              <a:t>Noclehárny</a:t>
            </a:r>
          </a:p>
          <a:p>
            <a:r>
              <a:rPr lang="cs-CZ" altLang="cs-CZ" b="1" dirty="0" smtClean="0">
                <a:solidFill>
                  <a:srgbClr val="0066FF"/>
                </a:solidFill>
              </a:rPr>
              <a:t>Domy na půl cesty</a:t>
            </a:r>
          </a:p>
          <a:p>
            <a:r>
              <a:rPr lang="cs-CZ" altLang="cs-CZ" b="1" dirty="0" smtClean="0">
                <a:solidFill>
                  <a:srgbClr val="0066FF"/>
                </a:solidFill>
              </a:rPr>
              <a:t>Terénní programy</a:t>
            </a:r>
          </a:p>
          <a:p>
            <a:r>
              <a:rPr lang="cs-CZ" altLang="cs-CZ" b="1" dirty="0" smtClean="0">
                <a:solidFill>
                  <a:srgbClr val="0066FF"/>
                </a:solidFill>
              </a:rPr>
              <a:t>Nízkoprahová denní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026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Strategie </a:t>
            </a:r>
            <a:r>
              <a:rPr lang="cs-CZ" dirty="0"/>
              <a:t>boje proti sociálnímu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vyloučení </a:t>
            </a:r>
            <a:r>
              <a:rPr lang="cs-CZ" dirty="0"/>
              <a:t>na období 2011- 2015  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Základní vymezení   </a:t>
            </a:r>
          </a:p>
          <a:p>
            <a:r>
              <a:rPr lang="cs-CZ" dirty="0"/>
              <a:t>Strategie boje proti sociálnímu </a:t>
            </a:r>
            <a:r>
              <a:rPr lang="cs-CZ" dirty="0" smtClean="0"/>
              <a:t>vyloučení </a:t>
            </a:r>
            <a:r>
              <a:rPr lang="cs-CZ" dirty="0"/>
              <a:t>se </a:t>
            </a:r>
            <a:r>
              <a:rPr lang="cs-CZ" dirty="0" smtClean="0"/>
              <a:t>zaměřuje </a:t>
            </a:r>
            <a:r>
              <a:rPr lang="cs-CZ" dirty="0"/>
              <a:t>na jeden z </a:t>
            </a:r>
            <a:r>
              <a:rPr lang="cs-CZ" dirty="0" smtClean="0"/>
              <a:t>největších </a:t>
            </a:r>
            <a:r>
              <a:rPr lang="cs-CZ" dirty="0"/>
              <a:t>sociálních problém ů České republiky v </a:t>
            </a:r>
            <a:r>
              <a:rPr lang="cs-CZ" dirty="0" smtClean="0"/>
              <a:t>současnosti</a:t>
            </a:r>
            <a:r>
              <a:rPr lang="cs-CZ" dirty="0"/>
              <a:t>, který se </a:t>
            </a:r>
            <a:r>
              <a:rPr lang="cs-CZ" dirty="0" smtClean="0"/>
              <a:t>nejviditelněji </a:t>
            </a:r>
            <a:r>
              <a:rPr lang="cs-CZ" dirty="0"/>
              <a:t>projevuje vznikem </a:t>
            </a:r>
            <a:r>
              <a:rPr lang="cs-CZ" dirty="0" smtClean="0"/>
              <a:t>sociálně vyloučených </a:t>
            </a:r>
            <a:r>
              <a:rPr lang="cs-CZ" dirty="0"/>
              <a:t>lokalit.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065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Strategie boje proti sociálnímu </a:t>
            </a:r>
            <a:br>
              <a:rPr lang="cs-CZ" b="1" dirty="0" smtClean="0"/>
            </a:br>
            <a:r>
              <a:rPr lang="cs-CZ" b="1" dirty="0" smtClean="0"/>
              <a:t>vyloučení na období 2011- 2015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</a:t>
            </a:r>
            <a:r>
              <a:rPr lang="cs-CZ" dirty="0"/>
              <a:t>obsažená ve Strategii reagují na situaci obyvatel </a:t>
            </a:r>
            <a:r>
              <a:rPr lang="cs-CZ" dirty="0" smtClean="0"/>
              <a:t>sociálně vyloučených </a:t>
            </a:r>
            <a:r>
              <a:rPr lang="cs-CZ" dirty="0"/>
              <a:t>lokalit. Tyto lokality lze definovat jako:  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 smtClean="0"/>
              <a:t>prostorově </a:t>
            </a:r>
            <a:r>
              <a:rPr lang="cs-CZ" b="1" dirty="0"/>
              <a:t>izolované </a:t>
            </a:r>
            <a:r>
              <a:rPr lang="cs-CZ" dirty="0"/>
              <a:t>(</a:t>
            </a:r>
            <a:r>
              <a:rPr lang="cs-CZ" dirty="0" smtClean="0"/>
              <a:t>přičemž </a:t>
            </a:r>
            <a:r>
              <a:rPr lang="cs-CZ" dirty="0"/>
              <a:t>izolace </a:t>
            </a:r>
            <a:r>
              <a:rPr lang="cs-CZ" dirty="0" smtClean="0"/>
              <a:t>může </a:t>
            </a:r>
            <a:r>
              <a:rPr lang="cs-CZ" dirty="0"/>
              <a:t>nabývat forem úplného prostorového </a:t>
            </a:r>
            <a:r>
              <a:rPr lang="cs-CZ" dirty="0" smtClean="0"/>
              <a:t>odloučení</a:t>
            </a:r>
            <a:r>
              <a:rPr lang="cs-CZ" dirty="0"/>
              <a:t>, </a:t>
            </a:r>
            <a:r>
              <a:rPr lang="cs-CZ" dirty="0" smtClean="0"/>
              <a:t>stejně </a:t>
            </a:r>
            <a:r>
              <a:rPr lang="cs-CZ" dirty="0"/>
              <a:t>jako neprostupného sousedství v rámci </a:t>
            </a:r>
            <a:r>
              <a:rPr lang="cs-CZ" dirty="0" smtClean="0"/>
              <a:t>obecní/městské </a:t>
            </a:r>
            <a:r>
              <a:rPr lang="cs-CZ" dirty="0"/>
              <a:t>zástavby), </a:t>
            </a:r>
          </a:p>
        </p:txBody>
      </p:sp>
    </p:spTree>
    <p:extLst>
      <p:ext uri="{BB962C8B-B14F-4D97-AF65-F5344CB8AC3E}">
        <p14:creationId xmlns:p14="http://schemas.microsoft.com/office/powerpoint/2010/main" val="115232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Strategie boje proti sociálnímu </a:t>
            </a:r>
            <a:br>
              <a:rPr lang="cs-CZ" b="1" dirty="0" smtClean="0"/>
            </a:br>
            <a:r>
              <a:rPr lang="cs-CZ" b="1" dirty="0" smtClean="0"/>
              <a:t>vyloučení na období 2011- 2015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b) sociálně </a:t>
            </a:r>
            <a:r>
              <a:rPr lang="cs-CZ" b="1" dirty="0"/>
              <a:t>izolované </a:t>
            </a:r>
            <a:r>
              <a:rPr lang="cs-CZ" dirty="0"/>
              <a:t>(</a:t>
            </a:r>
            <a:r>
              <a:rPr lang="cs-CZ" dirty="0" smtClean="0"/>
              <a:t>přičemž </a:t>
            </a:r>
            <a:r>
              <a:rPr lang="cs-CZ" dirty="0"/>
              <a:t>lze vysledovat </a:t>
            </a:r>
            <a:r>
              <a:rPr lang="cs-CZ" dirty="0" smtClean="0"/>
              <a:t>společenské </a:t>
            </a:r>
            <a:r>
              <a:rPr lang="cs-CZ" dirty="0"/>
              <a:t>bariéry v kontaktu nejen na úrovni </a:t>
            </a:r>
            <a:r>
              <a:rPr lang="cs-CZ" dirty="0" smtClean="0"/>
              <a:t>občanů</a:t>
            </a:r>
            <a:r>
              <a:rPr lang="cs-CZ" dirty="0"/>
              <a:t>, ale i institucí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b="1" dirty="0" smtClean="0"/>
              <a:t>c</a:t>
            </a:r>
            <a:r>
              <a:rPr lang="cs-CZ" b="1" dirty="0"/>
              <a:t>) ekonomicky izolované </a:t>
            </a:r>
            <a:r>
              <a:rPr lang="cs-CZ" dirty="0"/>
              <a:t>(</a:t>
            </a:r>
            <a:r>
              <a:rPr lang="cs-CZ" dirty="0" smtClean="0"/>
              <a:t>přičemž </a:t>
            </a:r>
            <a:r>
              <a:rPr lang="cs-CZ" dirty="0"/>
              <a:t>lze vysledovat, že obyvatelé </a:t>
            </a:r>
            <a:r>
              <a:rPr lang="cs-CZ" dirty="0" smtClean="0"/>
              <a:t>vyloučených </a:t>
            </a:r>
            <a:r>
              <a:rPr lang="cs-CZ" dirty="0"/>
              <a:t>lokalit nejsou zapojeni do formální ekonomiky, ale do </a:t>
            </a:r>
            <a:r>
              <a:rPr lang="cs-CZ" dirty="0" smtClean="0"/>
              <a:t>rozličných </a:t>
            </a:r>
            <a:r>
              <a:rPr lang="cs-CZ" dirty="0"/>
              <a:t>– více či </a:t>
            </a:r>
            <a:r>
              <a:rPr lang="cs-CZ" dirty="0" smtClean="0"/>
              <a:t>méně </a:t>
            </a:r>
            <a:r>
              <a:rPr lang="cs-CZ" dirty="0"/>
              <a:t>izolovaných a nelegálních ekonomických sítí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964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Strategie boje proti sociálnímu </a:t>
            </a:r>
            <a:br>
              <a:rPr lang="cs-CZ" b="1" dirty="0" smtClean="0"/>
            </a:br>
            <a:r>
              <a:rPr lang="cs-CZ" b="1" dirty="0" smtClean="0"/>
              <a:t>vyloučení na období 2011- 2015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d) </a:t>
            </a:r>
            <a:r>
              <a:rPr lang="cs-CZ" b="1" dirty="0" smtClean="0"/>
              <a:t>kulturně </a:t>
            </a:r>
            <a:r>
              <a:rPr lang="cs-CZ" b="1" dirty="0"/>
              <a:t>odlišné </a:t>
            </a:r>
            <a:r>
              <a:rPr lang="cs-CZ" dirty="0"/>
              <a:t>(</a:t>
            </a:r>
            <a:r>
              <a:rPr lang="cs-CZ" dirty="0" smtClean="0"/>
              <a:t>přičemž </a:t>
            </a:r>
            <a:r>
              <a:rPr lang="cs-CZ" dirty="0"/>
              <a:t>se jedná jednak o odlišnosti v </a:t>
            </a:r>
            <a:r>
              <a:rPr lang="cs-CZ" dirty="0" smtClean="0"/>
              <a:t>kultuře </a:t>
            </a:r>
            <a:r>
              <a:rPr lang="cs-CZ" dirty="0"/>
              <a:t>spojené s etnicitou, jednak – a často mnohem více - o odlišnosti v pojetí kultury spojené se </a:t>
            </a:r>
            <a:r>
              <a:rPr lang="cs-CZ" dirty="0" smtClean="0"/>
              <a:t>společenským </a:t>
            </a:r>
            <a:r>
              <a:rPr lang="cs-CZ" dirty="0"/>
              <a:t>postavením, chudobu, </a:t>
            </a:r>
            <a:r>
              <a:rPr lang="cs-CZ" dirty="0" smtClean="0"/>
              <a:t>vzdělaností</a:t>
            </a:r>
            <a:r>
              <a:rPr lang="cs-CZ" dirty="0"/>
              <a:t>, ostrakizací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179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Strategie boje proti sociálnímu </a:t>
            </a:r>
            <a:br>
              <a:rPr lang="cs-CZ" dirty="0" smtClean="0"/>
            </a:br>
            <a:r>
              <a:rPr lang="cs-CZ" dirty="0" smtClean="0"/>
              <a:t>vyloučení na období 2011- 2015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e</a:t>
            </a:r>
            <a:r>
              <a:rPr lang="cs-CZ" b="1" dirty="0"/>
              <a:t>) symbolicky </a:t>
            </a:r>
            <a:r>
              <a:rPr lang="cs-CZ" b="1" dirty="0" smtClean="0"/>
              <a:t>vyloučené </a:t>
            </a:r>
            <a:r>
              <a:rPr lang="cs-CZ" dirty="0"/>
              <a:t>(které se projevuje </a:t>
            </a:r>
            <a:r>
              <a:rPr lang="cs-CZ" dirty="0" smtClean="0"/>
              <a:t>vytěsněním </a:t>
            </a:r>
            <a:r>
              <a:rPr lang="cs-CZ" dirty="0"/>
              <a:t>obyvatel </a:t>
            </a:r>
            <a:r>
              <a:rPr lang="cs-CZ" dirty="0" smtClean="0"/>
              <a:t>vyloučených </a:t>
            </a:r>
            <a:r>
              <a:rPr lang="cs-CZ" dirty="0"/>
              <a:t>lokalit, </a:t>
            </a:r>
            <a:r>
              <a:rPr lang="cs-CZ" dirty="0" smtClean="0"/>
              <a:t>nejčastěji Romů</a:t>
            </a:r>
            <a:r>
              <a:rPr lang="cs-CZ" dirty="0"/>
              <a:t>, z účasti na </a:t>
            </a:r>
            <a:r>
              <a:rPr lang="cs-CZ" dirty="0" smtClean="0"/>
              <a:t>veřejném životě </a:t>
            </a:r>
            <a:r>
              <a:rPr lang="cs-CZ" dirty="0"/>
              <a:t>na </a:t>
            </a:r>
            <a:r>
              <a:rPr lang="cs-CZ" dirty="0" smtClean="0"/>
              <a:t>základě </a:t>
            </a:r>
            <a:r>
              <a:rPr lang="cs-CZ" dirty="0"/>
              <a:t>rozpoznatelných </a:t>
            </a:r>
            <a:r>
              <a:rPr lang="cs-CZ" dirty="0" smtClean="0"/>
              <a:t>znaků </a:t>
            </a:r>
            <a:r>
              <a:rPr lang="cs-CZ" dirty="0"/>
              <a:t>– barvy pleti, </a:t>
            </a:r>
            <a:r>
              <a:rPr lang="cs-CZ" dirty="0" smtClean="0"/>
              <a:t>oblečení</a:t>
            </a:r>
            <a:r>
              <a:rPr lang="cs-CZ" dirty="0"/>
              <a:t>, </a:t>
            </a:r>
            <a:r>
              <a:rPr lang="cs-CZ" dirty="0" smtClean="0"/>
              <a:t>způsobu </a:t>
            </a:r>
            <a:r>
              <a:rPr lang="cs-CZ" dirty="0"/>
              <a:t>chování a jednání, atd.).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7521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Strategie boje proti sociálnímu </a:t>
            </a:r>
            <a:br>
              <a:rPr lang="cs-CZ" b="1" dirty="0" smtClean="0"/>
            </a:br>
            <a:r>
              <a:rPr lang="cs-CZ" b="1" dirty="0" smtClean="0"/>
              <a:t>vyloučení na období 2011- 2015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každé ze </a:t>
            </a:r>
            <a:r>
              <a:rPr lang="cs-CZ" dirty="0" smtClean="0"/>
              <a:t>sociálně vyloučených </a:t>
            </a:r>
            <a:r>
              <a:rPr lang="cs-CZ" dirty="0"/>
              <a:t>lokalit lze obvykle nalézt prvky všech uvedených podob izolace, </a:t>
            </a:r>
            <a:r>
              <a:rPr lang="cs-CZ" dirty="0" smtClean="0"/>
              <a:t>nicméně nepřítomnost </a:t>
            </a:r>
            <a:r>
              <a:rPr lang="cs-CZ" dirty="0"/>
              <a:t>či neznatelná </a:t>
            </a:r>
            <a:r>
              <a:rPr lang="cs-CZ" dirty="0" smtClean="0"/>
              <a:t>přítomnost některé </a:t>
            </a:r>
            <a:r>
              <a:rPr lang="cs-CZ" dirty="0"/>
              <a:t>z nich nemusí </a:t>
            </a:r>
            <a:r>
              <a:rPr lang="cs-CZ" dirty="0" smtClean="0"/>
              <a:t>nutně </a:t>
            </a:r>
            <a:r>
              <a:rPr lang="cs-CZ" dirty="0"/>
              <a:t>znamenat, že se nejedná o </a:t>
            </a:r>
            <a:r>
              <a:rPr lang="cs-CZ" dirty="0" smtClean="0"/>
              <a:t>sociálně vyloučenou </a:t>
            </a:r>
            <a:r>
              <a:rPr lang="cs-CZ" dirty="0"/>
              <a:t>lokalitu.  </a:t>
            </a:r>
            <a:endParaRPr lang="cs-CZ" dirty="0" smtClean="0"/>
          </a:p>
          <a:p>
            <a:r>
              <a:rPr lang="cs-CZ" dirty="0" smtClean="0"/>
              <a:t>Zaměřujeme </a:t>
            </a:r>
            <a:r>
              <a:rPr lang="cs-CZ" dirty="0"/>
              <a:t>se </a:t>
            </a:r>
            <a:r>
              <a:rPr lang="cs-CZ" dirty="0" smtClean="0"/>
              <a:t>přitom </a:t>
            </a:r>
            <a:r>
              <a:rPr lang="cs-CZ" dirty="0"/>
              <a:t>nejen na </a:t>
            </a:r>
            <a:r>
              <a:rPr lang="cs-CZ" dirty="0" smtClean="0"/>
              <a:t>sociálně vyloučené </a:t>
            </a:r>
            <a:r>
              <a:rPr lang="cs-CZ" dirty="0"/>
              <a:t>lokality, které již existují, ale také  </a:t>
            </a:r>
            <a:r>
              <a:rPr lang="cs-CZ" dirty="0" smtClean="0"/>
              <a:t>na </a:t>
            </a:r>
            <a:r>
              <a:rPr lang="cs-CZ" dirty="0"/>
              <a:t>místa (obce, </a:t>
            </a:r>
            <a:r>
              <a:rPr lang="cs-CZ" dirty="0" smtClean="0"/>
              <a:t>městské </a:t>
            </a:r>
            <a:r>
              <a:rPr lang="cs-CZ" dirty="0"/>
              <a:t>čtvrti, apod.), ve kterých obyvatelstvo (nebo jeho část) </a:t>
            </a:r>
            <a:r>
              <a:rPr lang="cs-CZ" dirty="0" smtClean="0"/>
              <a:t>může být </a:t>
            </a:r>
            <a:r>
              <a:rPr lang="cs-CZ" dirty="0"/>
              <a:t>vzhledem ke své sociální a ekonomické situaci ohroženo sociálním </a:t>
            </a:r>
            <a:r>
              <a:rPr lang="cs-CZ" dirty="0" smtClean="0"/>
              <a:t>vyloučením </a:t>
            </a:r>
            <a:r>
              <a:rPr lang="cs-CZ" dirty="0"/>
              <a:t>– tj. odchodem/úpadkem do </a:t>
            </a:r>
            <a:r>
              <a:rPr lang="cs-CZ" dirty="0" smtClean="0"/>
              <a:t>sociálně vyloučené </a:t>
            </a:r>
            <a:r>
              <a:rPr lang="cs-CZ" dirty="0"/>
              <a:t>lokality, </a:t>
            </a:r>
            <a:r>
              <a:rPr lang="cs-CZ" dirty="0" smtClean="0"/>
              <a:t>nebo </a:t>
            </a:r>
            <a:r>
              <a:rPr lang="cs-CZ" dirty="0"/>
              <a:t>také tak, že se celé toto území </a:t>
            </a:r>
            <a:r>
              <a:rPr lang="cs-CZ" dirty="0" smtClean="0"/>
              <a:t>postupně </a:t>
            </a:r>
            <a:r>
              <a:rPr lang="cs-CZ" dirty="0"/>
              <a:t>stane </a:t>
            </a:r>
            <a:r>
              <a:rPr lang="cs-CZ" dirty="0" smtClean="0"/>
              <a:t>sociálně vyloučenou </a:t>
            </a:r>
            <a:r>
              <a:rPr lang="cs-CZ" dirty="0"/>
              <a:t>lokalitou. </a:t>
            </a:r>
          </a:p>
        </p:txBody>
      </p:sp>
    </p:spTree>
    <p:extLst>
      <p:ext uri="{BB962C8B-B14F-4D97-AF65-F5344CB8AC3E}">
        <p14:creationId xmlns:p14="http://schemas.microsoft.com/office/powerpoint/2010/main" val="3611242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Strategie boje proti sociálnímu </a:t>
            </a:r>
            <a:br>
              <a:rPr lang="cs-CZ" b="1" dirty="0" smtClean="0"/>
            </a:br>
            <a:r>
              <a:rPr lang="cs-CZ" b="1" dirty="0" smtClean="0"/>
              <a:t>vyloučení na období 2011- 2015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Účelem Strategie je navrhnout </a:t>
            </a:r>
            <a:r>
              <a:rPr lang="cs-CZ" dirty="0" smtClean="0"/>
              <a:t>řešení, </a:t>
            </a:r>
            <a:r>
              <a:rPr lang="cs-CZ" dirty="0"/>
              <a:t>která budou řešit jak situaci obyvatel v sociálně </a:t>
            </a:r>
            <a:r>
              <a:rPr lang="cs-CZ" dirty="0" err="1" smtClean="0"/>
              <a:t>vylou</a:t>
            </a:r>
            <a:r>
              <a:rPr lang="cs-CZ" dirty="0" smtClean="0"/>
              <a:t>- </a:t>
            </a:r>
            <a:r>
              <a:rPr lang="cs-CZ" dirty="0" err="1"/>
              <a:t>čených</a:t>
            </a:r>
            <a:r>
              <a:rPr lang="cs-CZ" dirty="0"/>
              <a:t> lokalitách, tak situaci území, na kterém se </a:t>
            </a:r>
            <a:r>
              <a:rPr lang="cs-CZ" dirty="0" smtClean="0"/>
              <a:t>sociálně vyloučená </a:t>
            </a:r>
            <a:r>
              <a:rPr lang="cs-CZ" dirty="0"/>
              <a:t>lokalita nachází. </a:t>
            </a:r>
            <a:endParaRPr lang="cs-CZ" dirty="0" smtClean="0"/>
          </a:p>
          <a:p>
            <a:r>
              <a:rPr lang="cs-CZ" dirty="0" smtClean="0"/>
              <a:t>Existence sociálně vyloučených </a:t>
            </a:r>
            <a:r>
              <a:rPr lang="cs-CZ" dirty="0"/>
              <a:t>lokalit je také projevem hlubších strukturálních </a:t>
            </a:r>
            <a:r>
              <a:rPr lang="cs-CZ" dirty="0" smtClean="0"/>
              <a:t>problémů měst </a:t>
            </a:r>
            <a:r>
              <a:rPr lang="cs-CZ" dirty="0"/>
              <a:t>a </a:t>
            </a:r>
            <a:r>
              <a:rPr lang="cs-CZ" dirty="0" smtClean="0"/>
              <a:t>regionů</a:t>
            </a:r>
            <a:r>
              <a:rPr lang="cs-CZ" dirty="0"/>
              <a:t>, ve kterých se nachází. Pozornost proto </a:t>
            </a:r>
            <a:r>
              <a:rPr lang="cs-CZ" dirty="0" smtClean="0"/>
              <a:t>zaměřujeme </a:t>
            </a:r>
            <a:r>
              <a:rPr lang="cs-CZ" dirty="0"/>
              <a:t>nejen  na problémy v již vzniklých </a:t>
            </a:r>
            <a:r>
              <a:rPr lang="cs-CZ" dirty="0" smtClean="0"/>
              <a:t>vyloučených </a:t>
            </a:r>
            <a:r>
              <a:rPr lang="cs-CZ" dirty="0"/>
              <a:t>lokalitách, ale také na to, jak jejich vzniku </a:t>
            </a:r>
            <a:r>
              <a:rPr lang="cs-CZ" dirty="0" err="1" smtClean="0"/>
              <a:t>účinn</a:t>
            </a:r>
            <a:r>
              <a:rPr lang="cs-CZ" dirty="0" smtClean="0"/>
              <a:t> </a:t>
            </a:r>
            <a:r>
              <a:rPr lang="cs-CZ" dirty="0"/>
              <a:t>ě předcházet.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8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Sociální začleňování je proces, který formou podpory (intervence) usiluje o návrat sociálně vyloučeného člověka do běžného života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Klient </a:t>
            </a:r>
            <a:r>
              <a:rPr lang="cs-CZ" dirty="0"/>
              <a:t>se za podpory zvenčí dostává do situace, která proces začleňování podporuje, ale ještě neřeší. Někdy je takových stupňů zapotřebí více - o co více se v životě člověka kumulují různé komplikace jako nemoc, závislost, dluhy, špatné návyky.</a:t>
            </a:r>
          </a:p>
        </p:txBody>
      </p:sp>
    </p:spTree>
    <p:extLst>
      <p:ext uri="{BB962C8B-B14F-4D97-AF65-F5344CB8AC3E}">
        <p14:creationId xmlns:p14="http://schemas.microsoft.com/office/powerpoint/2010/main" val="2816541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Účelem a předmětem sociálního začleňování je boj s chudobou a zabraňování sociálnímu vyloučení, které má velmi komplexní podobu a projevuje se problémy v mnoha dimenzích, jejichž řešení vyžaduje integrovaný přístup.</a:t>
            </a:r>
          </a:p>
        </p:txBody>
      </p:sp>
    </p:spTree>
    <p:extLst>
      <p:ext uri="{BB962C8B-B14F-4D97-AF65-F5344CB8AC3E}">
        <p14:creationId xmlns:p14="http://schemas.microsoft.com/office/powerpoint/2010/main" val="194069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dirty="0" smtClean="0"/>
              <a:t>Sociální nerovnost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 smtClean="0"/>
              <a:t>Od 80. a 90. let je však v Evropě materiální chudoba nahrazována konceptem </a:t>
            </a:r>
            <a:r>
              <a:rPr lang="cs-CZ" altLang="cs-CZ" sz="3600" dirty="0" smtClean="0"/>
              <a:t>sociálního vyloučení</a:t>
            </a:r>
            <a:r>
              <a:rPr lang="cs-CZ" altLang="cs-CZ" dirty="0" smtClean="0"/>
              <a:t> (sociální exkluze), jenž bere do úvahy také nemateriální a procesuální podstatu chudoby a chápe ji jako mnohovrstevnaté znemožnění participace na více úrovních sociálního života (prostorové vyloučení, ekonomické vyloučení, kulturní vyloučení, symbolické vyloučení, politické vyloučení)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Sociální začleňování chápeme jako časově ohraničený proces, jehož výstupem je změna situace.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380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Sociální začleňování a vymýcení chudoby má horizontální a vertikální rozměr. </a:t>
            </a:r>
            <a:endParaRPr lang="cs-CZ" b="1" dirty="0" smtClean="0"/>
          </a:p>
          <a:p>
            <a:r>
              <a:rPr lang="cs-CZ" b="1" dirty="0" smtClean="0"/>
              <a:t>Na </a:t>
            </a:r>
            <a:r>
              <a:rPr lang="cs-CZ" b="1" dirty="0"/>
              <a:t>horizontální úrovni </a:t>
            </a:r>
            <a:r>
              <a:rPr lang="cs-CZ" dirty="0"/>
              <a:t>se dotýká resortu práce a sociálních věcí, zdravotnictví, školství, financí, místního a bytového hospodářství, kultury, bezpečnosti a lidských práv. </a:t>
            </a:r>
            <a:endParaRPr lang="cs-CZ" dirty="0" smtClean="0"/>
          </a:p>
          <a:p>
            <a:r>
              <a:rPr lang="cs-CZ" b="1" dirty="0" smtClean="0"/>
              <a:t>Vertikálně</a:t>
            </a:r>
            <a:r>
              <a:rPr lang="cs-CZ" dirty="0" smtClean="0"/>
              <a:t> </a:t>
            </a:r>
            <a:r>
              <a:rPr lang="cs-CZ" dirty="0"/>
              <a:t>prochází od individuální úrovně jedince a jeho rodiny, přes obec a kraj až na úroveň ústředních orgánů státní správy.</a:t>
            </a:r>
          </a:p>
        </p:txBody>
      </p:sp>
    </p:spTree>
    <p:extLst>
      <p:ext uri="{BB962C8B-B14F-4D97-AF65-F5344CB8AC3E}">
        <p14:creationId xmlns:p14="http://schemas.microsoft.com/office/powerpoint/2010/main" val="10978423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dirty="0"/>
              <a:t>Sociální začleňování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obecným cílům sociálního začleňování tak </a:t>
            </a:r>
            <a:r>
              <a:rPr lang="cs-CZ" b="1" dirty="0" smtClean="0"/>
              <a:t>  patří</a:t>
            </a:r>
            <a:r>
              <a:rPr lang="cs-CZ" dirty="0"/>
              <a:t>:</a:t>
            </a:r>
          </a:p>
          <a:p>
            <a:r>
              <a:rPr lang="cs-CZ" dirty="0"/>
              <a:t>zajištění účasti v zaměstnání a rovného přístupu ke všem zdrojům, právům, zboží a službám</a:t>
            </a:r>
          </a:p>
          <a:p>
            <a:r>
              <a:rPr lang="cs-CZ" dirty="0"/>
              <a:t>prevence rizika sociálního vyloučení</a:t>
            </a:r>
          </a:p>
          <a:p>
            <a:r>
              <a:rPr lang="cs-CZ" dirty="0"/>
              <a:t>pomoc nejvíce zranitelným</a:t>
            </a:r>
          </a:p>
          <a:p>
            <a:r>
              <a:rPr lang="cs-CZ" dirty="0"/>
              <a:t>mobilizace všech relevantních aktérů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9587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Lidé s pohybovým, smyslovým či mentálním postižením, opuštění, nemocní, staří, závislí, duševně nemocní, chudí, dlouhodobě nezaměstnaní a bez domova </a:t>
            </a:r>
            <a:r>
              <a:rPr lang="cs-CZ" b="1" u="sng" dirty="0"/>
              <a:t>mají ústavou zabezpečena stejná lidská práva jako zdraví a úspěšní. </a:t>
            </a:r>
            <a:endParaRPr lang="cs-CZ" b="1" u="sng" dirty="0" smtClean="0"/>
          </a:p>
          <a:p>
            <a:r>
              <a:rPr lang="cs-CZ" b="1" u="sng" dirty="0" smtClean="0"/>
              <a:t>Mají </a:t>
            </a:r>
            <a:r>
              <a:rPr lang="cs-CZ" b="1" u="sng" dirty="0"/>
              <a:t>stejná práva i tehdy, ocitnou-li se v existenční závislosti na sociálních dávkách či sociálních službách.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959828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A. </a:t>
            </a:r>
            <a:r>
              <a:rPr lang="cs-CZ" i="1" dirty="0" smtClean="0"/>
              <a:t>SIROVÁTKA,T.: Sociální exkluze a sociální inkluze menšin a </a:t>
            </a:r>
            <a:r>
              <a:rPr lang="cs-CZ" i="1" dirty="0" err="1" smtClean="0"/>
              <a:t>marginalizovaných</a:t>
            </a:r>
            <a:r>
              <a:rPr lang="cs-CZ" i="1" dirty="0" smtClean="0"/>
              <a:t> skupin, Brno, Georgetown, 2004</a:t>
            </a:r>
            <a:r>
              <a:rPr lang="cs-CZ" dirty="0" smtClean="0"/>
              <a:t>. </a:t>
            </a:r>
          </a:p>
          <a:p>
            <a:r>
              <a:rPr lang="cs-CZ" dirty="0" smtClean="0"/>
              <a:t>A. </a:t>
            </a:r>
            <a:r>
              <a:rPr lang="cs-CZ" i="1" dirty="0" err="1" smtClean="0"/>
              <a:t>SIROVÁTKA,T.:Menšiny</a:t>
            </a:r>
            <a:r>
              <a:rPr lang="cs-CZ" i="1" dirty="0" smtClean="0"/>
              <a:t> a </a:t>
            </a:r>
            <a:r>
              <a:rPr lang="cs-CZ" i="1" dirty="0" err="1" smtClean="0"/>
              <a:t>marginalizované</a:t>
            </a:r>
            <a:r>
              <a:rPr lang="cs-CZ" i="1" dirty="0" smtClean="0"/>
              <a:t> skupiny v České republice, Brno, MU a </a:t>
            </a:r>
            <a:r>
              <a:rPr lang="cs-CZ" i="1" dirty="0" err="1" smtClean="0"/>
              <a:t>nakladateství</a:t>
            </a:r>
            <a:r>
              <a:rPr lang="cs-CZ" i="1" dirty="0" smtClean="0"/>
              <a:t> </a:t>
            </a:r>
            <a:r>
              <a:rPr lang="cs-CZ" i="1" dirty="0" err="1" smtClean="0"/>
              <a:t>Barrister</a:t>
            </a:r>
            <a:r>
              <a:rPr lang="cs-CZ" i="1" dirty="0" smtClean="0"/>
              <a:t> a </a:t>
            </a:r>
            <a:r>
              <a:rPr lang="cs-CZ" i="1" dirty="0" err="1" smtClean="0"/>
              <a:t>Principal</a:t>
            </a:r>
            <a:r>
              <a:rPr lang="cs-CZ" i="1" dirty="0" smtClean="0"/>
              <a:t>, 2002</a:t>
            </a:r>
            <a:r>
              <a:rPr lang="cs-CZ" dirty="0" smtClean="0"/>
              <a:t>. </a:t>
            </a:r>
          </a:p>
          <a:p>
            <a:r>
              <a:rPr lang="cs-CZ" dirty="0" smtClean="0"/>
              <a:t>A. </a:t>
            </a:r>
            <a:r>
              <a:rPr lang="cs-CZ" i="1" dirty="0" smtClean="0"/>
              <a:t>ŠIMÍKOVÁ,I., </a:t>
            </a:r>
            <a:r>
              <a:rPr lang="cs-CZ" i="1" dirty="0" err="1" smtClean="0"/>
              <a:t>VAŠEČKA,I.:Mechanismy</a:t>
            </a:r>
            <a:r>
              <a:rPr lang="cs-CZ" i="1" dirty="0" smtClean="0"/>
              <a:t> sociálního vyčleňování romských komunit na lokální úrovni a nástroje integrace, Brno, </a:t>
            </a:r>
            <a:r>
              <a:rPr lang="cs-CZ" i="1" dirty="0" err="1" smtClean="0"/>
              <a:t>Barrister</a:t>
            </a:r>
            <a:r>
              <a:rPr lang="cs-CZ" i="1" dirty="0" smtClean="0"/>
              <a:t> a </a:t>
            </a:r>
            <a:r>
              <a:rPr lang="cs-CZ" i="1" dirty="0" err="1" smtClean="0"/>
              <a:t>Principal</a:t>
            </a:r>
            <a:r>
              <a:rPr lang="cs-CZ" i="1" dirty="0" smtClean="0"/>
              <a:t>, 2004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90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altLang="cs-CZ" b="1" dirty="0" smtClean="0"/>
              <a:t>Sociální vyloučení (exkluze)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altLang="cs-CZ" dirty="0" smtClean="0"/>
              <a:t> - je chápáno jako nerovnost v participaci na životě společnosti,</a:t>
            </a:r>
          </a:p>
          <a:p>
            <a:pPr>
              <a:buFontTx/>
              <a:buNone/>
            </a:pPr>
            <a:r>
              <a:rPr lang="cs-CZ" altLang="cs-CZ" dirty="0" smtClean="0"/>
              <a:t>- je výsledkem nedostatku příležitostí k této participaci. </a:t>
            </a:r>
          </a:p>
          <a:p>
            <a:pPr>
              <a:buFontTx/>
              <a:buNone/>
            </a:pPr>
            <a:r>
              <a:rPr lang="cs-CZ" altLang="cs-CZ" dirty="0" smtClean="0"/>
              <a:t>    </a:t>
            </a:r>
            <a:r>
              <a:rPr lang="cs-CZ" altLang="cs-CZ" b="1" dirty="0" smtClean="0"/>
              <a:t>Na sociální vyloučení je nahlíženo jako na odraz nerovného přístupu k pěti základním zdrojům společnosti: </a:t>
            </a:r>
          </a:p>
          <a:p>
            <a:pPr>
              <a:buNone/>
            </a:pPr>
            <a:r>
              <a:rPr lang="cs-CZ" altLang="cs-CZ" dirty="0" smtClean="0"/>
              <a:t>   </a:t>
            </a:r>
            <a:r>
              <a:rPr lang="cs-CZ" altLang="cs-CZ" b="1" dirty="0" smtClean="0"/>
              <a:t>zaměstnání, zdravotní péči, vzdělání, bydlení a k sociální ochraně.</a:t>
            </a:r>
            <a:endParaRPr lang="cs-CZ" b="1" dirty="0" smtClean="0"/>
          </a:p>
          <a:p>
            <a:pPr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3176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Zákon o sociálních </a:t>
            </a:r>
            <a:br>
              <a:rPr lang="cs-CZ" altLang="cs-CZ" b="1" dirty="0" smtClean="0"/>
            </a:br>
            <a:r>
              <a:rPr lang="cs-CZ" altLang="cs-CZ" b="1" dirty="0" smtClean="0"/>
              <a:t>službách</a:t>
            </a:r>
            <a:r>
              <a:rPr lang="cs-CZ" altLang="cs-CZ" sz="4000" b="1" dirty="0" smtClean="0"/>
              <a:t> </a:t>
            </a:r>
            <a:r>
              <a:rPr lang="cs-CZ" altLang="cs-CZ" b="1" dirty="0" smtClean="0"/>
              <a:t>definuje sociální vyloučení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cs-CZ" altLang="cs-CZ" dirty="0" smtClean="0"/>
              <a:t>     Jako vyčlenění osob mimo běžný život společnosti a nemožnost se do něj zapojit v důsledku nepříznivé sociální situace. </a:t>
            </a:r>
          </a:p>
          <a:p>
            <a:pPr>
              <a:buFontTx/>
              <a:buNone/>
            </a:pPr>
            <a:endParaRPr lang="cs-CZ" altLang="cs-CZ" dirty="0" smtClean="0"/>
          </a:p>
          <a:p>
            <a:pPr>
              <a:buFontTx/>
              <a:buNone/>
            </a:pPr>
            <a:r>
              <a:rPr lang="cs-CZ" altLang="cs-CZ" dirty="0" smtClean="0"/>
              <a:t>Podle některých sociologických </a:t>
            </a:r>
          </a:p>
          <a:p>
            <a:pPr>
              <a:buFontTx/>
              <a:buNone/>
            </a:pPr>
            <a:r>
              <a:rPr lang="cs-CZ" altLang="cs-CZ" dirty="0" smtClean="0"/>
              <a:t>konceptů má sociální vyloučení původ zejména v úbytku </a:t>
            </a:r>
          </a:p>
          <a:p>
            <a:pPr>
              <a:buFontTx/>
              <a:buNone/>
            </a:pPr>
            <a:r>
              <a:rPr lang="cs-CZ" altLang="cs-CZ" dirty="0" smtClean="0"/>
              <a:t>pracovních míst, které nevyžadují příliš velký a specializovaný </a:t>
            </a:r>
          </a:p>
          <a:p>
            <a:pPr>
              <a:buFontTx/>
              <a:buNone/>
            </a:pPr>
            <a:r>
              <a:rPr lang="cs-CZ" altLang="cs-CZ" dirty="0" smtClean="0"/>
              <a:t>výkon. </a:t>
            </a:r>
          </a:p>
          <a:p>
            <a:pPr>
              <a:buFontTx/>
              <a:buNone/>
            </a:pPr>
            <a:endParaRPr lang="cs-CZ" altLang="cs-CZ" dirty="0" smtClean="0"/>
          </a:p>
          <a:p>
            <a:pPr>
              <a:buFontTx/>
              <a:buNone/>
            </a:pPr>
            <a:r>
              <a:rPr lang="cs-CZ" altLang="cs-CZ" dirty="0" smtClean="0"/>
              <a:t>   </a:t>
            </a:r>
            <a:r>
              <a:rPr lang="cs-CZ" altLang="cs-CZ" b="1" dirty="0" smtClean="0"/>
              <a:t>Tento nepoměr přispěl:</a:t>
            </a:r>
          </a:p>
          <a:p>
            <a:pPr>
              <a:buFontTx/>
              <a:buNone/>
            </a:pPr>
            <a:r>
              <a:rPr lang="cs-CZ" altLang="cs-CZ" dirty="0" smtClean="0"/>
              <a:t>k růstu sociální marginalizace, </a:t>
            </a:r>
          </a:p>
          <a:p>
            <a:pPr>
              <a:buFontTx/>
              <a:buNone/>
            </a:pPr>
            <a:r>
              <a:rPr lang="cs-CZ" altLang="cs-CZ" dirty="0" smtClean="0"/>
              <a:t>ke vzrůstu sociální exkluze, </a:t>
            </a:r>
          </a:p>
          <a:p>
            <a:pPr>
              <a:buFontTx/>
              <a:buNone/>
            </a:pPr>
            <a:r>
              <a:rPr lang="cs-CZ" altLang="cs-CZ" dirty="0" smtClean="0"/>
              <a:t>k vyššímu zatížení sociálního státu a k formování tzv. </a:t>
            </a:r>
          </a:p>
          <a:p>
            <a:pPr>
              <a:buFontTx/>
              <a:buNone/>
            </a:pPr>
            <a:r>
              <a:rPr lang="cs-CZ" altLang="cs-CZ" b="1" dirty="0" smtClean="0"/>
              <a:t>„dvourychlostní společnosti“.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40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Vznik konceptu sociálního vyloučení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Koncept sociálního vyloučení má své kořeny v 70. letech ve Francii, kdy byl poprvé použit pro specifickou situaci určitých skupin obyvatel žijících na okraji společnosti, kteří byli odříznuti od pracovních příležitostí a zároveň od záchranné sítě státní sociální pomoci.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54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Existují tři možné pohledy na sociální vyloučení:</a:t>
            </a:r>
            <a:br>
              <a:rPr lang="cs-CZ" alt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 smtClean="0"/>
              <a:t>1) redistribuční </a:t>
            </a:r>
            <a:r>
              <a:rPr lang="cs-CZ" altLang="cs-CZ" dirty="0" smtClean="0"/>
              <a:t>- zdůrazňuje sociální vlivy, které tuto situaci způsobují (mezi ně řadí například existující nerovnost ve společnosti) a zaměřuje se na osoby žijící v chudobě. </a:t>
            </a:r>
            <a:br>
              <a:rPr lang="cs-CZ" alt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7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/>
              <a:t>Existují tři možné pohledy na sociální vyloučení:</a:t>
            </a:r>
            <a:br>
              <a:rPr lang="cs-CZ" alt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altLang="cs-CZ" b="1" dirty="0" smtClean="0"/>
              <a:t>2) etický </a:t>
            </a:r>
            <a:r>
              <a:rPr lang="cs-CZ" altLang="cs-CZ" dirty="0" smtClean="0"/>
              <a:t>- zdůrazňuje kriminální chování a morální úpadek celých sociálních skupin či obyvatel městských čtvrtí, které se ocitly v sociálním vyloučení. </a:t>
            </a:r>
          </a:p>
          <a:p>
            <a:endParaRPr lang="cs-CZ" altLang="cs-CZ" dirty="0" smtClean="0"/>
          </a:p>
          <a:p>
            <a:pPr>
              <a:buFontTx/>
              <a:buNone/>
            </a:pPr>
            <a:r>
              <a:rPr lang="cs-CZ" altLang="cs-CZ" b="1" dirty="0" smtClean="0"/>
              <a:t>3) integrační </a:t>
            </a:r>
            <a:r>
              <a:rPr lang="cs-CZ" altLang="cs-CZ" dirty="0" smtClean="0"/>
              <a:t>- sociální vyloučení je zde chápáno jako totožné s vyloučením z trhu práce. </a:t>
            </a:r>
            <a:br>
              <a:rPr lang="cs-CZ" alt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504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1528</Words>
  <Application>Microsoft Office PowerPoint</Application>
  <PresentationFormat>Předvádění na obrazovce (4:3)</PresentationFormat>
  <Paragraphs>148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systému Office</vt:lpstr>
      <vt:lpstr>Problémy menšinových skupin II</vt:lpstr>
      <vt:lpstr>Sociální nerovnost</vt:lpstr>
      <vt:lpstr>Sociální nerovnost</vt:lpstr>
      <vt:lpstr>Sociální nerovnost</vt:lpstr>
      <vt:lpstr>Sociální vyloučení (exkluze)</vt:lpstr>
      <vt:lpstr>Zákon o sociálních  službách definuje sociální vyloučení</vt:lpstr>
      <vt:lpstr>Vznik konceptu sociálního vyloučení </vt:lpstr>
      <vt:lpstr> Existují tři možné pohledy na sociální vyloučení: </vt:lpstr>
      <vt:lpstr> Existují tři možné pohledy na sociální vyloučení: </vt:lpstr>
      <vt:lpstr>Sociální vyloučení (exkluze)</vt:lpstr>
      <vt:lpstr>Sociální vyloučení (exkluze)</vt:lpstr>
      <vt:lpstr>Sociální vyloučení (exkluze)</vt:lpstr>
      <vt:lpstr>Sociální vyloučení (exkluze)</vt:lpstr>
      <vt:lpstr>Role etnicity</vt:lpstr>
      <vt:lpstr>Role etnicity</vt:lpstr>
      <vt:lpstr>„Kultura bídy“  O.Lewis  1961</vt:lpstr>
      <vt:lpstr>Kultura bídy“  O.Lewis  1961</vt:lpstr>
      <vt:lpstr>Prezentace aplikace PowerPoint</vt:lpstr>
      <vt:lpstr>Prezentace aplikace PowerPoint</vt:lpstr>
      <vt:lpstr>Prezentace aplikace PowerPoint</vt:lpstr>
      <vt:lpstr>Prezentace aplikace PowerPoint</vt:lpstr>
      <vt:lpstr>Kolik stojí sociální vyloučení?</vt:lpstr>
      <vt:lpstr>Kolika obyvatel ČR se týká?</vt:lpstr>
      <vt:lpstr>Prevence sociálního vyloučení v důsledku předluženosti</vt:lpstr>
      <vt:lpstr>Hlavní aktéři boje proti sociálnímu vyloučení</vt:lpstr>
      <vt:lpstr>Zahraniční zkušenosti</vt:lpstr>
      <vt:lpstr>Zahraniční zkušenosti</vt:lpstr>
      <vt:lpstr> Typy sociálních služeb a sociální vyloučení </vt:lpstr>
      <vt:lpstr>Služby sociální prevence</vt:lpstr>
      <vt:lpstr>Prezentace aplikace PowerPoint</vt:lpstr>
      <vt:lpstr> Strategie boje proti sociálnímu  vyloučení na období 2011- 2015    </vt:lpstr>
      <vt:lpstr>Strategie boje proti sociálnímu  vyloučení na období 2011- 2015</vt:lpstr>
      <vt:lpstr>Strategie boje proti sociálnímu  vyloučení na období 2011- 2015</vt:lpstr>
      <vt:lpstr>Strategie boje proti sociálnímu  vyloučení na období 2011- 2015</vt:lpstr>
      <vt:lpstr>Strategie boje proti sociálnímu  vyloučení na období 2011- 2015</vt:lpstr>
      <vt:lpstr>Strategie boje proti sociálnímu  vyloučení na období 2011- 2015</vt:lpstr>
      <vt:lpstr>Strategie boje proti sociálnímu  vyloučení na období 2011- 2015</vt:lpstr>
      <vt:lpstr>Sociální začleňování</vt:lpstr>
      <vt:lpstr>Sociální začleňování</vt:lpstr>
      <vt:lpstr>Sociální začleňování</vt:lpstr>
      <vt:lpstr>Sociální začleňování</vt:lpstr>
      <vt:lpstr>Sociální začleňování</vt:lpstr>
      <vt:lpstr>Prezentace aplikace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Nový</dc:creator>
  <cp:lastModifiedBy>Vladimír Nový</cp:lastModifiedBy>
  <cp:revision>12</cp:revision>
  <cp:lastPrinted>2014-03-05T22:08:16Z</cp:lastPrinted>
  <dcterms:created xsi:type="dcterms:W3CDTF">2014-03-04T12:41:20Z</dcterms:created>
  <dcterms:modified xsi:type="dcterms:W3CDTF">2014-05-12T19:28:31Z</dcterms:modified>
</cp:coreProperties>
</file>