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38"/>
  </p:handoutMasterIdLst>
  <p:sldIdLst>
    <p:sldId id="256" r:id="rId2"/>
    <p:sldId id="257" r:id="rId3"/>
    <p:sldId id="258" r:id="rId4"/>
    <p:sldId id="259" r:id="rId5"/>
    <p:sldId id="280" r:id="rId6"/>
    <p:sldId id="282" r:id="rId7"/>
    <p:sldId id="283" r:id="rId8"/>
    <p:sldId id="281" r:id="rId9"/>
    <p:sldId id="290" r:id="rId10"/>
    <p:sldId id="284" r:id="rId11"/>
    <p:sldId id="288" r:id="rId12"/>
    <p:sldId id="287" r:id="rId13"/>
    <p:sldId id="286" r:id="rId14"/>
    <p:sldId id="285" r:id="rId15"/>
    <p:sldId id="292" r:id="rId16"/>
    <p:sldId id="293" r:id="rId17"/>
    <p:sldId id="291" r:id="rId18"/>
    <p:sldId id="294" r:id="rId19"/>
    <p:sldId id="295" r:id="rId20"/>
    <p:sldId id="260" r:id="rId21"/>
    <p:sldId id="262" r:id="rId22"/>
    <p:sldId id="261" r:id="rId23"/>
    <p:sldId id="263" r:id="rId24"/>
    <p:sldId id="274" r:id="rId25"/>
    <p:sldId id="264" r:id="rId26"/>
    <p:sldId id="265" r:id="rId27"/>
    <p:sldId id="267" r:id="rId28"/>
    <p:sldId id="266" r:id="rId29"/>
    <p:sldId id="296" r:id="rId30"/>
    <p:sldId id="268" r:id="rId31"/>
    <p:sldId id="269" r:id="rId32"/>
    <p:sldId id="270" r:id="rId33"/>
    <p:sldId id="271" r:id="rId34"/>
    <p:sldId id="272" r:id="rId35"/>
    <p:sldId id="273" r:id="rId36"/>
    <p:sldId id="275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ACB22-FF76-4964-91A1-7FE3642F2EF9}" type="datetimeFigureOut">
              <a:rPr lang="cs-CZ" smtClean="0"/>
              <a:t>15. 1. 2014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CAE44-3537-43BC-A9B0-4D5BED27A6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770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7BEA-8DEC-45CA-8672-4DAA465FC7FE}" type="datetimeFigureOut">
              <a:rPr lang="cs-CZ" smtClean="0"/>
              <a:pPr/>
              <a:t>15. 1. 2014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0F5535-1675-4740-B5F6-D9416B81C7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7BEA-8DEC-45CA-8672-4DAA465FC7FE}" type="datetimeFigureOut">
              <a:rPr lang="cs-CZ" smtClean="0"/>
              <a:pPr/>
              <a:t>15. 1. 2014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535-1675-4740-B5F6-D9416B81C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7BEA-8DEC-45CA-8672-4DAA465FC7FE}" type="datetimeFigureOut">
              <a:rPr lang="cs-CZ" smtClean="0"/>
              <a:pPr/>
              <a:t>15. 1. 2014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535-1675-4740-B5F6-D9416B81C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E27BEA-8DEC-45CA-8672-4DAA465FC7FE}" type="datetimeFigureOut">
              <a:rPr lang="cs-CZ" smtClean="0"/>
              <a:pPr/>
              <a:t>15. 1. 2014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70F5535-1675-4740-B5F6-D9416B81C7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7BEA-8DEC-45CA-8672-4DAA465FC7FE}" type="datetimeFigureOut">
              <a:rPr lang="cs-CZ" smtClean="0"/>
              <a:pPr/>
              <a:t>15. 1. 2014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535-1675-4740-B5F6-D9416B81C7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7BEA-8DEC-45CA-8672-4DAA465FC7FE}" type="datetimeFigureOut">
              <a:rPr lang="cs-CZ" smtClean="0"/>
              <a:pPr/>
              <a:t>15. 1. 2014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535-1675-4740-B5F6-D9416B81C7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535-1675-4740-B5F6-D9416B81C7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7BEA-8DEC-45CA-8672-4DAA465FC7FE}" type="datetimeFigureOut">
              <a:rPr lang="cs-CZ" smtClean="0"/>
              <a:pPr/>
              <a:t>15. 1. 2014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7BEA-8DEC-45CA-8672-4DAA465FC7FE}" type="datetimeFigureOut">
              <a:rPr lang="cs-CZ" smtClean="0"/>
              <a:pPr/>
              <a:t>15. 1. 2014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535-1675-4740-B5F6-D9416B81C7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7BEA-8DEC-45CA-8672-4DAA465FC7FE}" type="datetimeFigureOut">
              <a:rPr lang="cs-CZ" smtClean="0"/>
              <a:pPr/>
              <a:t>15. 1. 2014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535-1675-4740-B5F6-D9416B81C7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E27BEA-8DEC-45CA-8672-4DAA465FC7FE}" type="datetimeFigureOut">
              <a:rPr lang="cs-CZ" smtClean="0"/>
              <a:pPr/>
              <a:t>15. 1. 2014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0F5535-1675-4740-B5F6-D9416B81C7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7BEA-8DEC-45CA-8672-4DAA465FC7FE}" type="datetimeFigureOut">
              <a:rPr lang="cs-CZ" smtClean="0"/>
              <a:pPr/>
              <a:t>15. 1. 2014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0F5535-1675-4740-B5F6-D9416B81C7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E27BEA-8DEC-45CA-8672-4DAA465FC7FE}" type="datetimeFigureOut">
              <a:rPr lang="cs-CZ" smtClean="0"/>
              <a:pPr/>
              <a:t>15. 1. 2014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70F5535-1675-4740-B5F6-D9416B81C7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z/url?sa=i&amp;rct=j&amp;q=&amp;esrc=s&amp;frm=1&amp;source=images&amp;cd=&amp;cad=rja&amp;docid=ChUjrjrm8J3iwM&amp;tbnid=kBXHt-7SptkeqM:&amp;ved=0CAUQjRw&amp;url=http://www.historia2.se/historia123/?p=838&amp;ei=ISp6UoPfEaHM0QWW04CIDA&amp;bvm=bv.55980276,d.ZG4&amp;psig=AFQjCNEjN_harOUbBsd-OuEgQyfD4KQ7Aw&amp;ust=138382425987657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3699804"/>
            <a:ext cx="8763000" cy="1143000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dirty="0"/>
              <a:t>KOLONIALISMUS, DEKOLONIZACE, </a:t>
            </a:r>
            <a:r>
              <a:rPr lang="cs-CZ" dirty="0" smtClean="0"/>
              <a:t>DOPADY</a:t>
            </a:r>
          </a:p>
          <a:p>
            <a:r>
              <a:rPr lang="cs-CZ" dirty="0" smtClean="0"/>
              <a:t>KOLINIE VE SVĚTĚ</a:t>
            </a: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ÚVOD OD ROZVOJOVÝCH STUDIÍ I</a:t>
            </a:r>
            <a:endParaRPr lang="cs-CZ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Roku </a:t>
            </a:r>
            <a:r>
              <a:rPr lang="cs-CZ" dirty="0" smtClean="0"/>
              <a:t>1420 </a:t>
            </a:r>
            <a:r>
              <a:rPr lang="cs-CZ" dirty="0"/>
              <a:t>dobyli </a:t>
            </a:r>
            <a:r>
              <a:rPr lang="cs-CZ" b="1" dirty="0"/>
              <a:t>Portugalci</a:t>
            </a:r>
            <a:r>
              <a:rPr lang="cs-CZ" dirty="0"/>
              <a:t> </a:t>
            </a:r>
            <a:r>
              <a:rPr lang="cs-CZ" dirty="0" smtClean="0"/>
              <a:t>Madeiru </a:t>
            </a:r>
            <a:r>
              <a:rPr lang="cs-CZ" dirty="0"/>
              <a:t>a 1427 </a:t>
            </a:r>
            <a:r>
              <a:rPr lang="cs-CZ" dirty="0" smtClean="0"/>
              <a:t> Azory, </a:t>
            </a:r>
            <a:r>
              <a:rPr lang="cs-CZ" dirty="0"/>
              <a:t>kolem roku 1450 dosáhli pobřeží </a:t>
            </a:r>
            <a:r>
              <a:rPr lang="cs-CZ" dirty="0" smtClean="0"/>
              <a:t>dnešní Sierra Leone  a Guinejský záliv. Na </a:t>
            </a:r>
            <a:r>
              <a:rPr lang="cs-CZ" dirty="0"/>
              <a:t>Madeiře se začala pěstovat </a:t>
            </a:r>
            <a:r>
              <a:rPr lang="cs-CZ" dirty="0" smtClean="0"/>
              <a:t>cukrovou třtinu. </a:t>
            </a:r>
          </a:p>
          <a:p>
            <a:pPr marL="0" indent="0">
              <a:buNone/>
            </a:pP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Portugalci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120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Roku 1500 </a:t>
            </a:r>
            <a:r>
              <a:rPr lang="cs-CZ" dirty="0" smtClean="0"/>
              <a:t>objevil Pedro </a:t>
            </a:r>
            <a:r>
              <a:rPr lang="cs-CZ" dirty="0" err="1" smtClean="0"/>
              <a:t>Alvares</a:t>
            </a:r>
            <a:r>
              <a:rPr lang="cs-CZ" dirty="0" smtClean="0"/>
              <a:t> Brazílii, </a:t>
            </a:r>
          </a:p>
          <a:p>
            <a:r>
              <a:rPr lang="cs-CZ" dirty="0" smtClean="0"/>
              <a:t>1505 </a:t>
            </a:r>
            <a:r>
              <a:rPr lang="cs-CZ" dirty="0"/>
              <a:t>dorazili Portugalci </a:t>
            </a:r>
            <a:r>
              <a:rPr lang="cs-CZ" dirty="0" smtClean="0"/>
              <a:t>na Ceylon,</a:t>
            </a:r>
          </a:p>
          <a:p>
            <a:r>
              <a:rPr lang="cs-CZ" dirty="0" smtClean="0"/>
              <a:t> </a:t>
            </a:r>
            <a:r>
              <a:rPr lang="cs-CZ" dirty="0"/>
              <a:t>1513 do jižní Číny, </a:t>
            </a:r>
            <a:endParaRPr lang="cs-CZ" dirty="0" smtClean="0"/>
          </a:p>
          <a:p>
            <a:r>
              <a:rPr lang="cs-CZ" dirty="0" smtClean="0"/>
              <a:t>1553 </a:t>
            </a:r>
            <a:r>
              <a:rPr lang="cs-CZ" dirty="0"/>
              <a:t>založili </a:t>
            </a:r>
            <a:r>
              <a:rPr lang="cs-CZ" dirty="0" smtClean="0"/>
              <a:t>Macao</a:t>
            </a:r>
          </a:p>
          <a:p>
            <a:r>
              <a:rPr lang="cs-CZ" dirty="0" smtClean="0"/>
              <a:t>1570 japonské Nagasaki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761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Mezitím objevil </a:t>
            </a:r>
            <a:r>
              <a:rPr lang="cs-CZ" dirty="0" err="1" smtClean="0"/>
              <a:t>Krayštof</a:t>
            </a:r>
            <a:r>
              <a:rPr lang="cs-CZ" dirty="0" smtClean="0"/>
              <a:t> </a:t>
            </a:r>
            <a:r>
              <a:rPr lang="cs-CZ" dirty="0" err="1" smtClean="0"/>
              <a:t>Kolombus</a:t>
            </a:r>
            <a:r>
              <a:rPr lang="cs-CZ" dirty="0" smtClean="0"/>
              <a:t> </a:t>
            </a:r>
            <a:r>
              <a:rPr lang="cs-CZ" dirty="0"/>
              <a:t>roku 1492 pro </a:t>
            </a:r>
            <a:r>
              <a:rPr lang="cs-CZ" dirty="0" smtClean="0"/>
              <a:t>Španělsko </a:t>
            </a:r>
            <a:r>
              <a:rPr lang="cs-CZ" dirty="0"/>
              <a:t>Střední Ameriku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Španělé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1201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Už v 15. století se na zámořském obchodu podíleli i </a:t>
            </a:r>
            <a:r>
              <a:rPr lang="cs-CZ" b="1" dirty="0"/>
              <a:t>holandští</a:t>
            </a:r>
            <a:r>
              <a:rPr lang="cs-CZ" dirty="0"/>
              <a:t> </a:t>
            </a:r>
            <a:r>
              <a:rPr lang="cs-CZ" dirty="0" smtClean="0"/>
              <a:t>mořeplavci </a:t>
            </a:r>
            <a:r>
              <a:rPr lang="cs-CZ" dirty="0"/>
              <a:t>a po získání samostatnosti 1581 se vydali po portugalských stopách do Indie. </a:t>
            </a:r>
            <a:r>
              <a:rPr lang="cs-CZ" dirty="0" smtClean="0"/>
              <a:t>První výprava se </a:t>
            </a:r>
            <a:r>
              <a:rPr lang="cs-CZ" dirty="0"/>
              <a:t>vrátila </a:t>
            </a:r>
            <a:r>
              <a:rPr lang="cs-CZ" dirty="0" smtClean="0"/>
              <a:t>s </a:t>
            </a:r>
            <a:r>
              <a:rPr lang="cs-CZ" dirty="0"/>
              <a:t>nákladem </a:t>
            </a:r>
            <a:r>
              <a:rPr lang="cs-CZ" dirty="0" smtClean="0"/>
              <a:t>pepře.</a:t>
            </a:r>
          </a:p>
          <a:p>
            <a:r>
              <a:rPr lang="cs-CZ" dirty="0" smtClean="0"/>
              <a:t>1602 </a:t>
            </a:r>
            <a:r>
              <a:rPr lang="cs-CZ" dirty="0"/>
              <a:t>byla </a:t>
            </a:r>
            <a:r>
              <a:rPr lang="cs-CZ" dirty="0" smtClean="0"/>
              <a:t>založena Holandská východoindická společnost.</a:t>
            </a:r>
          </a:p>
          <a:p>
            <a:r>
              <a:rPr lang="cs-CZ" dirty="0" smtClean="0"/>
              <a:t> </a:t>
            </a:r>
            <a:r>
              <a:rPr lang="cs-CZ" dirty="0"/>
              <a:t>1619 dobyli </a:t>
            </a:r>
            <a:r>
              <a:rPr lang="cs-CZ" dirty="0" smtClean="0"/>
              <a:t>Holanďané Jakartu a </a:t>
            </a:r>
            <a:r>
              <a:rPr lang="cs-CZ" dirty="0"/>
              <a:t>postupně vytlačovali Portugalce z jejich pozic. </a:t>
            </a:r>
            <a:endParaRPr lang="cs-CZ" dirty="0" smtClean="0"/>
          </a:p>
          <a:p>
            <a:r>
              <a:rPr lang="cs-CZ" dirty="0" smtClean="0"/>
              <a:t>1638 </a:t>
            </a:r>
            <a:r>
              <a:rPr lang="cs-CZ" dirty="0"/>
              <a:t>obsadili </a:t>
            </a:r>
            <a:r>
              <a:rPr lang="cs-CZ" dirty="0" smtClean="0"/>
              <a:t>ostrov Mauritius,</a:t>
            </a:r>
          </a:p>
          <a:p>
            <a:r>
              <a:rPr lang="cs-CZ" dirty="0" smtClean="0"/>
              <a:t>1639 </a:t>
            </a:r>
            <a:r>
              <a:rPr lang="cs-CZ" dirty="0"/>
              <a:t>převzali obchod s </a:t>
            </a:r>
            <a:r>
              <a:rPr lang="cs-CZ" dirty="0" smtClean="0"/>
              <a:t>Japonskem a </a:t>
            </a:r>
            <a:r>
              <a:rPr lang="cs-CZ" dirty="0"/>
              <a:t>nakrátko ovládli i přístavy v Brazílii, v </a:t>
            </a:r>
            <a:r>
              <a:rPr lang="cs-CZ" dirty="0" smtClean="0"/>
              <a:t>Karibiku a v Angole. </a:t>
            </a:r>
            <a:r>
              <a:rPr lang="cs-CZ" dirty="0"/>
              <a:t>Kolem roku 1650 byl obchod s třtinou i s otroky v holandských rukou a 1652 se Holanďané usadili v jižní Africe. Už 1614 vznikla první holandská osada </a:t>
            </a:r>
            <a:r>
              <a:rPr lang="cs-CZ" dirty="0" smtClean="0"/>
              <a:t>v Severní Americe </a:t>
            </a:r>
            <a:r>
              <a:rPr lang="cs-CZ" dirty="0"/>
              <a:t>a 1643 v </a:t>
            </a:r>
            <a:r>
              <a:rPr lang="cs-CZ" dirty="0" smtClean="0"/>
              <a:t>jižním Chile.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Holanďané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585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Francouzští</a:t>
            </a:r>
            <a:r>
              <a:rPr lang="cs-CZ" dirty="0"/>
              <a:t> </a:t>
            </a:r>
            <a:r>
              <a:rPr lang="cs-CZ" dirty="0" smtClean="0"/>
              <a:t>mořeplavci, teprve </a:t>
            </a:r>
            <a:r>
              <a:rPr lang="cs-CZ" dirty="0"/>
              <a:t>1605 se trvale usadili v </a:t>
            </a:r>
            <a:r>
              <a:rPr lang="cs-CZ" dirty="0" smtClean="0"/>
              <a:t> Kanadě </a:t>
            </a:r>
            <a:r>
              <a:rPr lang="cs-CZ" dirty="0"/>
              <a:t>a 1609 založili </a:t>
            </a:r>
            <a:r>
              <a:rPr lang="cs-CZ" dirty="0" smtClean="0"/>
              <a:t>město </a:t>
            </a:r>
            <a:r>
              <a:rPr lang="cs-CZ" dirty="0" err="1" smtClean="0"/>
              <a:t>Quebec</a:t>
            </a:r>
            <a:r>
              <a:rPr lang="cs-CZ" dirty="0" smtClean="0"/>
              <a:t>. Ovládali </a:t>
            </a:r>
            <a:r>
              <a:rPr lang="cs-CZ" dirty="0"/>
              <a:t>obrovské, ale málo zalidněné území a protože Francouzi se do zámoří příliš nehrnuli, obchodovali hlavně s kožešinami a udržovali dobré styky s Indiány. </a:t>
            </a:r>
            <a:endParaRPr lang="cs-CZ" dirty="0" smtClean="0"/>
          </a:p>
          <a:p>
            <a:r>
              <a:rPr lang="cs-CZ" dirty="0" smtClean="0"/>
              <a:t>Roku </a:t>
            </a:r>
            <a:r>
              <a:rPr lang="cs-CZ" dirty="0"/>
              <a:t>1624 založili osady v </a:t>
            </a:r>
            <a:r>
              <a:rPr lang="cs-CZ" dirty="0" smtClean="0"/>
              <a:t>Senegalu, Francouzskou Guyanu. </a:t>
            </a:r>
            <a:r>
              <a:rPr lang="cs-CZ" dirty="0"/>
              <a:t>a </a:t>
            </a:r>
            <a:r>
              <a:rPr lang="cs-CZ" dirty="0" smtClean="0"/>
              <a:t>také další </a:t>
            </a:r>
            <a:r>
              <a:rPr lang="cs-CZ" dirty="0"/>
              <a:t>ostrovní kolonie v Karibiku </a:t>
            </a:r>
            <a:r>
              <a:rPr lang="cs-CZ" dirty="0" smtClean="0"/>
              <a:t>( Haiti, </a:t>
            </a:r>
            <a:r>
              <a:rPr lang="cs-CZ" dirty="0"/>
              <a:t>1664</a:t>
            </a:r>
            <a:r>
              <a:rPr lang="cs-CZ" dirty="0" smtClean="0"/>
              <a:t>). </a:t>
            </a:r>
          </a:p>
          <a:p>
            <a:r>
              <a:rPr lang="cs-CZ" dirty="0" smtClean="0"/>
              <a:t>Menší </a:t>
            </a:r>
            <a:r>
              <a:rPr lang="cs-CZ" dirty="0"/>
              <a:t>osady měli také v Indii, 1664 obsadili ostrov </a:t>
            </a:r>
            <a:r>
              <a:rPr lang="cs-CZ" dirty="0" smtClean="0"/>
              <a:t>Réunion </a:t>
            </a:r>
            <a:r>
              <a:rPr lang="cs-CZ" dirty="0"/>
              <a:t>a </a:t>
            </a:r>
            <a:r>
              <a:rPr lang="cs-CZ" dirty="0" smtClean="0"/>
              <a:t>1713 Mauritius. </a:t>
            </a:r>
            <a:r>
              <a:rPr lang="cs-CZ" dirty="0"/>
              <a:t>Za válek 18. století v Evropě však o řadu svých osad přišli a ztratili také vliv v Severní Americe, kde bylo daleko víc anglických kolonistů.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Francouzi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3208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Také </a:t>
            </a:r>
            <a:r>
              <a:rPr lang="cs-CZ" b="1" dirty="0"/>
              <a:t>Anglie</a:t>
            </a:r>
            <a:r>
              <a:rPr lang="cs-CZ" dirty="0"/>
              <a:t>, která se později stala hlavní koloniální mocností, vstoupila do kolonizace až později</a:t>
            </a:r>
            <a:r>
              <a:rPr lang="cs-CZ" dirty="0" smtClean="0"/>
              <a:t>.</a:t>
            </a:r>
          </a:p>
          <a:p>
            <a:r>
              <a:rPr lang="cs-CZ" dirty="0" smtClean="0"/>
              <a:t>Angličtí </a:t>
            </a:r>
            <a:r>
              <a:rPr lang="cs-CZ" dirty="0"/>
              <a:t>mořeplavci se však dlouho spokojili jen s pirátskými útoky na španělské lodi. </a:t>
            </a:r>
            <a:endParaRPr lang="cs-CZ" dirty="0" smtClean="0"/>
          </a:p>
          <a:p>
            <a:r>
              <a:rPr lang="cs-CZ" dirty="0" smtClean="0"/>
              <a:t>Až </a:t>
            </a:r>
            <a:r>
              <a:rPr lang="cs-CZ" dirty="0"/>
              <a:t>roku 1607 založili kolonii </a:t>
            </a:r>
            <a:r>
              <a:rPr lang="cs-CZ" dirty="0" smtClean="0"/>
              <a:t>ve Virginii, </a:t>
            </a:r>
            <a:r>
              <a:rPr lang="cs-CZ" dirty="0"/>
              <a:t>1624 se úspěšně usadili v Karibiku, kde založili třtinové plantáže. </a:t>
            </a:r>
            <a:endParaRPr lang="cs-CZ" dirty="0" smtClean="0"/>
          </a:p>
          <a:p>
            <a:r>
              <a:rPr lang="cs-CZ" dirty="0" smtClean="0"/>
              <a:t>Až </a:t>
            </a:r>
            <a:r>
              <a:rPr lang="cs-CZ" dirty="0"/>
              <a:t>do zákazu obchodu s otroky v roce 1807 dovezli Angličané do Karibiku asi třetinu všech afrických otroků v Americe.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532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Už roku 1600 byla </a:t>
            </a:r>
            <a:r>
              <a:rPr lang="cs-CZ" dirty="0" err="1" smtClean="0"/>
              <a:t>založenaVychodoindická</a:t>
            </a:r>
            <a:r>
              <a:rPr lang="cs-CZ" dirty="0" smtClean="0"/>
              <a:t> společnost, </a:t>
            </a:r>
            <a:r>
              <a:rPr lang="cs-CZ" dirty="0"/>
              <a:t>která se snažila ovládnout obchod s kořením, což se jí později ve spolupráci s Holanďany podařilo. </a:t>
            </a:r>
            <a:endParaRPr lang="cs-CZ" dirty="0" smtClean="0"/>
          </a:p>
          <a:p>
            <a:r>
              <a:rPr lang="cs-CZ" dirty="0" smtClean="0"/>
              <a:t>roku </a:t>
            </a:r>
            <a:r>
              <a:rPr lang="cs-CZ" dirty="0"/>
              <a:t>1757 Britové ovládli </a:t>
            </a:r>
            <a:r>
              <a:rPr lang="cs-CZ" dirty="0" smtClean="0"/>
              <a:t>Bengálsko </a:t>
            </a:r>
            <a:r>
              <a:rPr lang="cs-CZ" dirty="0"/>
              <a:t>a během následujících sto let celou Indii, nejcennější ze svých kolonií. </a:t>
            </a:r>
            <a:endParaRPr lang="cs-CZ" dirty="0" smtClean="0"/>
          </a:p>
          <a:p>
            <a:r>
              <a:rPr lang="cs-CZ" dirty="0" smtClean="0"/>
              <a:t>Po </a:t>
            </a:r>
            <a:r>
              <a:rPr lang="cs-CZ" dirty="0"/>
              <a:t>Americké revoluci 1775 se Britové soustředili na Kanadu a zároveň hledali, kam vyvážet své trestance. </a:t>
            </a:r>
            <a:endParaRPr lang="cs-CZ" dirty="0" smtClean="0"/>
          </a:p>
          <a:p>
            <a:r>
              <a:rPr lang="cs-CZ" dirty="0" smtClean="0"/>
              <a:t>Dnešní Austrálii </a:t>
            </a:r>
            <a:r>
              <a:rPr lang="cs-CZ" dirty="0"/>
              <a:t>objevili Holanďané roku 1606, ale teprve 1770 ji </a:t>
            </a:r>
            <a:r>
              <a:rPr lang="cs-CZ" dirty="0" smtClean="0"/>
              <a:t>James </a:t>
            </a:r>
            <a:r>
              <a:rPr lang="cs-CZ" dirty="0" err="1" smtClean="0"/>
              <a:t>Cook</a:t>
            </a:r>
            <a:r>
              <a:rPr lang="cs-CZ" dirty="0" smtClean="0"/>
              <a:t> </a:t>
            </a:r>
            <a:r>
              <a:rPr lang="cs-CZ" dirty="0"/>
              <a:t>prohlásil spolu s </a:t>
            </a:r>
            <a:r>
              <a:rPr lang="cs-CZ" dirty="0" smtClean="0"/>
              <a:t>Novým Zélandem za </a:t>
            </a:r>
            <a:r>
              <a:rPr lang="cs-CZ" dirty="0"/>
              <a:t>britskou kolonii.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860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Roku 1795 Britové obsadili holandské kolonie v Jižní Africe, jejich panství se dále rozšířilo po porážce </a:t>
            </a:r>
            <a:r>
              <a:rPr lang="cs-CZ" dirty="0" smtClean="0"/>
              <a:t>Napoleonově1814.</a:t>
            </a:r>
          </a:p>
          <a:p>
            <a:r>
              <a:rPr lang="cs-CZ" dirty="0" smtClean="0"/>
              <a:t> </a:t>
            </a:r>
            <a:r>
              <a:rPr lang="cs-CZ" dirty="0"/>
              <a:t>Kromě vlastních kolonií, které na vrcholu britské moci v roce 1922 tvořily asi čtvrtinu všech pevnin s téměř čtvrtinou lidstva, mohli Britové ovládat i hospodářství </a:t>
            </a:r>
            <a:r>
              <a:rPr lang="cs-CZ" dirty="0" smtClean="0"/>
              <a:t>Číny, Argentiny a </a:t>
            </a:r>
            <a:r>
              <a:rPr lang="cs-CZ" dirty="0"/>
              <a:t>dalších zemí. </a:t>
            </a:r>
            <a:endParaRPr lang="cs-CZ" dirty="0" smtClean="0"/>
          </a:p>
          <a:p>
            <a:r>
              <a:rPr lang="cs-CZ" dirty="0" smtClean="0"/>
              <a:t>Proti Ruské </a:t>
            </a:r>
            <a:r>
              <a:rPr lang="cs-CZ" dirty="0"/>
              <a:t>expanzi ve Střední Asii se Britové 1839 pokusili obsadit </a:t>
            </a:r>
            <a:r>
              <a:rPr lang="cs-CZ" dirty="0" smtClean="0"/>
              <a:t>Afganistán </a:t>
            </a:r>
            <a:r>
              <a:rPr lang="cs-CZ" dirty="0"/>
              <a:t>a po Ruském postupu na </a:t>
            </a:r>
            <a:r>
              <a:rPr lang="cs-CZ" dirty="0" smtClean="0"/>
              <a:t>Balkán vyvolali Krymskou válku, </a:t>
            </a:r>
            <a:r>
              <a:rPr lang="cs-CZ" dirty="0"/>
              <a:t>kterou 1856 vyhráli.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Britové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8630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Belgický</a:t>
            </a:r>
            <a:r>
              <a:rPr lang="cs-CZ" dirty="0"/>
              <a:t> král </a:t>
            </a:r>
            <a:r>
              <a:rPr lang="cs-CZ" dirty="0" err="1" smtClean="0"/>
              <a:t>Lopold</a:t>
            </a:r>
            <a:r>
              <a:rPr lang="cs-CZ" dirty="0" smtClean="0"/>
              <a:t> II. </a:t>
            </a:r>
            <a:r>
              <a:rPr lang="cs-CZ" dirty="0"/>
              <a:t>začal zkoumat možnosti koloniální expanze v Africe od roku 1865 a roku 1884 vznikl Konžský stát jako jeho soukromé vlastnictví, které roku 1907 převedl na belgický stát. Země získala nezávislost v roce 1960.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Belgičané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2055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 poslední z evropských mocností se do koloniální expanze zapojilo </a:t>
            </a:r>
            <a:r>
              <a:rPr lang="cs-CZ" b="1" dirty="0"/>
              <a:t>Německo</a:t>
            </a:r>
            <a:r>
              <a:rPr lang="cs-CZ" dirty="0"/>
              <a:t>. Kromě řady drobných osad v různých částech světa, které Němci osídlili už v 18. století, zmocnili se v letech 1883-1890 tří velkých území v Africe a řady ostrovů v Tichém oceánu </a:t>
            </a:r>
            <a:r>
              <a:rPr lang="cs-CZ" dirty="0" smtClean="0"/>
              <a:t>(Německá Nová Guinea a Samoa).</a:t>
            </a:r>
          </a:p>
          <a:p>
            <a:r>
              <a:rPr lang="cs-CZ" dirty="0" smtClean="0"/>
              <a:t> </a:t>
            </a:r>
            <a:r>
              <a:rPr lang="cs-CZ" dirty="0"/>
              <a:t>Tyto kolonie se roku 1922 staly </a:t>
            </a:r>
            <a:r>
              <a:rPr lang="cs-CZ" dirty="0" smtClean="0"/>
              <a:t>protektoráty </a:t>
            </a:r>
            <a:r>
              <a:rPr lang="cs-CZ" dirty="0"/>
              <a:t>Británie a Francie.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Němci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77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+mj-lt"/>
              </a:rPr>
              <a:t>1) Vysvětlení pojmů</a:t>
            </a:r>
          </a:p>
          <a:p>
            <a:pPr>
              <a:buNone/>
            </a:pPr>
            <a:endParaRPr lang="cs-CZ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+mj-lt"/>
              </a:rPr>
              <a:t>2) Fáze kolonialismu</a:t>
            </a:r>
          </a:p>
          <a:p>
            <a:pPr>
              <a:buNone/>
            </a:pPr>
            <a:endParaRPr lang="cs-CZ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+mj-lt"/>
              </a:rPr>
              <a:t>3) Dekolonizace a její důsledky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u="sng" dirty="0" smtClean="0">
                <a:solidFill>
                  <a:schemeClr val="bg1"/>
                </a:solidFill>
              </a:rPr>
              <a:t>1. fáze: Objevy, obchod a drancování 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</a:rPr>
              <a:t>15. – 18. století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expanze Portugalska a Španělska hlavně do Ameriky -&gt;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důvodem především obchod a bohatství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-16. století: expanduje církev – misijní cesty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(Františkáni, Dominikáni, </a:t>
            </a:r>
            <a:r>
              <a:rPr lang="cs-CZ" dirty="0" err="1" smtClean="0">
                <a:solidFill>
                  <a:schemeClr val="bg1"/>
                </a:solidFill>
              </a:rPr>
              <a:t>Augustiáni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- 17. – 18. století: Nizozemí, Anglie, Francie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vedou se války o území (Sedmiletá válka)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rozšiřuje se obchod s otroky (Trojúhelníkový obchod)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Anglie se stává dominantní koloniální mocností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                  </a:t>
            </a:r>
            <a:r>
              <a:rPr lang="cs-CZ" dirty="0" smtClean="0">
                <a:solidFill>
                  <a:schemeClr val="bg1"/>
                </a:solidFill>
              </a:rPr>
              <a:t>KOLONIALISMUS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sah 11" descr="j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8640"/>
            <a:ext cx="6048672" cy="640871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u="sng" dirty="0" smtClean="0">
                <a:solidFill>
                  <a:schemeClr val="bg1"/>
                </a:solidFill>
              </a:rPr>
              <a:t>2. fáze: Průmyslová revoluce, volná trh a rozdělení </a:t>
            </a:r>
          </a:p>
          <a:p>
            <a:pPr>
              <a:buNone/>
            </a:pPr>
            <a:r>
              <a:rPr lang="cs-CZ" b="1" u="sng" dirty="0" smtClean="0">
                <a:solidFill>
                  <a:schemeClr val="bg1"/>
                </a:solidFill>
              </a:rPr>
              <a:t>světa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</a:rPr>
              <a:t>19. Století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expanduje se do Afriky a Asie: Belgie, Německo, Itálie,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Japonsko, USA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formuje se hospodářská politika a rozvíjí se průmysl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mocnosti začínají soupeřit o kolonie -&gt; Hon na Afriku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(rozdělení sfér vlivu evropských mocností)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istory-of-africa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7344816" cy="633670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ap 02-World Colonisation 19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507288" cy="576064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proběhla ve třech vlnách – Amerika – Asie - Afrika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vždy výsledkem hnutí za nezávislost</a:t>
            </a:r>
          </a:p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b="1" u="sng" dirty="0" smtClean="0">
                <a:solidFill>
                  <a:schemeClr val="bg1"/>
                </a:solidFill>
              </a:rPr>
              <a:t>1. dekolonizace: Amerika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válka za nezávislost – 4.7. 1776 vyhlašuje USA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samostatnost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pokračuje </a:t>
            </a:r>
            <a:r>
              <a:rPr lang="cs-CZ" dirty="0" err="1" smtClean="0">
                <a:solidFill>
                  <a:schemeClr val="bg1"/>
                </a:solidFill>
              </a:rPr>
              <a:t>latinsko</a:t>
            </a:r>
            <a:r>
              <a:rPr lang="cs-CZ" dirty="0" smtClean="0">
                <a:solidFill>
                  <a:schemeClr val="bg1"/>
                </a:solidFill>
              </a:rPr>
              <a:t> – americká nezávislost: 1810-1826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&gt; postupně se vymaňuje ze Španělského a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Portugalského vlivu – stává se neformální kolonií VB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                  DEKOLONIZACE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u="sng" dirty="0" smtClean="0">
                <a:solidFill>
                  <a:schemeClr val="bg1"/>
                </a:solidFill>
              </a:rPr>
              <a:t>2. dekolonizace: Asie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INDIE – formální kolonie VB: 1885 Indický národní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kongres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později pod vedením </a:t>
            </a:r>
            <a:r>
              <a:rPr lang="cs-CZ" dirty="0" err="1" smtClean="0">
                <a:solidFill>
                  <a:schemeClr val="bg1"/>
                </a:solidFill>
              </a:rPr>
              <a:t>Gándího</a:t>
            </a:r>
            <a:r>
              <a:rPr lang="cs-CZ" dirty="0" smtClean="0">
                <a:solidFill>
                  <a:schemeClr val="bg1"/>
                </a:solidFill>
              </a:rPr>
              <a:t>: Hnutí občanské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neposlušnosti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- 20.století kampaň: Opusť Indii! – samostatnost 1947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INDOČÍNA – samostatnost 1954 (Dien </a:t>
            </a:r>
            <a:r>
              <a:rPr lang="cs-CZ" dirty="0" err="1" smtClean="0">
                <a:solidFill>
                  <a:schemeClr val="bg1"/>
                </a:solidFill>
              </a:rPr>
              <a:t>Bien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Phu</a:t>
            </a:r>
            <a:r>
              <a:rPr lang="cs-CZ" dirty="0" smtClean="0">
                <a:solidFill>
                  <a:schemeClr val="bg1"/>
                </a:solidFill>
              </a:rPr>
              <a:t>)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nový přístup v mezinárodních vztazích v otázce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budoucích kolonií - &gt; snahy vytvořit nové formy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koloniálních vztahů</a:t>
            </a:r>
          </a:p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u="sng" dirty="0" smtClean="0">
                <a:solidFill>
                  <a:schemeClr val="bg1"/>
                </a:solidFill>
              </a:rPr>
              <a:t>3 kategorie mandátních území: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(podle hospodářského a politického rozvoje)</a:t>
            </a:r>
          </a:p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</a:rPr>
              <a:t>Mandátní území A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</a:rPr>
              <a:t>Mandátní území B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</a:rPr>
              <a:t>Mandátní území C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Mandátní systém po 1.světové válce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u="sng" dirty="0" smtClean="0">
                <a:solidFill>
                  <a:schemeClr val="bg1"/>
                </a:solidFill>
              </a:rPr>
              <a:t>3. dekolonizace: Afrika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po 2. světové válce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Postoj OSN a SSSR nakloněn dekolonizaci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do roku 1964 se mění politická mapa Afriky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poslední dekolonizace v Namibii - 1990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historia2.se/historia123/wp-content/uploads/2011/11/Afrikakoloni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40871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52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</a:t>
            </a:r>
            <a:r>
              <a:rPr lang="cs-CZ" b="1" dirty="0" smtClean="0">
                <a:solidFill>
                  <a:schemeClr val="bg1"/>
                </a:solidFill>
              </a:rPr>
              <a:t>Kolonialismus</a:t>
            </a:r>
            <a:r>
              <a:rPr lang="cs-CZ" dirty="0" smtClean="0">
                <a:solidFill>
                  <a:schemeClr val="bg1"/>
                </a:solidFill>
              </a:rPr>
              <a:t> = stav hospodářské i politické nadvlády svrchovaného státu nad územím zbaveným vrchní státní svrchnosti (Ottova encyklopedie, 2004)</a:t>
            </a:r>
          </a:p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</a:t>
            </a:r>
            <a:r>
              <a:rPr lang="cs-CZ" b="1" dirty="0" smtClean="0">
                <a:solidFill>
                  <a:schemeClr val="bg1"/>
                </a:solidFill>
              </a:rPr>
              <a:t>Kolonizace</a:t>
            </a:r>
            <a:r>
              <a:rPr lang="cs-CZ" dirty="0" smtClean="0">
                <a:solidFill>
                  <a:schemeClr val="bg1"/>
                </a:solidFill>
              </a:rPr>
              <a:t> = migrace lidí z imperiálního centra do kolonizované periferie</a:t>
            </a:r>
          </a:p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</a:rPr>
              <a:t>     Imperialismus </a:t>
            </a:r>
            <a:r>
              <a:rPr lang="cs-CZ" dirty="0" smtClean="0">
                <a:solidFill>
                  <a:schemeClr val="bg1"/>
                </a:solidFill>
              </a:rPr>
              <a:t>= expanzivní, zahraniční politika státu, jejíž cílem je ovládnout, využívat přírodní bohatství a lidské zdroje ovládnutého území, a tím dosáhnout zvýšení své mocenské pozice (Ottova encyklopedie, 2004)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-&gt; POSTKOLONIALISMUS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</a:rPr>
              <a:t>1) Hospodářské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specifické místo bývalých kolonií v mezinárodní dělbě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práce – formována jako dodavatel surovin -&gt;produkce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většinou jen jedné komodit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Ovládány nadnárodními společnostmi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</a:rPr>
              <a:t>2) Mezinárodněpolitické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Kolonisté si vytyčili hranice, tam kde předtím neexistovali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-&gt; nebrali ohledy na jazykové, hospodářské, kulturní a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etnické vztahy -&gt; boje o moc a území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Důsledky kolonialismu a dekolonizace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</a:rPr>
              <a:t>3) Vnitropolitické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 kolonisté aplikovali do kolonií „evropský“ politický systém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bez předešlého vývoje -&gt; politická nestabilita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</a:rPr>
              <a:t>4) </a:t>
            </a:r>
            <a:r>
              <a:rPr lang="cs-CZ" b="1" dirty="0" err="1" smtClean="0">
                <a:solidFill>
                  <a:schemeClr val="bg1"/>
                </a:solidFill>
              </a:rPr>
              <a:t>Kulturněpolitické</a:t>
            </a:r>
            <a:endParaRPr lang="cs-CZ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vnucení cizího jazyka a kultury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</a:rPr>
              <a:t>5) Demografické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 kolonie evropských osadníků -&gt; příbytek obyvatelstva,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nadbytek pracovních sil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</a:rPr>
              <a:t>6) Symbolické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symboly koloniálních mocností ve městech, které nejde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snadno vymazat -&gt; zakládání nových, vlastních metropolí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global-size-of-gdp-20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496944" cy="626469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založen 1931 </a:t>
            </a:r>
            <a:r>
              <a:rPr lang="cs-CZ" dirty="0" err="1" smtClean="0">
                <a:solidFill>
                  <a:schemeClr val="bg1"/>
                </a:solidFill>
              </a:rPr>
              <a:t>Westminsterským</a:t>
            </a:r>
            <a:r>
              <a:rPr lang="cs-CZ" dirty="0" smtClean="0">
                <a:solidFill>
                  <a:schemeClr val="bg1"/>
                </a:solidFill>
              </a:rPr>
              <a:t> statutem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členy 54 zemí – bývalé kolonie VB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- za hlavu státu a Společenství uznávají Britského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panovníka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      </a:t>
            </a:r>
            <a:r>
              <a:rPr lang="cs-CZ" dirty="0" err="1" smtClean="0">
                <a:solidFill>
                  <a:schemeClr val="bg1"/>
                </a:solidFill>
              </a:rPr>
              <a:t>Commonwealth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Nations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cs-CZ" dirty="0" smtClean="0">
                <a:solidFill>
                  <a:schemeClr val="bg1"/>
                </a:solidFill>
              </a:rPr>
              <a:t>VB, Austrálie, JAR, Kypr, Nový Zéland, Ghana, Malta, Samoa,</a:t>
            </a:r>
          </a:p>
          <a:p>
            <a:pPr algn="just">
              <a:buNone/>
            </a:pPr>
            <a:r>
              <a:rPr lang="cs-CZ" dirty="0" smtClean="0">
                <a:solidFill>
                  <a:schemeClr val="bg1"/>
                </a:solidFill>
              </a:rPr>
              <a:t>Nigérie, Tonga, Sierra </a:t>
            </a:r>
            <a:r>
              <a:rPr lang="cs-CZ" dirty="0" err="1" smtClean="0">
                <a:solidFill>
                  <a:schemeClr val="bg1"/>
                </a:solidFill>
              </a:rPr>
              <a:t>Leone</a:t>
            </a:r>
            <a:r>
              <a:rPr lang="cs-CZ" dirty="0" smtClean="0">
                <a:solidFill>
                  <a:schemeClr val="bg1"/>
                </a:solidFill>
              </a:rPr>
              <a:t>, Kanada, Papua–Nová-Guinea,</a:t>
            </a:r>
          </a:p>
          <a:p>
            <a:pPr algn="just">
              <a:buNone/>
            </a:pPr>
            <a:r>
              <a:rPr lang="cs-CZ" dirty="0" smtClean="0">
                <a:solidFill>
                  <a:schemeClr val="bg1"/>
                </a:solidFill>
              </a:rPr>
              <a:t>Tanzanie, Jamajka, Šalamounovy ostrovy, Uganda, Trinidad </a:t>
            </a:r>
          </a:p>
          <a:p>
            <a:pPr algn="just">
              <a:buNone/>
            </a:pPr>
            <a:r>
              <a:rPr lang="cs-CZ" dirty="0" smtClean="0">
                <a:solidFill>
                  <a:schemeClr val="bg1"/>
                </a:solidFill>
              </a:rPr>
              <a:t>A Tobago, Tuvalu, Keňa, Barbados, Kiribati, Malawi, Bahamy, </a:t>
            </a:r>
          </a:p>
          <a:p>
            <a:pPr algn="just">
              <a:buNone/>
            </a:pPr>
            <a:r>
              <a:rPr lang="cs-CZ" dirty="0" smtClean="0">
                <a:solidFill>
                  <a:schemeClr val="bg1"/>
                </a:solidFill>
              </a:rPr>
              <a:t>Vanuatu, Zambie, Grenada, Mauru, Gambie, Dominika, Svatá </a:t>
            </a:r>
          </a:p>
          <a:p>
            <a:pPr algn="just">
              <a:buNone/>
            </a:pPr>
            <a:r>
              <a:rPr lang="cs-CZ" dirty="0" smtClean="0">
                <a:solidFill>
                  <a:schemeClr val="bg1"/>
                </a:solidFill>
              </a:rPr>
              <a:t>Lucie, Indie, Lesotho, Svatý Vincenc a Grenadiny, Pákistán, </a:t>
            </a:r>
          </a:p>
          <a:p>
            <a:pPr algn="just">
              <a:buNone/>
            </a:pPr>
            <a:r>
              <a:rPr lang="cs-CZ" dirty="0" smtClean="0">
                <a:solidFill>
                  <a:schemeClr val="bg1"/>
                </a:solidFill>
              </a:rPr>
              <a:t>Mauricius, Antigua a </a:t>
            </a:r>
            <a:r>
              <a:rPr lang="cs-CZ" dirty="0" err="1" smtClean="0">
                <a:solidFill>
                  <a:schemeClr val="bg1"/>
                </a:solidFill>
              </a:rPr>
              <a:t>Babuda</a:t>
            </a:r>
            <a:r>
              <a:rPr lang="cs-CZ" dirty="0" smtClean="0">
                <a:solidFill>
                  <a:schemeClr val="bg1"/>
                </a:solidFill>
              </a:rPr>
              <a:t>, Srí Lanka, Svazijsko, Belize, </a:t>
            </a:r>
          </a:p>
          <a:p>
            <a:pPr algn="just">
              <a:buNone/>
            </a:pPr>
            <a:r>
              <a:rPr lang="cs-CZ" dirty="0" smtClean="0">
                <a:solidFill>
                  <a:schemeClr val="bg1"/>
                </a:solidFill>
              </a:rPr>
              <a:t>Malajsie, Seychely, Svatý Kryštof a Neviz, Singapur, Namibie, </a:t>
            </a:r>
          </a:p>
          <a:p>
            <a:pPr algn="just">
              <a:buNone/>
            </a:pPr>
            <a:r>
              <a:rPr lang="cs-CZ" dirty="0" smtClean="0">
                <a:solidFill>
                  <a:schemeClr val="bg1"/>
                </a:solidFill>
              </a:rPr>
              <a:t>Bangladéš,Mosambik, Guyana, Maledivy, Kamerun, Brunej, </a:t>
            </a:r>
          </a:p>
          <a:p>
            <a:pPr algn="just">
              <a:buNone/>
            </a:pPr>
            <a:r>
              <a:rPr lang="cs-CZ" dirty="0" smtClean="0">
                <a:solidFill>
                  <a:schemeClr val="bg1"/>
                </a:solidFill>
              </a:rPr>
              <a:t>Rwanda</a:t>
            </a:r>
          </a:p>
          <a:p>
            <a:pPr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ommonwealth-of-nations-mitgliedsstaaten-landkart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820472" cy="619268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FERRO M. Dějiny kolonizací. Od dobývání po nezávislost.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Praha: NLN, 2007. ISBN 978-80-7106-021-5.</a:t>
            </a:r>
          </a:p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JEHLIČKA P., TOMEŠ J., DANĚK P. Stát, prostor, politika.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Vybrané otázky politické geografie. Praha: Univerzita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Kalova, Přírodovědecká fakulta, 2000.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ISBN 80-238-5566-2.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</a:t>
            </a:r>
            <a:r>
              <a:rPr lang="cs-CZ" b="1" dirty="0" smtClean="0">
                <a:solidFill>
                  <a:schemeClr val="bg1"/>
                </a:solidFill>
              </a:rPr>
              <a:t>Dekolonizace</a:t>
            </a:r>
            <a:r>
              <a:rPr lang="cs-CZ" dirty="0" smtClean="0">
                <a:solidFill>
                  <a:schemeClr val="bg1"/>
                </a:solidFill>
              </a:rPr>
              <a:t> = rozpad koloniálních panství ve světě</a:t>
            </a:r>
          </a:p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</a:t>
            </a:r>
            <a:r>
              <a:rPr lang="cs-CZ" b="1" dirty="0" smtClean="0">
                <a:solidFill>
                  <a:schemeClr val="bg1"/>
                </a:solidFill>
              </a:rPr>
              <a:t>Neokolonialismus</a:t>
            </a:r>
            <a:r>
              <a:rPr lang="cs-CZ" dirty="0" smtClean="0">
                <a:solidFill>
                  <a:schemeClr val="bg1"/>
                </a:solidFill>
              </a:rPr>
              <a:t> = forma hospodářské a politické kontroly vyspělých států, nadstátních sdružení a institucí, nad hospodářstvím a společnostmi nerozvinutého světa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zámořské </a:t>
            </a:r>
            <a:r>
              <a:rPr lang="cs-CZ" dirty="0"/>
              <a:t>osady, </a:t>
            </a:r>
            <a:r>
              <a:rPr lang="cs-CZ"/>
              <a:t>původně </a:t>
            </a:r>
            <a:r>
              <a:rPr lang="cs-CZ" smtClean="0"/>
              <a:t>obchodní </a:t>
            </a:r>
            <a:r>
              <a:rPr lang="cs-CZ" dirty="0"/>
              <a:t>stanice (faktorie), zakládané už </a:t>
            </a:r>
            <a:r>
              <a:rPr lang="cs-CZ" dirty="0" smtClean="0"/>
              <a:t>Féničany </a:t>
            </a:r>
            <a:r>
              <a:rPr lang="cs-CZ" dirty="0"/>
              <a:t>ve Středomoří </a:t>
            </a:r>
            <a:r>
              <a:rPr lang="cs-CZ" dirty="0" smtClean="0"/>
              <a:t>(Kypr, Kartágo, Marseille). </a:t>
            </a:r>
          </a:p>
          <a:p>
            <a:r>
              <a:rPr lang="cs-CZ" dirty="0"/>
              <a:t>Městské kolonie (</a:t>
            </a:r>
            <a:r>
              <a:rPr lang="cs-CZ" i="1" dirty="0" err="1"/>
              <a:t>apoikia</a:t>
            </a:r>
            <a:r>
              <a:rPr lang="cs-CZ" dirty="0"/>
              <a:t>) pak zakládala řecká přístavní města zčásti také proto, aby řešila problém přelidnění. </a:t>
            </a:r>
            <a:endParaRPr lang="cs-CZ" dirty="0" smtClean="0"/>
          </a:p>
          <a:p>
            <a:r>
              <a:rPr lang="cs-CZ" dirty="0" smtClean="0"/>
              <a:t>Athény </a:t>
            </a:r>
            <a:r>
              <a:rPr lang="cs-CZ" dirty="0"/>
              <a:t>rozdělovaly losem dobytá území vojákům, aby se tam trvale usadili a hospodařili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starověké kolonie</a:t>
            </a:r>
            <a:r>
              <a:rPr lang="cs-CZ" dirty="0">
                <a:effectLst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469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Tento druh kolonizace (z </a:t>
            </a:r>
            <a:r>
              <a:rPr lang="cs-CZ" dirty="0" smtClean="0"/>
              <a:t>lat. </a:t>
            </a:r>
            <a:r>
              <a:rPr lang="cs-CZ" i="1" dirty="0" err="1"/>
              <a:t>colonus</a:t>
            </a:r>
            <a:r>
              <a:rPr lang="cs-CZ" dirty="0"/>
              <a:t>, usedlý zemědělec, osadník) pak praktikovali také </a:t>
            </a:r>
            <a:r>
              <a:rPr lang="cs-CZ" dirty="0" smtClean="0"/>
              <a:t>Římané nejprve </a:t>
            </a:r>
            <a:r>
              <a:rPr lang="cs-CZ" dirty="0"/>
              <a:t>v Itálii a pak i v západní Evropě. Od názvu „</a:t>
            </a:r>
            <a:r>
              <a:rPr lang="cs-CZ" i="1" dirty="0" err="1"/>
              <a:t>colonia</a:t>
            </a:r>
            <a:r>
              <a:rPr lang="cs-CZ" dirty="0"/>
              <a:t>“ se odvozuje například název </a:t>
            </a:r>
            <a:r>
              <a:rPr lang="cs-CZ" dirty="0" smtClean="0"/>
              <a:t>Kolín nad Rýnem.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starověké kolonie</a:t>
            </a:r>
            <a:r>
              <a:rPr lang="cs-CZ" dirty="0">
                <a:effectLst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495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Měla jiný </a:t>
            </a:r>
            <a:r>
              <a:rPr lang="cs-CZ" dirty="0"/>
              <a:t>význam měla </a:t>
            </a:r>
          </a:p>
          <a:p>
            <a:endParaRPr lang="cs-CZ" dirty="0" smtClean="0"/>
          </a:p>
          <a:p>
            <a:r>
              <a:rPr lang="cs-CZ" dirty="0" smtClean="0"/>
              <a:t>panovníci </a:t>
            </a:r>
            <a:r>
              <a:rPr lang="cs-CZ" dirty="0"/>
              <a:t>méně zalidněných zemí střední a východní Evropy nabízeli osadníkům z přelidněné západní Evropy </a:t>
            </a:r>
            <a:r>
              <a:rPr lang="cs-CZ" dirty="0" smtClean="0"/>
              <a:t>(Porýní </a:t>
            </a:r>
            <a:r>
              <a:rPr lang="cs-CZ" dirty="0"/>
              <a:t>aj.) půdu pro zemědělství a zejména pro zakládání měst, která pro ně znamenala velké příjmy.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středověká kolonizace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495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Přemyslovská kolonizace českých zemí ve 12.-14. století spolu s těžbou stříbra založila moc českých králů a název </a:t>
            </a:r>
            <a:r>
              <a:rPr lang="cs-CZ" dirty="0" smtClean="0"/>
              <a:t>Kolín </a:t>
            </a:r>
            <a:r>
              <a:rPr lang="cs-CZ" dirty="0"/>
              <a:t>je odvozen z latinského </a:t>
            </a:r>
            <a:r>
              <a:rPr lang="cs-CZ" i="1" dirty="0" err="1"/>
              <a:t>colonia</a:t>
            </a:r>
            <a:r>
              <a:rPr lang="cs-CZ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kolonizace českých zemí</a:t>
            </a:r>
          </a:p>
        </p:txBody>
      </p:sp>
    </p:spTree>
    <p:extLst>
      <p:ext uri="{BB962C8B-B14F-4D97-AF65-F5344CB8AC3E}">
        <p14:creationId xmlns:p14="http://schemas.microsoft.com/office/powerpoint/2010/main" val="48337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Kolonie v moderním významu zámořských „držav“ jako vzdálených území, která země obsadí, trvale ovládá svými úředníky a hospodářsky vytěžuje, vznikly až v 15. století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737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229</TotalTime>
  <Words>1611</Words>
  <Application>Microsoft Office PowerPoint</Application>
  <PresentationFormat>Předvádění na obrazovce (4:3)</PresentationFormat>
  <Paragraphs>167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Papír</vt:lpstr>
      <vt:lpstr>ÚVOD OD ROZVOJOVÝCH STUDIÍ I</vt:lpstr>
      <vt:lpstr>Prezentace aplikace PowerPoint</vt:lpstr>
      <vt:lpstr>Prezentace aplikace PowerPoint</vt:lpstr>
      <vt:lpstr>Prezentace aplikace PowerPoint</vt:lpstr>
      <vt:lpstr>starověké kolonie </vt:lpstr>
      <vt:lpstr>starověké kolonie </vt:lpstr>
      <vt:lpstr>středověká kolonizace</vt:lpstr>
      <vt:lpstr>kolonizace českých zemí</vt:lpstr>
      <vt:lpstr>Prezentace aplikace PowerPoint</vt:lpstr>
      <vt:lpstr>Portugalci</vt:lpstr>
      <vt:lpstr>Prezentace aplikace PowerPoint</vt:lpstr>
      <vt:lpstr>Španělé</vt:lpstr>
      <vt:lpstr>Holanďané</vt:lpstr>
      <vt:lpstr>Francouzi</vt:lpstr>
      <vt:lpstr>Prezentace aplikace PowerPoint</vt:lpstr>
      <vt:lpstr>Prezentace aplikace PowerPoint</vt:lpstr>
      <vt:lpstr>Britové</vt:lpstr>
      <vt:lpstr>Belgičané</vt:lpstr>
      <vt:lpstr>Němci</vt:lpstr>
      <vt:lpstr>                  KOLONIALISMUS</vt:lpstr>
      <vt:lpstr>Prezentace aplikace PowerPoint</vt:lpstr>
      <vt:lpstr>Prezentace aplikace PowerPoint</vt:lpstr>
      <vt:lpstr>Prezentace aplikace PowerPoint</vt:lpstr>
      <vt:lpstr>Prezentace aplikace PowerPoint</vt:lpstr>
      <vt:lpstr>                  DEKOLONIZACE</vt:lpstr>
      <vt:lpstr>Prezentace aplikace PowerPoint</vt:lpstr>
      <vt:lpstr>Mandátní systém po 1.světové válce</vt:lpstr>
      <vt:lpstr>Prezentace aplikace PowerPoint</vt:lpstr>
      <vt:lpstr>Prezentace aplikace PowerPoint</vt:lpstr>
      <vt:lpstr>Důsledky kolonialismu a dekolonizace</vt:lpstr>
      <vt:lpstr>Prezentace aplikace PowerPoint</vt:lpstr>
      <vt:lpstr>Prezentace aplikace PowerPoint</vt:lpstr>
      <vt:lpstr>        Commonwealth of Nations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Způsob dekolonizace a její vliv na budoucí rozvoj. Kolonie ve světě, nezávislost, dopady.</dc:title>
  <dc:creator>Janishka</dc:creator>
  <cp:lastModifiedBy>Vladimír Nový</cp:lastModifiedBy>
  <cp:revision>25</cp:revision>
  <cp:lastPrinted>2013-11-06T18:49:23Z</cp:lastPrinted>
  <dcterms:created xsi:type="dcterms:W3CDTF">2012-11-27T19:39:03Z</dcterms:created>
  <dcterms:modified xsi:type="dcterms:W3CDTF">2014-01-15T13:39:57Z</dcterms:modified>
</cp:coreProperties>
</file>