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72" r:id="rId5"/>
    <p:sldId id="273" r:id="rId6"/>
    <p:sldId id="275" r:id="rId7"/>
    <p:sldId id="269" r:id="rId8"/>
    <p:sldId id="270" r:id="rId9"/>
    <p:sldId id="266" r:id="rId10"/>
    <p:sldId id="267" r:id="rId11"/>
    <p:sldId id="268" r:id="rId12"/>
    <p:sldId id="258" r:id="rId13"/>
    <p:sldId id="259" r:id="rId14"/>
    <p:sldId id="260" r:id="rId15"/>
    <p:sldId id="261" r:id="rId16"/>
    <p:sldId id="262" r:id="rId17"/>
    <p:sldId id="264" r:id="rId18"/>
    <p:sldId id="263" r:id="rId19"/>
    <p:sldId id="276" r:id="rId20"/>
    <p:sldId id="277" r:id="rId21"/>
    <p:sldId id="278" r:id="rId22"/>
    <p:sldId id="279" r:id="rId23"/>
    <p:sldId id="280" r:id="rId24"/>
    <p:sldId id="271" r:id="rId25"/>
    <p:sldId id="274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D515-5E85-4DEA-A064-F0AFD6464F5C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3C20D-DBD0-480B-9F0C-C22A38215B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A8D5E-A3DA-4442-8528-AFFBE5E19E77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B9F5-87AF-4CDD-9FF7-87D8C4EDB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E9E4A-2FF8-4739-BC6F-6F747C119C2F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BED3B-D1F6-4146-947C-02C46FE177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F3C03-BCBC-47F0-BF8B-EF275E7517E8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BB68-8ACD-4EC0-BB75-B6CB35CED0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3D29-5654-4135-9834-C6C4AD2E6AE4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5CF3A-8232-4DF2-B137-3AE4D3A84C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B9AA-994B-4913-8FDB-ED7013E003C5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15EF8-8F73-424F-9751-402F3F6441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118E4-7753-4F53-BDF8-0ED3699BD14E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8104-7686-4BF5-AF9A-A95F6A7155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0E39D-B568-4E83-BCA8-EC5CFB4F1823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0223B-CC7A-4FA9-8A4D-430E0D9722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F8984-9B5D-4BA6-9C1F-38F52E13AF5B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F240-F16D-4E7F-8C08-77B6419950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3032-BB84-4E62-ACFC-EB2953E070C1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A964-E511-4DE2-B6E8-FF299C84D2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C77B8-BA4E-4152-BA3F-3A81AED57576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40FC-E618-4B60-952E-4ED29B56CB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EE879-8C42-4455-B2D2-37CD86167C23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9BF750-0196-44B2-BF3F-19311877DE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rozvojových studií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TERORISMUS, TERORISMUS VE VZTAHU K MENŠINÁM, PŘÍKLADY, MEZINÁRODNÍ PRÁVO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Teroristické metody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Teroristických metod používají zejména skupiny ultrapravicové, ultralevicové, náboženské, národnostně vymezené či revolucionářské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státní terorismus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případě, že jsou k páchání terorismu používány státní složky (armáda, policie), hovoří se o státní terorismus.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Rozdělení terorismu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• Vnitřní </a:t>
            </a:r>
            <a:br>
              <a:rPr lang="cs-CZ" smtClean="0"/>
            </a:br>
            <a:r>
              <a:rPr lang="cs-CZ" smtClean="0"/>
              <a:t>• Státní </a:t>
            </a:r>
            <a:br>
              <a:rPr lang="cs-CZ" smtClean="0"/>
            </a:br>
            <a:r>
              <a:rPr lang="cs-CZ" smtClean="0"/>
              <a:t>• Revoluční </a:t>
            </a:r>
            <a:br>
              <a:rPr lang="cs-CZ" smtClean="0"/>
            </a:br>
            <a:r>
              <a:rPr lang="cs-CZ" smtClean="0"/>
              <a:t>• Mezinárodní </a:t>
            </a:r>
            <a:br>
              <a:rPr lang="cs-CZ" smtClean="0"/>
            </a:br>
            <a:r>
              <a:rPr lang="cs-CZ" smtClean="0"/>
              <a:t>• Separatistický </a:t>
            </a:r>
            <a:br>
              <a:rPr lang="cs-CZ" smtClean="0"/>
            </a:br>
            <a:r>
              <a:rPr lang="cs-CZ" smtClean="0"/>
              <a:t>• Globální </a:t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Vnitřní terorismus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Vnitřní terorismus lze rozdělit na terorismus státní (teror) a na terorismus revoluční, to podle toho, zda jeho cílem je posílit moc státu, nebo ji rozložit.</a:t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Cílem teroristů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vzbudit ve veřejnosti pocit strachu</a:t>
            </a:r>
          </a:p>
          <a:p>
            <a:pPr eaLnBrk="1" hangingPunct="1"/>
            <a:r>
              <a:rPr lang="cs-CZ" smtClean="0"/>
              <a:t>zažehnout vzpouru</a:t>
            </a:r>
          </a:p>
          <a:p>
            <a:pPr eaLnBrk="1" hangingPunct="1"/>
            <a:r>
              <a:rPr lang="cs-CZ" b="1" smtClean="0"/>
              <a:t>Poslední teroristické útoky však mají cíl trochu odlišný - usmrtit co nejvíce obětí a v konečném důsledku vyvolat pocit strachu.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Média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/>
              <a:t>Významnou roli hrají, především v posledních letech, i všechny druhy médií, neboť věnují těmto zprávám značnou pozornost, mnohdy chtějí udělat z aktu terorismu senzaci, čímž vlastně „jistým způsobem“ teroristické požadavky nebo dokonce i program zveřejňují. 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/>
              <a:t>Právě tím se proslavila v posledních letech katarská televizní stanice Al-Džazíra.</a:t>
            </a:r>
            <a:br>
              <a:rPr lang="cs-CZ" sz="3000" smtClean="0"/>
            </a:br>
            <a:r>
              <a:rPr lang="cs-CZ" sz="3000" smtClean="0"/>
              <a:t/>
            </a:r>
            <a:br>
              <a:rPr lang="cs-CZ" sz="3000" smtClean="0"/>
            </a:br>
            <a:endParaRPr lang="cs-CZ" sz="30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Státy, které údajně podporují terorismus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• </a:t>
            </a:r>
            <a:r>
              <a:rPr lang="cs-CZ" b="1" dirty="0" smtClean="0"/>
              <a:t>Irák</a:t>
            </a:r>
            <a:r>
              <a:rPr lang="cs-CZ" dirty="0" smtClean="0"/>
              <a:t> - teroristické akce, které podnikal režim Saddáma Husajna zejména proti Íránu a Spojeným státům.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b="1" dirty="0" smtClean="0"/>
              <a:t>Írán</a:t>
            </a:r>
            <a:r>
              <a:rPr lang="cs-CZ" dirty="0" smtClean="0"/>
              <a:t> - akce na Blízkém a Středním Východě a akcí zaměřených proti Izraeli.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b="1" dirty="0" smtClean="0"/>
              <a:t>Kuba</a:t>
            </a:r>
            <a:r>
              <a:rPr lang="cs-CZ" dirty="0" smtClean="0"/>
              <a:t> - skupiny ze zemí Latinské Ameriky, zejména Kolumbie a baskické ETA.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b="1" dirty="0" smtClean="0"/>
              <a:t>Libye</a:t>
            </a:r>
            <a:r>
              <a:rPr lang="cs-CZ" dirty="0" smtClean="0"/>
              <a:t> - evropské teroristické skupiny v Evropě (IRA), Africe a podpora protiizraelských organizací.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Státy, které údajně podporují terorismus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• </a:t>
            </a:r>
            <a:r>
              <a:rPr lang="cs-CZ" b="1" dirty="0" smtClean="0"/>
              <a:t>Sýrie</a:t>
            </a:r>
            <a:r>
              <a:rPr lang="cs-CZ" dirty="0" smtClean="0"/>
              <a:t> - teroristické akce zaměřené proti Izraeli a Turecku (podpora PKK)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b="1" dirty="0" smtClean="0"/>
              <a:t>Súdán</a:t>
            </a:r>
            <a:r>
              <a:rPr lang="cs-CZ" dirty="0" smtClean="0"/>
              <a:t> - podpora svaté války islámu ( džihád )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b="1" dirty="0" smtClean="0"/>
              <a:t>Korejská lidově demokratická republika </a:t>
            </a:r>
            <a:r>
              <a:rPr lang="cs-CZ" dirty="0" smtClean="0"/>
              <a:t>- vlastní teroristické akce, podpora asijských skupin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b="1" dirty="0" smtClean="0"/>
              <a:t>Afghánistán</a:t>
            </a:r>
            <a:r>
              <a:rPr lang="cs-CZ" dirty="0" smtClean="0"/>
              <a:t> - dřívější vláda </a:t>
            </a:r>
            <a:r>
              <a:rPr lang="cs-CZ" dirty="0" err="1" smtClean="0"/>
              <a:t>Tálibánu</a:t>
            </a:r>
            <a:r>
              <a:rPr lang="cs-CZ" dirty="0" smtClean="0"/>
              <a:t> podporovala džihád, po atentátech 11.9.2001 byla označena jako viník a odstraněna. Dnes už zbývá jen několik pravděpodobných center odporu v těžko přístupných horách na severu země.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Teroristické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Mezi nejznámější teroristické organizace patří:</a:t>
            </a:r>
            <a:br>
              <a:rPr lang="cs-CZ" b="1" dirty="0" smtClean="0"/>
            </a:br>
            <a:r>
              <a:rPr lang="cs-CZ" dirty="0" smtClean="0"/>
              <a:t>• </a:t>
            </a:r>
            <a:r>
              <a:rPr lang="cs-CZ" dirty="0" err="1" smtClean="0"/>
              <a:t>Óm</a:t>
            </a:r>
            <a:r>
              <a:rPr lang="cs-CZ" dirty="0" smtClean="0"/>
              <a:t>-</a:t>
            </a:r>
            <a:r>
              <a:rPr lang="cs-CZ" dirty="0" err="1" smtClean="0"/>
              <a:t>šinrikjó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Hizballáh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Hamas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Fatah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Islámský džihád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Al</a:t>
            </a:r>
            <a:r>
              <a:rPr lang="cs-CZ" dirty="0" smtClean="0"/>
              <a:t>-</a:t>
            </a:r>
            <a:r>
              <a:rPr lang="cs-CZ" dirty="0" err="1" smtClean="0"/>
              <a:t>Kájda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ETA </a:t>
            </a:r>
            <a:br>
              <a:rPr lang="cs-CZ" dirty="0" smtClean="0"/>
            </a:br>
            <a:r>
              <a:rPr lang="cs-CZ" dirty="0" smtClean="0"/>
              <a:t>• GIA </a:t>
            </a:r>
            <a:br>
              <a:rPr lang="cs-CZ" dirty="0" smtClean="0"/>
            </a:br>
            <a:r>
              <a:rPr lang="cs-CZ" dirty="0" smtClean="0"/>
              <a:t>• RUF </a:t>
            </a:r>
            <a:br>
              <a:rPr lang="cs-CZ" dirty="0" smtClean="0"/>
            </a:br>
            <a:r>
              <a:rPr lang="cs-CZ" dirty="0" smtClean="0"/>
              <a:t>• IRA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>
                <a:latin typeface="Arial" charset="0"/>
              </a:rPr>
              <a:t>11 let od 11. září: 11 teroristických útoků</a:t>
            </a:r>
            <a:r>
              <a:rPr lang="cs-CZ" sz="4000" b="1" smtClean="0">
                <a:latin typeface="Arial" charset="0"/>
              </a:rPr>
              <a:t/>
            </a:r>
            <a:br>
              <a:rPr lang="cs-CZ" sz="4000" b="1" smtClean="0">
                <a:latin typeface="Arial" charset="0"/>
              </a:rPr>
            </a:br>
            <a:endParaRPr lang="cs-CZ" sz="4000" b="1" smtClean="0">
              <a:latin typeface="Arial" charset="0"/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charset="0"/>
              </a:rPr>
              <a:t>Po 11. září 2001 se terorismus v očích Západu zaměřil především jen na al-Káidu, což nebyla vždy pravda. </a:t>
            </a:r>
          </a:p>
          <a:p>
            <a:endParaRPr lang="cs-CZ" sz="2400" smtClean="0">
              <a:latin typeface="Arial" charset="0"/>
            </a:endParaRPr>
          </a:p>
          <a:p>
            <a:r>
              <a:rPr lang="cs-CZ" sz="2400" smtClean="0">
                <a:latin typeface="Arial" charset="0"/>
              </a:rPr>
              <a:t>Zřejmé je také to, že Západ nebyl jediným terčem teroristů, přestože se tak sám viděl.</a:t>
            </a:r>
            <a:r>
              <a:rPr lang="cs-CZ" smtClean="0">
                <a:latin typeface="Arial" charset="0"/>
              </a:rPr>
              <a:t> </a:t>
            </a:r>
          </a:p>
          <a:p>
            <a:r>
              <a:rPr lang="cs-CZ" sz="2400" smtClean="0">
                <a:latin typeface="Arial" charset="0"/>
              </a:rPr>
              <a:t>11 atentátů….</a:t>
            </a:r>
            <a:endParaRPr lang="cs-CZ" smtClean="0">
              <a:latin typeface="Arial" charset="0"/>
            </a:endParaRPr>
          </a:p>
          <a:p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368425"/>
          </a:xfrm>
        </p:spPr>
        <p:txBody>
          <a:bodyPr/>
          <a:lstStyle/>
          <a:p>
            <a:pPr eaLnBrk="1" hangingPunct="1"/>
            <a:r>
              <a:rPr lang="cs-CZ" b="1" smtClean="0"/>
              <a:t>Terorismus</a:t>
            </a:r>
          </a:p>
        </p:txBody>
      </p:sp>
      <p:sp>
        <p:nvSpPr>
          <p:cNvPr id="14338" name="AutoShape 2" descr="data:image/jpeg;base64,/9j/4AAQSkZJRgABAQAAAQABAAD/2wCEAAkGBhMSEBQUExQUFBQVFRQUFRUVFRQVFBQUFRQVFRQUFBUXHCYeFxkjGhUVHy8gIycqLCwsFh4xNTAqNSYrLCkBCQoKDgwOFw8PGikcHCQsKSwsKSwpLCwsLCkpLCwpLCwsLCwsLCkpKSwpLCwpKSkpLCwpLCkpKSwpKSwsKSwpLP/AABEIAMQA8AMBIgACEQEDEQH/xAAbAAABBQEBAAAAAAAAAAAAAAACAAEDBAUGB//EAEIQAAEDAgQDBQQGBwcFAAAAAAEAAhEDIQQSMUEFUWEGEyIycUKBkfAUI1KhscEkQ2JyotHhFTM0c5LS8QdUY4Kz/8QAGQEAAwEBAQAAAAAAAAAAAAAAAAEDAgQF/8QAJxEAAgIDAAICAQMFAAAAAAAAAAECEQMSITFRBCIyQWFxExSBkcH/2gAMAwEAAhEDEQA/ANUlLMkUy9Q8EYuQynKZADtBJgXMEx0Gp9AmLvn5+brK4xxJ9FzS36Q2JcH4dmZ4Nw4El4AEGYgkq7w52akww5siwe0sfF4LgXOMkX1vqpKbc3GuIq4JQUixKQKUJ4VeEhJSnypZUgBlKU8JQgBkkUJ4QAJSRZU8IGDKaUcJQgQIKf4pwnhAApwUWVLKgYKV0UIiEhgBOE+VMkAxcmBRJiEm0jSjY4KeVH3iF9ZZ2RX+m7JYQkKXKhyqlnOBCaEcJR/Tr8lFhRNg8MYzy1urGvIJLHEFxytBBMhpbbnJVYC3zyC1OKZW0aNOLnM9w0iNzPVZpC58T2bn7/4VyKqiCnhEGpBqvZIaEoRQkWoACEoRwlCB0BlTwjhKEWFAQnhHCWVIKAATwiypQgKADUUJwE8IChgEiE+VPCB0CQlCLKllQNIFIgKQ2CgfUUJZO8OmGHlscaoKpTNqXUvdz+K1tcTKi4yogbSKjqWVyooDRBXK5ncolpzUMKfIgLV3Hl0Rwuj7Pd2G5M9EuLS4saQ55/et7IgwNFgspFxAAkkwANydAi46K7AKWFouYaRFVtcVGNbUrPbmdNPI51UkuiBE2025PkzpJFcK62Tcbou70ucIzDw6zDSWzB8smdOiz8qKlSrhgOILnVXFxc4nM038rCDlhogQNIOuqchdGJVBE8nZMGEgEUJ4VDAKUIoTQkKhoTp4ShBoQCaEQanARYUDlShEkgKBISAR5U0ICgcqUI4ShA6AhFCdOAix0NlRtCYhIqc3wtjSsZ6rPoqdzlA93uXHZ3IiiCpBUnRQvepKA2VN/rRjT7WTsoyNU5pgI2mLKJ5XO2XLmRCWqZx+9AV6NnlNdLPCKZNYZbuDajh6hjoj3kIMLgn4t3ixFenS9ltKKeanOamHuylwOU3LXRERranieN/RA2vBIbUpNeBqaT8zX5f2hYj0V3DdvcEAG0Hd4505KdGlULyTJIDXCGST11XB8h3IvjS1Nnj+AYMMAxoaKWXK0CA1nlIA94+C5ZdM/D1alBzq47txBLaQcXFkXbnd7RAB6SVzkLowS+pPKugQkSjhMWrpsjQKUIgE+VKwoCEoRgJQgdAhJEAnARYUDCchPCeEWOgCkAjISAQKgEkeVMWobHQMItkTWSi7pSeSN0WWKTVkcJEKXIm7tZeVFFhZXc1U6szZaFSmgDQoSZ0RTKJoHUqOpXIV2tUsVl4mop7Wb1osU8VJU7ayyBiYOqno4klJmjpSgcjKEr0Ty2Z3H8A6rhK4bZ1NnfiwIJoEVIIOtgVq9gcdhBTdUpUnUXOnvZa5zGGQSxlTZl5Df2ghw9Zwe2m2n3nek03gktDKBB76oXQRYEeE65le4Bg6rMLTp1cznUc1Npv4gwwx+UauiACZ0kWF+DNKpsvBfU0n1nVKwNw0B4aObstzGgyg/wCp5Hsrmg2w9y6ajZznSA1sU2/vvcAADuf5rnH6n1P4lU+P+pjKiMhNCIhNC6iQ0JBqKEkCobKllRpQix0DlSyokgEDobKE2VEUDnLLkl5NLG2PCUIgnhCmmN4pIABIoiFWfUN1meRI1DE2+kubkjNZUaLjOxVh+i4nJnekkiZlQFG8qlniylZV1CzZqixMqpWYQpxUQVGp2FGbiKiy69SStPiFLkNVk1WmVqImBkR0n3UDgpKfNbMnaoYUhTQuw8+i5wdjzUhoEHzOJswC4IEHMSREGNSrPG8cMPSyg1KrtG0aLNTIs4gEjbV2/RT8MaGU7BwqHXwOJAvBymLdVJQ4SCXOJfLrOe8+LLaW0wLMB3Oq8/LK5OisfRjcK4ZVe9lfFPzvY8PpUmWo0Mzst7RVqa+I6RZVqgufU/iVscUrt7nKGuPeVAJYJawMu3M4Gw8I0m5WQr4FyzMwIShHCULpJ0R5U+VGQmhFjoGE6eEkWGo0Jk5KYlQlmpnRHBa6DUMKNkFSiqEnAFQnk2LQx6jAhFKjUggqexSh1HUoKQtjTRJtRDYUUHYZwMjRIPMxEhXyoS0JGiEQPTqk+nyRPaN0BclQDNqdUn4qOqgcma2U0hNlWti1VddabsM2ULsPstqkJsx6lIoWU42/qruIwhF/mFHRpToqGTsMqmwjnCo0tBJBBgCSY1CjhU6+KxLK1PuH0mNLX5y9hc4EeXKcwEGdFbLPSLkzlhBylSOweBULHAEATIe2PdBgtPUWT4i7YjMJEgNnwi8Rv7+a5R2Kxsf4poPSjT6nd/RRNxmJLZ+mgz9ltGCJMEHMReD8F5TzI6f7aXtHScYYe4AF4cCdrdB6kLChUeIVcX3dSMWS4MeWtLKOUuAkTboh4Bj69WmfpFJtOoxwYcpEPORry4NBOSz22nWV1/FzKf1RLLgcFbNDKlCNKF3EKAhPlRQlCAojhR1qsKxCo42tBFrLE3w3BdDz2TVCqYr5ine62t/mFwyO1CrV/FcqfDVhGqycSLwTB/HkqGIruYZus0aOpquBF9ENKtZc/T4xs6QfWyYcY5FFMKOkbW2VHF4ktM9J+CyxxF5uLFSvdUq66R7veig8Ex4wjHEC46QN1n0uHuDr6KYNg/OidUMvMqKVrVRpPVulVTETCin7tMKqfMkAz2piwIiEBCYiviFXbSi6tPAGqi10VEYZ0NWwJAkgEgCL9JNlzz+0WH7zMXNmC2TXwwgTcZc0TM6rpiFiv4LSOI7zuqWfvA7P3bXO5GQbTEiSDJKx8xcTb/wHxn1qjPr9qqDWkAsM2I+kUSTNjGUGxkzdVMF2kw9Kk2nSZSYxpOVorvdlkyfLTdvJ1UmCo8QnGCoQ2abzhCKeH1bULGxA8IhzdfXZRuwnFH4IMFaozFtrvzy6nTJpZMwOcN8RlwHu6Lz9I+LX+ztv9h8T25w4s405A0Lq8kHoKXIH4IOF9umOqlpIykw3UU9mwx5ALTr4XAAnQrVFCXUnVAKjnUqBcajWOdJb4mzlsJDjHWxWBwTsOWYthqsbUoxUIu4Q4GabXgeYfmCq4FHalx/yYy/j1Wjvctz6kfenhODKRXs2eWNCgqPuixBgLLxPEQ3Yn+ajknRTHCzTFVVMa6dFUw/EZ2sp/pAgk7LCm3xm5QS6UcSG0mSTciwP5LGPGHa6KXiuINQzFgIaFRfgCBLvW2380OmajaIanEHvcDvMQtvESaOmwnp1R8PwABDzAMQIi8xcqfEm5AGoP3qcmihSr8IzMDmea3SRyWdWwb6d3Ngc9fit3htU+Vw5x/yrXEqE0nREx7kKQGRgWggE39FrtrRssXAUnNGp+NvgtRryUmBO99ln4qoZV1zTCrOo6SkBFhhKv02qvTZBVgFMB3BFTN0MJNSGXQ2UxwxIPNNhWybK93Dp2WkzFGDVoEG6mw9JaX0UE3Uww7RsFpSE4luFk1MWxtWS4DK8bEiZ6CxvG+q1ys57HCrmzkDNIAfII3trspfM/FD+MusX9oU5F3ugES2lVIuWmZi/lVLhtCnhqWVjq7hnc+Xse9+ZwEi40tZaLKzZMxc62O/9EVWq0co9x36Lzb4dhQL5ylrasANAJpuE6xM23UPCuMU3vFJrgXNL5aZY8DO+PA4XGtwp8VhzUMtyXESQ4GY6fmstmEpjHUy9jTVY4BrhMgEvyyLTYnnEqmH80/3CauDOohM5FCjqVAF7d0eVVlPH14Flz9SX687K3xjHgzFo5rMdxVug1Nrc+i55W2dEeG3Q4a3KBPqevRWKeGa3Qk85MrCwfFHNs6Y+ZWqMeLEGQVF2ilCxOFa4w5vUDZRVeHggF1ui0adYEJyQUWIy6zhaNALJUqOYTup6+GBPRJghAyJjFM2lz3SabophICqzDQY5KRzIUhulCAI+7Q90pyoloCPJdSNCUIwgBQibQlSMaFaZSsE0rE3RHhmwVcNSyjyFOKaooGXIcuThyWRKFrVGdifE1crS6HOjZolx9ANVnjix/wC3xUiAYoujNaw6rRraG0zbXLr12Vei1h0dG0945xJbobix6rj+TK5UWwr6ldnE3bYXEXBsWCZuSLu1uo3Yt0NjCYjcxlp3g6Gatx0Vyu+mxrnVHBrcpe45qpgN8zrel/VV8NjqVam11JwqNcZYQXgS2ZE7em65WdHCL+1XgAHC1BN/NRtpeO8Nuiy+0HGWMdTdWoVGtmRXbB7uCIl9MnJ6EQts8PbIOVtjN2ukHffmqXF+FMgRNKCWlzXPZ4Xi9xIOm4KSbu2HP0J8DxttakKjDmDtDbaxt6oq+LkXCy8DVaPCHh7QSA4BgzCSJhnhHu3lXBDbH1krvWVtI5pY0n4Od4phXZpAsd/5rHq0XNJjTn/IrtsRhw/T+hWXV4fTc4sbMgXMyPgtxyC1Obp8Xcx0kA7Fao4g0t8Lgd/RPU7KtBc55JaBIy2sBJ99lSqMoOaC3M3YSBcTqYWuSF1HRcKxpc0HoP8AhaXerC4MQGWcDFtxeOq0e9+ZU5cZpFl5QgqAVBuQOhIR4dpqOhnjPJsGPVZHQQaZUjaROyrVdCr+X4+iViGp4ZxIEG9lEQrffEFmUNknccmk2uLpYml4trifQph0qBiXcq2ymqLsQ51UMYQ1rHDvCdToSBbYfitCsLulI2itOsWuYzLl0kZeTpvppYqBrRp86Smug+EdChzVoBIJ5VVwmxQnaQTEieUidY0VXiNdzGS2PMAbbEO05XhZuEgufUysD2gEnuxLsxynMYm1t0nKjSjZuOIFiRPKQSnXO4jjbmmGhrQIs3wi9zYArS4PjXVA4nZzYuTYg8/RKM23VDcKVnQZG/YqH3gfkmNKnqadTld3XlClNP8Ac+BnpuhAN5AI1u0kz0uuR9fTpUaI3YdhBBpOgtLSc7rtd5gYVbA4ChQpNp0qJbTbMND3wC4knzSdSfir+R3T/T/VMwOmwH+gFKgorvc23g/jcfgmNJrhem0iRq52vP55KxUJ5XJ5DWOSdzTuRtoAhRA5zieHpnK9lLLmzXZLTmzkEkEXuCVB3UjV511aZC6sNdrmAMchO9tEoP2nfEckKLTBqzkNPCJ6zb7kxgaAD8StDiOGcaj5AcJuHCdgdddVl4nh8EFrXAgt8pc5pBMGx0SWRXTM6kz3y0+h/Bc7U4XLZmPQBdAaDoPhdp9k8vRUOIYKqMM5zWVZBaAGMcTcibRPv6K0Z0Ykijg6XdgE+vLS62sOAROxHQ26rFrtc1lVr+8kiQHgNDdoFgXDe6v8MxVJrPHUa0wywlzrN3iwSm7ZuEVq2Z/GWTUtqQBp8F0fZPgj6LnGoAC4AC82Bnad4VvBup5ZZ4mug5i0tO5AiTaxkq6x5cRGoO3z6J72qMOPTNxOHgutufzUxaeex5K3UBIk72MKVtFpomReCZtMyfuS8CqzPq04AdJkEEN5yD/NRfSxPjhhmIJBPO8K8yZmx8GhnWAszFUh3xke0J1iN7pRG/BbpkESDI5hYHEca2g6rUcHOHeNs2Jl1t9rK1icW9mIYxrstMlpc2ATeQ65udBuqHbCq00HQIlzJ11DlbzSMELO3jXZKbaL2OLQwPL2nKZJFiLi60aeLd9Fc4ZQ7zZgxgOYDzaeaN153QdFWif/ACs+GaPzXe4U/orh0P5q+qS4QnJ2iTD9tcM1jQ+o7vGsaHeB13xcAjeVrcO4vSxAJpPDojMLy0uEgGd7HTkvJKzPrHe78Auw7AVg36R17o+ZrdBU5wk0krKLp0XGse0FtKDmdD59mGuiEGB8tXfwD7nMCqcapF9dtRviaxga8tMhri8kNPWCD71Y4Y7+8/yif4mFRfSkUHhq1Rjvq3uaDBcIYQS0wBJvBm46LS4ewFjakAOqtZUfFhmLZMDYSSs2i67Z3IGvK/yVp8KdOGo/5bR7wCD+CIvoSXCpXxtYaVqh1JtSsBeIyXK4at/1Jr1Czua9drS9rCSygJLvLJi1gV12JcHtDczhIJ8PhMTe4iVznFOGiA6MtmuAAgNcx0h0DcBwXn45pP7dOvVtcZI7iWLcJOLxEdHsGhE2awKg7G1A+TicS7ykA1iPai8R9yd73AySXX1IDdjzA5KCqJBMyQL6SPcNRdVSE0dQynmcT32IiSf8TVAF5A6qcPcNMRiCJ2rkQI18Wqz363MkaTIGbl6mdEFasQCRIsLAkTpIE+g63UKN0QY/tVVpGr/jXNpFrHkVm5S5wDgWgibAifULW4FxR2JoirnxLQ5zmhr61/CSDJEciqeH4ayrna4jK6HG/ikCNbaiFcwuBbTaWAwA8mbh1/fzTk41SXTNO/Jfq0SYirVI1vWq6crFO3Dt+1V6k4itHuhyqUW3vOs6uvqCFMMPaDpfdx63JuVKwf8AJKaAjV5699X/ADeqmIwDS4QXADTPUqE8jH1lpU9GrEeYg+sQk6DBJ92hHr1hKxlOm8io2lNTxNc4ZSMvhySPHJ0ePgVofRHRapV5+Zo05eGyq0aU1gfs5mz0cAfyWg54NoJ6kctITbBkfcuj+9ri8/3nKJvl0TZXTapXMx+s5C5EN35KWoDN9r9EL6kaibk2aTBGh06pWIA0nX+sqi59sypMOxwMd5UcJjL3hOu2U684TuuIAg/ADQ6HVNR8zfDEOBvpYiDfaycX0TNDDVfE6QRoBN9BeLW96rY2hLw7a4NtxcK88HNJESZmbX6BV8Q4TEibn3R19F3rhBmNjqA7+md7WnaTqFU7VUx9GfYTa/8A7NIV+vQYagearbRIzs2k6z1WF2vJ7tpa4GmXRl9q+hLohw8OwCpF20YcTjXCH0zP6yn/APQLv8Gf0d4/eH4rz+qdIFw5vXRzSu1wuPptovDntaSXAAuEm5FhuupnNJdOMr1Iqn3cuQXT9lKeeljDyp0nCwI87pGi5bFU5qEi8xyvFj966vsSQBirgZqAAkgSQ4mwJvABKzkrVl4fkinRrfpjQScrjcA6+CxINiQV13DXjx3eD3T7/VDRrZiG9FyGJpRXo1AZDzd0gt8IA1BtqPiun4VXaXuhzSe7rAwR9kyI5zCi3xFZfkwsG+NXVXmRdzmTB28nRbHBn/otL0I/ifZc7QLs7pBiGR940PXdatPBVHYOmwNeCHE/ZsX1CIPKCERZmRhN41UDiIaRcb/kVQxGPcTECJda8aA6EpJLyl5OjZ0Q18c52obYD2RvOvNR1ce4xYWLRp16pJKyJucjQxXGXio4AAAOkebc33Qv4m4yIboTN5+MpJLEvIbyI3cXeHNNjprmOxEa6Kej2kqDMcrNdPHGjdsyZJZYpTlXkVTtdWBPhp6nUP6ftJHtjVjyUrdH/wC9MklQ9mVR2xqgDwUvg/8A3qF/bOufZp73yutp+0kkqqKoWzAp9sq4JP1ZiIlvrfXVKp24xM/qx6MCdJacI34Fs/YY7Z4kiczRrowXhxG6N3a7FH9ZGmjWDf0SSWdULZ+yM9qcSSfrYidG09yNsqsDjOIcHfXvECbBg2P7KSSrqvQtmWn8YxM3xNUw39jmeTVDxDFvqVWuL3AhgjK51idSJJIlJJZb6dsYR0uiE16tga1Yy3MZedRobKVmGNVrG1KlV7cubK6o4tDuYB3SSTticI14DHA6eX2rtbvuRrpqoKnBKbckA+JpG0jzG1tZSSRs/ZpQjSdCfwKk55sb59DHlLoVOjgGZTa03EmDBgbzvskkns6MKK28ErcDTzZMgiCPM+YOV59qNQNtgrvC8MKbnVKfgqOPieGsLiD4iDmabEgJJITbZrVegOJds685Yp5SRYszeU5h5iYuAqL+2+LPttEcqbOp3CSS9GMI+jz5Nn//2Q=="/>
          <p:cNvSpPr>
            <a:spLocks noChangeAspect="1" noChangeArrowheads="1"/>
          </p:cNvSpPr>
          <p:nvPr/>
        </p:nvSpPr>
        <p:spPr bwMode="auto">
          <a:xfrm>
            <a:off x="0" y="-820738"/>
            <a:ext cx="2076450" cy="169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39" name="AutoShape 4" descr="data:image/jpeg;base64,/9j/4AAQSkZJRgABAQAAAQABAAD/2wCEAAkGBhMSEBQUExQUFBQVFRQUFRUVFRQVFBQUFRQVFRQUFBUXHCYeFxkjGhUVHy8gIycqLCwsFh4xNTAqNSYrLCkBCQoKDgwOFw8PGikcHCQsKSwsKSwpLCwsLCkpLCwpLCwsLCwsLCkpKSwpLCwpKSkpLCwpLCkpKSwpKSwsKSwpLP/AABEIAMQA8AMBIgACEQEDEQH/xAAbAAABBQEBAAAAAAAAAAAAAAACAAEDBAUGB//EAEIQAAEDAgQDBQQGBwcFAAAAAAEAAhEDIQQSMUEFUWEGEyIycUKBkfAUI1KhscEkQ2JyotHhFTM0c5LS8QdUY4Kz/8QAGQEAAwEBAQAAAAAAAAAAAAAAAAEDAgQF/8QAJxEAAgIDAAICAQMFAAAAAAAAAAECEQMSITFRBCIyQWFxExSBkcH/2gAMAwEAAhEDEQA/ANUlLMkUy9Q8EYuQynKZADtBJgXMEx0Gp9AmLvn5+brK4xxJ9FzS36Q2JcH4dmZ4Nw4El4AEGYgkq7w52akww5siwe0sfF4LgXOMkX1vqpKbc3GuIq4JQUixKQKUJ4VeEhJSnypZUgBlKU8JQgBkkUJ4QAJSRZU8IGDKaUcJQgQIKf4pwnhAApwUWVLKgYKV0UIiEhgBOE+VMkAxcmBRJiEm0jSjY4KeVH3iF9ZZ2RX+m7JYQkKXKhyqlnOBCaEcJR/Tr8lFhRNg8MYzy1urGvIJLHEFxytBBMhpbbnJVYC3zyC1OKZW0aNOLnM9w0iNzPVZpC58T2bn7/4VyKqiCnhEGpBqvZIaEoRQkWoACEoRwlCB0BlTwjhKEWFAQnhHCWVIKAATwiypQgKADUUJwE8IChgEiE+VPCB0CQlCLKllQNIFIgKQ2CgfUUJZO8OmGHlscaoKpTNqXUvdz+K1tcTKi4yogbSKjqWVyooDRBXK5ncolpzUMKfIgLV3Hl0Rwuj7Pd2G5M9EuLS4saQ55/et7IgwNFgspFxAAkkwANydAi46K7AKWFouYaRFVtcVGNbUrPbmdNPI51UkuiBE2025PkzpJFcK62Tcbou70ucIzDw6zDSWzB8smdOiz8qKlSrhgOILnVXFxc4nM038rCDlhogQNIOuqchdGJVBE8nZMGEgEUJ4VDAKUIoTQkKhoTp4ShBoQCaEQanARYUDlShEkgKBISAR5U0ICgcqUI4ShA6AhFCdOAix0NlRtCYhIqc3wtjSsZ6rPoqdzlA93uXHZ3IiiCpBUnRQvepKA2VN/rRjT7WTsoyNU5pgI2mLKJ5XO2XLmRCWqZx+9AV6NnlNdLPCKZNYZbuDajh6hjoj3kIMLgn4t3ixFenS9ltKKeanOamHuylwOU3LXRERranieN/RA2vBIbUpNeBqaT8zX5f2hYj0V3DdvcEAG0Hd4505KdGlULyTJIDXCGST11XB8h3IvjS1Nnj+AYMMAxoaKWXK0CA1nlIA94+C5ZdM/D1alBzq47txBLaQcXFkXbnd7RAB6SVzkLowS+pPKugQkSjhMWrpsjQKUIgE+VKwoCEoRgJQgdAhJEAnARYUDCchPCeEWOgCkAjISAQKgEkeVMWobHQMItkTWSi7pSeSN0WWKTVkcJEKXIm7tZeVFFhZXc1U6szZaFSmgDQoSZ0RTKJoHUqOpXIV2tUsVl4mop7Wb1osU8VJU7ayyBiYOqno4klJmjpSgcjKEr0Ty2Z3H8A6rhK4bZ1NnfiwIJoEVIIOtgVq9gcdhBTdUpUnUXOnvZa5zGGQSxlTZl5Df2ghw9Zwe2m2n3nek03gktDKBB76oXQRYEeE65le4Bg6rMLTp1cznUc1Npv4gwwx+UauiACZ0kWF+DNKpsvBfU0n1nVKwNw0B4aObstzGgyg/wCp5Hsrmg2w9y6ajZznSA1sU2/vvcAADuf5rnH6n1P4lU+P+pjKiMhNCIhNC6iQ0JBqKEkCobKllRpQix0DlSyokgEDobKE2VEUDnLLkl5NLG2PCUIgnhCmmN4pIABIoiFWfUN1meRI1DE2+kubkjNZUaLjOxVh+i4nJnekkiZlQFG8qlniylZV1CzZqixMqpWYQpxUQVGp2FGbiKiy69SStPiFLkNVk1WmVqImBkR0n3UDgpKfNbMnaoYUhTQuw8+i5wdjzUhoEHzOJswC4IEHMSREGNSrPG8cMPSyg1KrtG0aLNTIs4gEjbV2/RT8MaGU7BwqHXwOJAvBymLdVJQ4SCXOJfLrOe8+LLaW0wLMB3Oq8/LK5OisfRjcK4ZVe9lfFPzvY8PpUmWo0Mzst7RVqa+I6RZVqgufU/iVscUrt7nKGuPeVAJYJawMu3M4Gw8I0m5WQr4FyzMwIShHCULpJ0R5U+VGQmhFjoGE6eEkWGo0Jk5KYlQlmpnRHBa6DUMKNkFSiqEnAFQnk2LQx6jAhFKjUggqexSh1HUoKQtjTRJtRDYUUHYZwMjRIPMxEhXyoS0JGiEQPTqk+nyRPaN0BclQDNqdUn4qOqgcma2U0hNlWti1VddabsM2ULsPstqkJsx6lIoWU42/qruIwhF/mFHRpToqGTsMqmwjnCo0tBJBBgCSY1CjhU6+KxLK1PuH0mNLX5y9hc4EeXKcwEGdFbLPSLkzlhBylSOweBULHAEATIe2PdBgtPUWT4i7YjMJEgNnwi8Rv7+a5R2Kxsf4poPSjT6nd/RRNxmJLZ+mgz9ltGCJMEHMReD8F5TzI6f7aXtHScYYe4AF4cCdrdB6kLChUeIVcX3dSMWS4MeWtLKOUuAkTboh4Bj69WmfpFJtOoxwYcpEPORry4NBOSz22nWV1/FzKf1RLLgcFbNDKlCNKF3EKAhPlRQlCAojhR1qsKxCo42tBFrLE3w3BdDz2TVCqYr5ine62t/mFwyO1CrV/FcqfDVhGqycSLwTB/HkqGIruYZus0aOpquBF9ENKtZc/T4xs6QfWyYcY5FFMKOkbW2VHF4ktM9J+CyxxF5uLFSvdUq66R7veig8Ex4wjHEC46QN1n0uHuDr6KYNg/OidUMvMqKVrVRpPVulVTETCin7tMKqfMkAz2piwIiEBCYiviFXbSi6tPAGqi10VEYZ0NWwJAkgEgCL9JNlzz+0WH7zMXNmC2TXwwgTcZc0TM6rpiFiv4LSOI7zuqWfvA7P3bXO5GQbTEiSDJKx8xcTb/wHxn1qjPr9qqDWkAsM2I+kUSTNjGUGxkzdVMF2kw9Kk2nSZSYxpOVorvdlkyfLTdvJ1UmCo8QnGCoQ2abzhCKeH1bULGxA8IhzdfXZRuwnFH4IMFaozFtrvzy6nTJpZMwOcN8RlwHu6Lz9I+LX+ztv9h8T25w4s405A0Lq8kHoKXIH4IOF9umOqlpIykw3UU9mwx5ALTr4XAAnQrVFCXUnVAKjnUqBcajWOdJb4mzlsJDjHWxWBwTsOWYthqsbUoxUIu4Q4GabXgeYfmCq4FHalx/yYy/j1Wjvctz6kfenhODKRXs2eWNCgqPuixBgLLxPEQ3Yn+ajknRTHCzTFVVMa6dFUw/EZ2sp/pAgk7LCm3xm5QS6UcSG0mSTciwP5LGPGHa6KXiuINQzFgIaFRfgCBLvW2380OmajaIanEHvcDvMQtvESaOmwnp1R8PwABDzAMQIi8xcqfEm5AGoP3qcmihSr8IzMDmea3SRyWdWwb6d3Ngc9fit3htU+Vw5x/yrXEqE0nREx7kKQGRgWggE39FrtrRssXAUnNGp+NvgtRryUmBO99ln4qoZV1zTCrOo6SkBFhhKv02qvTZBVgFMB3BFTN0MJNSGXQ2UxwxIPNNhWybK93Dp2WkzFGDVoEG6mw9JaX0UE3Uww7RsFpSE4luFk1MWxtWS4DK8bEiZ6CxvG+q1ys57HCrmzkDNIAfII3trspfM/FD+MusX9oU5F3ugES2lVIuWmZi/lVLhtCnhqWVjq7hnc+Xse9+ZwEi40tZaLKzZMxc62O/9EVWq0co9x36Lzb4dhQL5ylrasANAJpuE6xM23UPCuMU3vFJrgXNL5aZY8DO+PA4XGtwp8VhzUMtyXESQ4GY6fmstmEpjHUy9jTVY4BrhMgEvyyLTYnnEqmH80/3CauDOohM5FCjqVAF7d0eVVlPH14Flz9SX687K3xjHgzFo5rMdxVug1Nrc+i55W2dEeG3Q4a3KBPqevRWKeGa3Qk85MrCwfFHNs6Y+ZWqMeLEGQVF2ilCxOFa4w5vUDZRVeHggF1ui0adYEJyQUWIy6zhaNALJUqOYTup6+GBPRJghAyJjFM2lz3SabophICqzDQY5KRzIUhulCAI+7Q90pyoloCPJdSNCUIwgBQibQlSMaFaZSsE0rE3RHhmwVcNSyjyFOKaooGXIcuThyWRKFrVGdifE1crS6HOjZolx9ANVnjix/wC3xUiAYoujNaw6rRraG0zbXLr12Vei1h0dG0945xJbobix6rj+TK5UWwr6ldnE3bYXEXBsWCZuSLu1uo3Yt0NjCYjcxlp3g6Gatx0Vyu+mxrnVHBrcpe45qpgN8zrel/VV8NjqVam11JwqNcZYQXgS2ZE7em65WdHCL+1XgAHC1BN/NRtpeO8Nuiy+0HGWMdTdWoVGtmRXbB7uCIl9MnJ6EQts8PbIOVtjN2ukHffmqXF+FMgRNKCWlzXPZ4Xi9xIOm4KSbu2HP0J8DxttakKjDmDtDbaxt6oq+LkXCy8DVaPCHh7QSA4BgzCSJhnhHu3lXBDbH1krvWVtI5pY0n4Od4phXZpAsd/5rHq0XNJjTn/IrtsRhw/T+hWXV4fTc4sbMgXMyPgtxyC1Obp8Xcx0kA7Fao4g0t8Lgd/RPU7KtBc55JaBIy2sBJ99lSqMoOaC3M3YSBcTqYWuSF1HRcKxpc0HoP8AhaXerC4MQGWcDFtxeOq0e9+ZU5cZpFl5QgqAVBuQOhIR4dpqOhnjPJsGPVZHQQaZUjaROyrVdCr+X4+iViGp4ZxIEG9lEQrffEFmUNknccmk2uLpYml4trifQph0qBiXcq2ymqLsQ51UMYQ1rHDvCdToSBbYfitCsLulI2itOsWuYzLl0kZeTpvppYqBrRp86Smug+EdChzVoBIJ5VVwmxQnaQTEieUidY0VXiNdzGS2PMAbbEO05XhZuEgufUysD2gEnuxLsxynMYm1t0nKjSjZuOIFiRPKQSnXO4jjbmmGhrQIs3wi9zYArS4PjXVA4nZzYuTYg8/RKM23VDcKVnQZG/YqH3gfkmNKnqadTld3XlClNP8Ac+BnpuhAN5AI1u0kz0uuR9fTpUaI3YdhBBpOgtLSc7rtd5gYVbA4ChQpNp0qJbTbMND3wC4knzSdSfir+R3T/T/VMwOmwH+gFKgorvc23g/jcfgmNJrhem0iRq52vP55KxUJ5XJ5DWOSdzTuRtoAhRA5zieHpnK9lLLmzXZLTmzkEkEXuCVB3UjV511aZC6sNdrmAMchO9tEoP2nfEckKLTBqzkNPCJ6zb7kxgaAD8StDiOGcaj5AcJuHCdgdddVl4nh8EFrXAgt8pc5pBMGx0SWRXTM6kz3y0+h/Bc7U4XLZmPQBdAaDoPhdp9k8vRUOIYKqMM5zWVZBaAGMcTcibRPv6K0Z0Ykijg6XdgE+vLS62sOAROxHQ26rFrtc1lVr+8kiQHgNDdoFgXDe6v8MxVJrPHUa0wywlzrN3iwSm7ZuEVq2Z/GWTUtqQBp8F0fZPgj6LnGoAC4AC82Bnad4VvBup5ZZ4mug5i0tO5AiTaxkq6x5cRGoO3z6J72qMOPTNxOHgutufzUxaeex5K3UBIk72MKVtFpomReCZtMyfuS8CqzPq04AdJkEEN5yD/NRfSxPjhhmIJBPO8K8yZmx8GhnWAszFUh3xke0J1iN7pRG/BbpkESDI5hYHEca2g6rUcHOHeNs2Jl1t9rK1icW9mIYxrstMlpc2ATeQ65udBuqHbCq00HQIlzJ11DlbzSMELO3jXZKbaL2OLQwPL2nKZJFiLi60aeLd9Fc4ZQ7zZgxgOYDzaeaN153QdFWif/ACs+GaPzXe4U/orh0P5q+qS4QnJ2iTD9tcM1jQ+o7vGsaHeB13xcAjeVrcO4vSxAJpPDojMLy0uEgGd7HTkvJKzPrHe78Auw7AVg36R17o+ZrdBU5wk0krKLp0XGse0FtKDmdD59mGuiEGB8tXfwD7nMCqcapF9dtRviaxga8tMhri8kNPWCD71Y4Y7+8/yif4mFRfSkUHhq1Rjvq3uaDBcIYQS0wBJvBm46LS4ewFjakAOqtZUfFhmLZMDYSSs2i67Z3IGvK/yVp8KdOGo/5bR7wCD+CIvoSXCpXxtYaVqh1JtSsBeIyXK4at/1Jr1Czua9drS9rCSygJLvLJi1gV12JcHtDczhIJ8PhMTe4iVznFOGiA6MtmuAAgNcx0h0DcBwXn45pP7dOvVtcZI7iWLcJOLxEdHsGhE2awKg7G1A+TicS7ykA1iPai8R9yd73AySXX1IDdjzA5KCqJBMyQL6SPcNRdVSE0dQynmcT32IiSf8TVAF5A6qcPcNMRiCJ2rkQI18Wqz363MkaTIGbl6mdEFasQCRIsLAkTpIE+g63UKN0QY/tVVpGr/jXNpFrHkVm5S5wDgWgibAifULW4FxR2JoirnxLQ5zmhr61/CSDJEciqeH4ayrna4jK6HG/ikCNbaiFcwuBbTaWAwA8mbh1/fzTk41SXTNO/Jfq0SYirVI1vWq6crFO3Dt+1V6k4itHuhyqUW3vOs6uvqCFMMPaDpfdx63JuVKwf8AJKaAjV5699X/ADeqmIwDS4QXADTPUqE8jH1lpU9GrEeYg+sQk6DBJ92hHr1hKxlOm8io2lNTxNc4ZSMvhySPHJ0ePgVofRHRapV5+Zo05eGyq0aU1gfs5mz0cAfyWg54NoJ6kctITbBkfcuj+9ri8/3nKJvl0TZXTapXMx+s5C5EN35KWoDN9r9EL6kaibk2aTBGh06pWIA0nX+sqi59sypMOxwMd5UcJjL3hOu2U684TuuIAg/ADQ6HVNR8zfDEOBvpYiDfaycX0TNDDVfE6QRoBN9BeLW96rY2hLw7a4NtxcK88HNJESZmbX6BV8Q4TEibn3R19F3rhBmNjqA7+md7WnaTqFU7VUx9GfYTa/8A7NIV+vQYagearbRIzs2k6z1WF2vJ7tpa4GmXRl9q+hLohw8OwCpF20YcTjXCH0zP6yn/APQLv8Gf0d4/eH4rz+qdIFw5vXRzSu1wuPptovDntaSXAAuEm5FhuupnNJdOMr1Iqn3cuQXT9lKeeljDyp0nCwI87pGi5bFU5qEi8xyvFj966vsSQBirgZqAAkgSQ4mwJvABKzkrVl4fkinRrfpjQScrjcA6+CxINiQV13DXjx3eD3T7/VDRrZiG9FyGJpRXo1AZDzd0gt8IA1BtqPiun4VXaXuhzSe7rAwR9kyI5zCi3xFZfkwsG+NXVXmRdzmTB28nRbHBn/otL0I/ifZc7QLs7pBiGR940PXdatPBVHYOmwNeCHE/ZsX1CIPKCERZmRhN41UDiIaRcb/kVQxGPcTECJda8aA6EpJLyl5OjZ0Q18c52obYD2RvOvNR1ce4xYWLRp16pJKyJucjQxXGXio4AAAOkebc33Qv4m4yIboTN5+MpJLEvIbyI3cXeHNNjprmOxEa6Kej2kqDMcrNdPHGjdsyZJZYpTlXkVTtdWBPhp6nUP6ftJHtjVjyUrdH/wC9MklQ9mVR2xqgDwUvg/8A3qF/bOufZp73yutp+0kkqqKoWzAp9sq4JP1ZiIlvrfXVKp24xM/qx6MCdJacI34Fs/YY7Z4kiczRrowXhxG6N3a7FH9ZGmjWDf0SSWdULZ+yM9qcSSfrYidG09yNsqsDjOIcHfXvECbBg2P7KSSrqvQtmWn8YxM3xNUw39jmeTVDxDFvqVWuL3AhgjK51idSJJIlJJZb6dsYR0uiE16tga1Yy3MZedRobKVmGNVrG1KlV7cubK6o4tDuYB3SSTticI14DHA6eX2rtbvuRrpqoKnBKbckA+JpG0jzG1tZSSRs/ZpQjSdCfwKk55sb59DHlLoVOjgGZTa03EmDBgbzvskkns6MKK28ErcDTzZMgiCPM+YOV59qNQNtgrvC8MKbnVKfgqOPieGsLiD4iDmabEgJJITbZrVegOJds685Yp5SRYszeU5h5iYuAqL+2+LPttEcqbOp3CSS9GMI+jz5Nn//2Q=="/>
          <p:cNvSpPr>
            <a:spLocks noChangeAspect="1" noChangeArrowheads="1"/>
          </p:cNvSpPr>
          <p:nvPr/>
        </p:nvSpPr>
        <p:spPr bwMode="auto">
          <a:xfrm>
            <a:off x="0" y="-820738"/>
            <a:ext cx="2076450" cy="169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6" descr="data:image/jpeg;base64,/9j/4AAQSkZJRgABAQAAAQABAAD/2wCEAAkGBhMSEBQUExQUFBQVFRQUFRUVFRQVFBQUFRQVFRQUFBUXHCYeFxkjGhUVHy8gIycqLCwsFh4xNTAqNSYrLCkBCQoKDgwOFw8PGikcHCQsKSwsKSwpLCwsLCkpLCwpLCwsLCwsLCkpKSwpLCwpKSkpLCwpLCkpKSwpKSwsKSwpLP/AABEIAMQA8AMBIgACEQEDEQH/xAAbAAABBQEBAAAAAAAAAAAAAAACAAEDBAUGB//EAEIQAAEDAgQDBQQGBwcFAAAAAAEAAhEDIQQSMUEFUWEGEyIycUKBkfAUI1KhscEkQ2JyotHhFTM0c5LS8QdUY4Kz/8QAGQEAAwEBAQAAAAAAAAAAAAAAAAEDAgQF/8QAJxEAAgIDAAICAQMFAAAAAAAAAAECEQMSITFRBCIyQWFxExSBkcH/2gAMAwEAAhEDEQA/ANUlLMkUy9Q8EYuQynKZADtBJgXMEx0Gp9AmLvn5+brK4xxJ9FzS36Q2JcH4dmZ4Nw4El4AEGYgkq7w52akww5siwe0sfF4LgXOMkX1vqpKbc3GuIq4JQUixKQKUJ4VeEhJSnypZUgBlKU8JQgBkkUJ4QAJSRZU8IGDKaUcJQgQIKf4pwnhAApwUWVLKgYKV0UIiEhgBOE+VMkAxcmBRJiEm0jSjY4KeVH3iF9ZZ2RX+m7JYQkKXKhyqlnOBCaEcJR/Tr8lFhRNg8MYzy1urGvIJLHEFxytBBMhpbbnJVYC3zyC1OKZW0aNOLnM9w0iNzPVZpC58T2bn7/4VyKqiCnhEGpBqvZIaEoRQkWoACEoRwlCB0BlTwjhKEWFAQnhHCWVIKAATwiypQgKADUUJwE8IChgEiE+VPCB0CQlCLKllQNIFIgKQ2CgfUUJZO8OmGHlscaoKpTNqXUvdz+K1tcTKi4yogbSKjqWVyooDRBXK5ncolpzUMKfIgLV3Hl0Rwuj7Pd2G5M9EuLS4saQ55/et7IgwNFgspFxAAkkwANydAi46K7AKWFouYaRFVtcVGNbUrPbmdNPI51UkuiBE2025PkzpJFcK62Tcbou70ucIzDw6zDSWzB8smdOiz8qKlSrhgOILnVXFxc4nM038rCDlhogQNIOuqchdGJVBE8nZMGEgEUJ4VDAKUIoTQkKhoTp4ShBoQCaEQanARYUDlShEkgKBISAR5U0ICgcqUI4ShA6AhFCdOAix0NlRtCYhIqc3wtjSsZ6rPoqdzlA93uXHZ3IiiCpBUnRQvepKA2VN/rRjT7WTsoyNU5pgI2mLKJ5XO2XLmRCWqZx+9AV6NnlNdLPCKZNYZbuDajh6hjoj3kIMLgn4t3ixFenS9ltKKeanOamHuylwOU3LXRERranieN/RA2vBIbUpNeBqaT8zX5f2hYj0V3DdvcEAG0Hd4505KdGlULyTJIDXCGST11XB8h3IvjS1Nnj+AYMMAxoaKWXK0CA1nlIA94+C5ZdM/D1alBzq47txBLaQcXFkXbnd7RAB6SVzkLowS+pPKugQkSjhMWrpsjQKUIgE+VKwoCEoRgJQgdAhJEAnARYUDCchPCeEWOgCkAjISAQKgEkeVMWobHQMItkTWSi7pSeSN0WWKTVkcJEKXIm7tZeVFFhZXc1U6szZaFSmgDQoSZ0RTKJoHUqOpXIV2tUsVl4mop7Wb1osU8VJU7ayyBiYOqno4klJmjpSgcjKEr0Ty2Z3H8A6rhK4bZ1NnfiwIJoEVIIOtgVq9gcdhBTdUpUnUXOnvZa5zGGQSxlTZl5Df2ghw9Zwe2m2n3nek03gktDKBB76oXQRYEeE65le4Bg6rMLTp1cznUc1Npv4gwwx+UauiACZ0kWF+DNKpsvBfU0n1nVKwNw0B4aObstzGgyg/wCp5Hsrmg2w9y6ajZznSA1sU2/vvcAADuf5rnH6n1P4lU+P+pjKiMhNCIhNC6iQ0JBqKEkCobKllRpQix0DlSyokgEDobKE2VEUDnLLkl5NLG2PCUIgnhCmmN4pIABIoiFWfUN1meRI1DE2+kubkjNZUaLjOxVh+i4nJnekkiZlQFG8qlniylZV1CzZqixMqpWYQpxUQVGp2FGbiKiy69SStPiFLkNVk1WmVqImBkR0n3UDgpKfNbMnaoYUhTQuw8+i5wdjzUhoEHzOJswC4IEHMSREGNSrPG8cMPSyg1KrtG0aLNTIs4gEjbV2/RT8MaGU7BwqHXwOJAvBymLdVJQ4SCXOJfLrOe8+LLaW0wLMB3Oq8/LK5OisfRjcK4ZVe9lfFPzvY8PpUmWo0Mzst7RVqa+I6RZVqgufU/iVscUrt7nKGuPeVAJYJawMu3M4Gw8I0m5WQr4FyzMwIShHCULpJ0R5U+VGQmhFjoGE6eEkWGo0Jk5KYlQlmpnRHBa6DUMKNkFSiqEnAFQnk2LQx6jAhFKjUggqexSh1HUoKQtjTRJtRDYUUHYZwMjRIPMxEhXyoS0JGiEQPTqk+nyRPaN0BclQDNqdUn4qOqgcma2U0hNlWti1VddabsM2ULsPstqkJsx6lIoWU42/qruIwhF/mFHRpToqGTsMqmwjnCo0tBJBBgCSY1CjhU6+KxLK1PuH0mNLX5y9hc4EeXKcwEGdFbLPSLkzlhBylSOweBULHAEATIe2PdBgtPUWT4i7YjMJEgNnwi8Rv7+a5R2Kxsf4poPSjT6nd/RRNxmJLZ+mgz9ltGCJMEHMReD8F5TzI6f7aXtHScYYe4AF4cCdrdB6kLChUeIVcX3dSMWS4MeWtLKOUuAkTboh4Bj69WmfpFJtOoxwYcpEPORry4NBOSz22nWV1/FzKf1RLLgcFbNDKlCNKF3EKAhPlRQlCAojhR1qsKxCo42tBFrLE3w3BdDz2TVCqYr5ine62t/mFwyO1CrV/FcqfDVhGqycSLwTB/HkqGIruYZus0aOpquBF9ENKtZc/T4xs6QfWyYcY5FFMKOkbW2VHF4ktM9J+CyxxF5uLFSvdUq66R7veig8Ex4wjHEC46QN1n0uHuDr6KYNg/OidUMvMqKVrVRpPVulVTETCin7tMKqfMkAz2piwIiEBCYiviFXbSi6tPAGqi10VEYZ0NWwJAkgEgCL9JNlzz+0WH7zMXNmC2TXwwgTcZc0TM6rpiFiv4LSOI7zuqWfvA7P3bXO5GQbTEiSDJKx8xcTb/wHxn1qjPr9qqDWkAsM2I+kUSTNjGUGxkzdVMF2kw9Kk2nSZSYxpOVorvdlkyfLTdvJ1UmCo8QnGCoQ2abzhCKeH1bULGxA8IhzdfXZRuwnFH4IMFaozFtrvzy6nTJpZMwOcN8RlwHu6Lz9I+LX+ztv9h8T25w4s405A0Lq8kHoKXIH4IOF9umOqlpIykw3UU9mwx5ALTr4XAAnQrVFCXUnVAKjnUqBcajWOdJb4mzlsJDjHWxWBwTsOWYthqsbUoxUIu4Q4GabXgeYfmCq4FHalx/yYy/j1Wjvctz6kfenhODKRXs2eWNCgqPuixBgLLxPEQ3Yn+ajknRTHCzTFVVMa6dFUw/EZ2sp/pAgk7LCm3xm5QS6UcSG0mSTciwP5LGPGHa6KXiuINQzFgIaFRfgCBLvW2380OmajaIanEHvcDvMQtvESaOmwnp1R8PwABDzAMQIi8xcqfEm5AGoP3qcmihSr8IzMDmea3SRyWdWwb6d3Ngc9fit3htU+Vw5x/yrXEqE0nREx7kKQGRgWggE39FrtrRssXAUnNGp+NvgtRryUmBO99ln4qoZV1zTCrOo6SkBFhhKv02qvTZBVgFMB3BFTN0MJNSGXQ2UxwxIPNNhWybK93Dp2WkzFGDVoEG6mw9JaX0UE3Uww7RsFpSE4luFk1MWxtWS4DK8bEiZ6CxvG+q1ys57HCrmzkDNIAfII3trspfM/FD+MusX9oU5F3ugES2lVIuWmZi/lVLhtCnhqWVjq7hnc+Xse9+ZwEi40tZaLKzZMxc62O/9EVWq0co9x36Lzb4dhQL5ylrasANAJpuE6xM23UPCuMU3vFJrgXNL5aZY8DO+PA4XGtwp8VhzUMtyXESQ4GY6fmstmEpjHUy9jTVY4BrhMgEvyyLTYnnEqmH80/3CauDOohM5FCjqVAF7d0eVVlPH14Flz9SX687K3xjHgzFo5rMdxVug1Nrc+i55W2dEeG3Q4a3KBPqevRWKeGa3Qk85MrCwfFHNs6Y+ZWqMeLEGQVF2ilCxOFa4w5vUDZRVeHggF1ui0adYEJyQUWIy6zhaNALJUqOYTup6+GBPRJghAyJjFM2lz3SabophICqzDQY5KRzIUhulCAI+7Q90pyoloCPJdSNCUIwgBQibQlSMaFaZSsE0rE3RHhmwVcNSyjyFOKaooGXIcuThyWRKFrVGdifE1crS6HOjZolx9ANVnjix/wC3xUiAYoujNaw6rRraG0zbXLr12Vei1h0dG0945xJbobix6rj+TK5UWwr6ldnE3bYXEXBsWCZuSLu1uo3Yt0NjCYjcxlp3g6Gatx0Vyu+mxrnVHBrcpe45qpgN8zrel/VV8NjqVam11JwqNcZYQXgS2ZE7em65WdHCL+1XgAHC1BN/NRtpeO8Nuiy+0HGWMdTdWoVGtmRXbB7uCIl9MnJ6EQts8PbIOVtjN2ukHffmqXF+FMgRNKCWlzXPZ4Xi9xIOm4KSbu2HP0J8DxttakKjDmDtDbaxt6oq+LkXCy8DVaPCHh7QSA4BgzCSJhnhHu3lXBDbH1krvWVtI5pY0n4Od4phXZpAsd/5rHq0XNJjTn/IrtsRhw/T+hWXV4fTc4sbMgXMyPgtxyC1Obp8Xcx0kA7Fao4g0t8Lgd/RPU7KtBc55JaBIy2sBJ99lSqMoOaC3M3YSBcTqYWuSF1HRcKxpc0HoP8AhaXerC4MQGWcDFtxeOq0e9+ZU5cZpFl5QgqAVBuQOhIR4dpqOhnjPJsGPVZHQQaZUjaROyrVdCr+X4+iViGp4ZxIEG9lEQrffEFmUNknccmk2uLpYml4trifQph0qBiXcq2ymqLsQ51UMYQ1rHDvCdToSBbYfitCsLulI2itOsWuYzLl0kZeTpvppYqBrRp86Smug+EdChzVoBIJ5VVwmxQnaQTEieUidY0VXiNdzGS2PMAbbEO05XhZuEgufUysD2gEnuxLsxynMYm1t0nKjSjZuOIFiRPKQSnXO4jjbmmGhrQIs3wi9zYArS4PjXVA4nZzYuTYg8/RKM23VDcKVnQZG/YqH3gfkmNKnqadTld3XlClNP8Ac+BnpuhAN5AI1u0kz0uuR9fTpUaI3YdhBBpOgtLSc7rtd5gYVbA4ChQpNp0qJbTbMND3wC4knzSdSfir+R3T/T/VMwOmwH+gFKgorvc23g/jcfgmNJrhem0iRq52vP55KxUJ5XJ5DWOSdzTuRtoAhRA5zieHpnK9lLLmzXZLTmzkEkEXuCVB3UjV511aZC6sNdrmAMchO9tEoP2nfEckKLTBqzkNPCJ6zb7kxgaAD8StDiOGcaj5AcJuHCdgdddVl4nh8EFrXAgt8pc5pBMGx0SWRXTM6kz3y0+h/Bc7U4XLZmPQBdAaDoPhdp9k8vRUOIYKqMM5zWVZBaAGMcTcibRPv6K0Z0Ykijg6XdgE+vLS62sOAROxHQ26rFrtc1lVr+8kiQHgNDdoFgXDe6v8MxVJrPHUa0wywlzrN3iwSm7ZuEVq2Z/GWTUtqQBp8F0fZPgj6LnGoAC4AC82Bnad4VvBup5ZZ4mug5i0tO5AiTaxkq6x5cRGoO3z6J72qMOPTNxOHgutufzUxaeex5K3UBIk72MKVtFpomReCZtMyfuS8CqzPq04AdJkEEN5yD/NRfSxPjhhmIJBPO8K8yZmx8GhnWAszFUh3xke0J1iN7pRG/BbpkESDI5hYHEca2g6rUcHOHeNs2Jl1t9rK1icW9mIYxrstMlpc2ATeQ65udBuqHbCq00HQIlzJ11DlbzSMELO3jXZKbaL2OLQwPL2nKZJFiLi60aeLd9Fc4ZQ7zZgxgOYDzaeaN153QdFWif/ACs+GaPzXe4U/orh0P5q+qS4QnJ2iTD9tcM1jQ+o7vGsaHeB13xcAjeVrcO4vSxAJpPDojMLy0uEgGd7HTkvJKzPrHe78Auw7AVg36R17o+ZrdBU5wk0krKLp0XGse0FtKDmdD59mGuiEGB8tXfwD7nMCqcapF9dtRviaxga8tMhri8kNPWCD71Y4Y7+8/yif4mFRfSkUHhq1Rjvq3uaDBcIYQS0wBJvBm46LS4ewFjakAOqtZUfFhmLZMDYSSs2i67Z3IGvK/yVp8KdOGo/5bR7wCD+CIvoSXCpXxtYaVqh1JtSsBeIyXK4at/1Jr1Czua9drS9rCSygJLvLJi1gV12JcHtDczhIJ8PhMTe4iVznFOGiA6MtmuAAgNcx0h0DcBwXn45pP7dOvVtcZI7iWLcJOLxEdHsGhE2awKg7G1A+TicS7ykA1iPai8R9yd73AySXX1IDdjzA5KCqJBMyQL6SPcNRdVSE0dQynmcT32IiSf8TVAF5A6qcPcNMRiCJ2rkQI18Wqz363MkaTIGbl6mdEFasQCRIsLAkTpIE+g63UKN0QY/tVVpGr/jXNpFrHkVm5S5wDgWgibAifULW4FxR2JoirnxLQ5zmhr61/CSDJEciqeH4ayrna4jK6HG/ikCNbaiFcwuBbTaWAwA8mbh1/fzTk41SXTNO/Jfq0SYirVI1vWq6crFO3Dt+1V6k4itHuhyqUW3vOs6uvqCFMMPaDpfdx63JuVKwf8AJKaAjV5699X/ADeqmIwDS4QXADTPUqE8jH1lpU9GrEeYg+sQk6DBJ92hHr1hKxlOm8io2lNTxNc4ZSMvhySPHJ0ePgVofRHRapV5+Zo05eGyq0aU1gfs5mz0cAfyWg54NoJ6kctITbBkfcuj+9ri8/3nKJvl0TZXTapXMx+s5C5EN35KWoDN9r9EL6kaibk2aTBGh06pWIA0nX+sqi59sypMOxwMd5UcJjL3hOu2U684TuuIAg/ADQ6HVNR8zfDEOBvpYiDfaycX0TNDDVfE6QRoBN9BeLW96rY2hLw7a4NtxcK88HNJESZmbX6BV8Q4TEibn3R19F3rhBmNjqA7+md7WnaTqFU7VUx9GfYTa/8A7NIV+vQYagearbRIzs2k6z1WF2vJ7tpa4GmXRl9q+hLohw8OwCpF20YcTjXCH0zP6yn/APQLv8Gf0d4/eH4rz+qdIFw5vXRzSu1wuPptovDntaSXAAuEm5FhuupnNJdOMr1Iqn3cuQXT9lKeeljDyp0nCwI87pGi5bFU5qEi8xyvFj966vsSQBirgZqAAkgSQ4mwJvABKzkrVl4fkinRrfpjQScrjcA6+CxINiQV13DXjx3eD3T7/VDRrZiG9FyGJpRXo1AZDzd0gt8IA1BtqPiun4VXaXuhzSe7rAwR9kyI5zCi3xFZfkwsG+NXVXmRdzmTB28nRbHBn/otL0I/ifZc7QLs7pBiGR940PXdatPBVHYOmwNeCHE/ZsX1CIPKCERZmRhN41UDiIaRcb/kVQxGPcTECJda8aA6EpJLyl5OjZ0Q18c52obYD2RvOvNR1ce4xYWLRp16pJKyJucjQxXGXio4AAAOkebc33Qv4m4yIboTN5+MpJLEvIbyI3cXeHNNjprmOxEa6Kej2kqDMcrNdPHGjdsyZJZYpTlXkVTtdWBPhp6nUP6ftJHtjVjyUrdH/wC9MklQ9mVR2xqgDwUvg/8A3qF/bOufZp73yutp+0kkqqKoWzAp9sq4JP1ZiIlvrfXVKp24xM/qx6MCdJacI34Fs/YY7Z4kiczRrowXhxG6N3a7FH9ZGmjWDf0SSWdULZ+yM9qcSSfrYidG09yNsqsDjOIcHfXvECbBg2P7KSSrqvQtmWn8YxM3xNUw39jmeTVDxDFvqVWuL3AhgjK51idSJJIlJJZb6dsYR0uiE16tga1Yy3MZedRobKVmGNVrG1KlV7cubK6o4tDuYB3SSTticI14DHA6eX2rtbvuRrpqoKnBKbckA+JpG0jzG1tZSSRs/ZpQjSdCfwKk55sb59DHlLoVOjgGZTa03EmDBgbzvskkns6MKK28ErcDTzZMgiCPM+YOV59qNQNtgrvC8MKbnVKfgqOPieGsLiD4iDmabEgJJITbZrVegOJds685Yp5SRYszeU5h5iYuAqL+2+LPttEcqbOp3CSS9GMI+jz5Nn//2Q=="/>
          <p:cNvSpPr>
            <a:spLocks noChangeAspect="1" noChangeArrowheads="1"/>
          </p:cNvSpPr>
          <p:nvPr/>
        </p:nvSpPr>
        <p:spPr bwMode="auto">
          <a:xfrm>
            <a:off x="0" y="-820738"/>
            <a:ext cx="2076450" cy="169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14341" name="Picture 8" descr="http://www.topclanky.cz/images/article/38453-480x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773238"/>
            <a:ext cx="691197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>
                <a:latin typeface="Arial" charset="0"/>
              </a:rPr>
              <a:t>11 let od 11. září: 11 teroristických útoků</a:t>
            </a:r>
            <a:r>
              <a:rPr lang="cs-CZ" sz="4000" b="1" smtClean="0">
                <a:latin typeface="Arial" charset="0"/>
              </a:rPr>
              <a:t/>
            </a:r>
            <a:br>
              <a:rPr lang="cs-CZ" sz="4000" b="1" smtClean="0">
                <a:latin typeface="Arial" charset="0"/>
              </a:rPr>
            </a:br>
            <a:endParaRPr lang="cs-CZ" sz="4000" b="1" smtClean="0">
              <a:latin typeface="Arial" charset="0"/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</a:rPr>
              <a:t>Bali 2002:</a:t>
            </a:r>
          </a:p>
          <a:p>
            <a:r>
              <a:rPr lang="cs-CZ" smtClean="0">
                <a:latin typeface="Arial" charset="0"/>
              </a:rPr>
              <a:t>(202 mrtvých, 350 raněných)</a:t>
            </a:r>
          </a:p>
          <a:p>
            <a:r>
              <a:rPr lang="cs-CZ" b="1" smtClean="0">
                <a:latin typeface="Arial" charset="0"/>
              </a:rPr>
              <a:t>Moskva 2002:</a:t>
            </a:r>
          </a:p>
          <a:p>
            <a:r>
              <a:rPr lang="cs-CZ" smtClean="0">
                <a:latin typeface="Arial" charset="0"/>
              </a:rPr>
              <a:t>(170 mrtvých, 656 zraněných)</a:t>
            </a:r>
          </a:p>
          <a:p>
            <a:r>
              <a:rPr lang="cs-CZ" b="1" smtClean="0">
                <a:latin typeface="Arial" charset="0"/>
              </a:rPr>
              <a:t>Uganda 2004: </a:t>
            </a:r>
            <a:r>
              <a:rPr lang="cs-CZ" smtClean="0">
                <a:latin typeface="Arial" charset="0"/>
              </a:rPr>
              <a:t>(239 mrtvých, 60 zraněných)</a:t>
            </a:r>
          </a:p>
          <a:p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>
                <a:latin typeface="Arial" charset="0"/>
              </a:rPr>
              <a:t>11 let od 11. září: 11 teroristických útoků</a:t>
            </a:r>
            <a:r>
              <a:rPr lang="cs-CZ" sz="4000" b="1" smtClean="0">
                <a:latin typeface="Arial" charset="0"/>
              </a:rPr>
              <a:t/>
            </a:r>
            <a:br>
              <a:rPr lang="cs-CZ" sz="4000" b="1" smtClean="0">
                <a:latin typeface="Arial" charset="0"/>
              </a:rPr>
            </a:br>
            <a:endParaRPr lang="cs-CZ" sz="4000" b="1" smtClean="0">
              <a:latin typeface="Arial" charset="0"/>
            </a:endParaRP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</a:rPr>
              <a:t>Madrid 2004:</a:t>
            </a:r>
          </a:p>
          <a:p>
            <a:r>
              <a:rPr lang="cs-CZ" smtClean="0">
                <a:latin typeface="Arial" charset="0"/>
              </a:rPr>
              <a:t>(191 obětí, 1876 zraněných)</a:t>
            </a:r>
          </a:p>
          <a:p>
            <a:r>
              <a:rPr lang="cs-CZ" b="1" smtClean="0">
                <a:latin typeface="Arial" charset="0"/>
              </a:rPr>
              <a:t>Beslan 2004:</a:t>
            </a:r>
          </a:p>
          <a:p>
            <a:r>
              <a:rPr lang="cs-CZ" smtClean="0">
                <a:latin typeface="Arial" charset="0"/>
              </a:rPr>
              <a:t>(366 mrtvých, 747 zraněných)</a:t>
            </a:r>
          </a:p>
          <a:p>
            <a:r>
              <a:rPr lang="cs-CZ" b="1" smtClean="0">
                <a:latin typeface="Arial" charset="0"/>
              </a:rPr>
              <a:t>Londýn 2005: </a:t>
            </a:r>
          </a:p>
          <a:p>
            <a:r>
              <a:rPr lang="cs-CZ" smtClean="0">
                <a:latin typeface="Arial" charset="0"/>
              </a:rPr>
              <a:t>(50 mrtvých, 700 raněných)</a:t>
            </a:r>
          </a:p>
          <a:p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>
                <a:latin typeface="Arial" charset="0"/>
              </a:rPr>
              <a:t>11 let od 11. září: 11 teroristických útoků</a:t>
            </a:r>
            <a:r>
              <a:rPr lang="cs-CZ" sz="4000" b="1" smtClean="0">
                <a:latin typeface="Arial" charset="0"/>
              </a:rPr>
              <a:t/>
            </a:r>
            <a:br>
              <a:rPr lang="cs-CZ" sz="4000" b="1" smtClean="0">
                <a:latin typeface="Arial" charset="0"/>
              </a:rPr>
            </a:br>
            <a:endParaRPr lang="cs-CZ" sz="4000" b="1" smtClean="0">
              <a:latin typeface="Arial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</a:rPr>
              <a:t>Bombaj 2006: teroristé kopírují Madrid</a:t>
            </a:r>
          </a:p>
          <a:p>
            <a:r>
              <a:rPr lang="cs-CZ" smtClean="0">
                <a:latin typeface="Arial" charset="0"/>
              </a:rPr>
              <a:t>(202 mrtvých, 714 zraněných</a:t>
            </a:r>
          </a:p>
          <a:p>
            <a:r>
              <a:rPr lang="cs-CZ" b="1" smtClean="0">
                <a:latin typeface="Arial" charset="0"/>
              </a:rPr>
              <a:t>Irák 2007: </a:t>
            </a:r>
            <a:r>
              <a:rPr lang="cs-CZ" smtClean="0">
                <a:latin typeface="Arial" charset="0"/>
              </a:rPr>
              <a:t>(520 mrtvých, 1 500 zraněných)</a:t>
            </a:r>
          </a:p>
          <a:p>
            <a:r>
              <a:rPr lang="cs-CZ" b="1" smtClean="0">
                <a:latin typeface="Arial" charset="0"/>
              </a:rPr>
              <a:t>Bombaj 2008:</a:t>
            </a:r>
          </a:p>
          <a:p>
            <a:r>
              <a:rPr lang="cs-CZ" smtClean="0">
                <a:latin typeface="Arial" charset="0"/>
              </a:rPr>
              <a:t>(174 mrtvých, 370 zraněných)</a:t>
            </a:r>
          </a:p>
          <a:p>
            <a:r>
              <a:rPr lang="cs-CZ" b="1" smtClean="0">
                <a:latin typeface="Arial" charset="0"/>
              </a:rPr>
              <a:t>Norsko 2011:</a:t>
            </a:r>
          </a:p>
          <a:p>
            <a:r>
              <a:rPr lang="cs-CZ" smtClean="0">
                <a:latin typeface="Arial" charset="0"/>
              </a:rPr>
              <a:t>(77 mrtvých, 319 zraněných)</a:t>
            </a:r>
          </a:p>
          <a:p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>
                <a:latin typeface="Arial" charset="0"/>
              </a:rPr>
              <a:t>11 let od 11. září: 11 teroristických útoků</a:t>
            </a:r>
            <a:r>
              <a:rPr lang="cs-CZ" sz="4000" b="1" smtClean="0">
                <a:latin typeface="Arial" charset="0"/>
              </a:rPr>
              <a:t/>
            </a:r>
            <a:br>
              <a:rPr lang="cs-CZ" sz="4000" b="1" smtClean="0">
                <a:latin typeface="Arial" charset="0"/>
              </a:rPr>
            </a:br>
            <a:endParaRPr lang="cs-CZ" sz="4000" b="1" smtClean="0">
              <a:latin typeface="Arial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</a:rPr>
              <a:t>Nigérie 2012:</a:t>
            </a:r>
          </a:p>
          <a:p>
            <a:r>
              <a:rPr lang="cs-CZ" smtClean="0">
                <a:latin typeface="Arial" charset="0"/>
              </a:rPr>
              <a:t>(178 mrtvých, 50 zraněných)</a:t>
            </a:r>
          </a:p>
          <a:p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Mezinárodní právo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 hlediska mezinárodního práva se rozdělují kriminální a válečné činy (</a:t>
            </a:r>
            <a:r>
              <a:rPr lang="cs-CZ" i="1" smtClean="0"/>
              <a:t>criminal act</a:t>
            </a:r>
            <a:r>
              <a:rPr lang="cs-CZ" smtClean="0"/>
              <a:t> vs. </a:t>
            </a:r>
            <a:r>
              <a:rPr lang="cs-CZ" i="1" smtClean="0"/>
              <a:t>act of war</a:t>
            </a:r>
            <a:r>
              <a:rPr lang="cs-CZ" smtClean="0"/>
              <a:t>). </a:t>
            </a:r>
          </a:p>
          <a:p>
            <a:pPr eaLnBrk="1" hangingPunct="1"/>
            <a:r>
              <a:rPr lang="cs-CZ" smtClean="0"/>
              <a:t>Terorismus spadá do kategorie válečného činu, neboť jeho motivací není zabíjet, ale změnit politickou situaci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mtClean="0"/>
              <a:t>Literatura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cs-CZ" smtClean="0"/>
              <a:t>CORTE IBÁÑEZ, Luis de la. </a:t>
            </a:r>
            <a:r>
              <a:rPr lang="cs-CZ" i="1" smtClean="0"/>
              <a:t>Logika terorismu</a:t>
            </a:r>
            <a:r>
              <a:rPr lang="cs-CZ" smtClean="0"/>
              <a:t>. Praha : Academia, 2009</a:t>
            </a:r>
            <a:endParaRPr lang="cs-CZ" smtClean="0">
              <a:latin typeface="Arial" charset="0"/>
            </a:endParaRPr>
          </a:p>
          <a:p>
            <a:pPr eaLnBrk="1" hangingPunct="1"/>
            <a:endParaRPr lang="cs-CZ" smtClean="0">
              <a:latin typeface="Arial" charset="0"/>
            </a:endParaRPr>
          </a:p>
        </p:txBody>
      </p:sp>
      <p:pic>
        <p:nvPicPr>
          <p:cNvPr id="37891" name="Picture 2" descr="http://www.tridistri.cz/inshop/catalogue/products/pictures/80-7254-305-9_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628775"/>
            <a:ext cx="34575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Terorismus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Terorismus</a:t>
            </a:r>
            <a:r>
              <a:rPr lang="cs-CZ" smtClean="0"/>
              <a:t> je užití násilí nebo hrozby násilím s cílem zastrašit protivníka a dosáhnout politických cílů. Terče teroristických akcí jsou většinou civilisté. </a:t>
            </a:r>
          </a:p>
          <a:p>
            <a:pPr eaLnBrk="1" hangingPunct="1"/>
            <a:r>
              <a:rPr lang="cs-CZ" b="1" smtClean="0"/>
              <a:t>Pojem terorismus byl poprvé použit během Velké francouzské revoluce pro popis metod používaných vládou vůči jejím nepřátelům.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Terorismus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Terorismus je vojenskou taktikou už od dob Říše římské, ale poprvé bylo tohoto termínu použito během Francouzské revoluce, a to v souvislosti s „</a:t>
            </a:r>
            <a:r>
              <a:rPr lang="cs-CZ" i="1" smtClean="0"/>
              <a:t>Vládou teroru</a:t>
            </a:r>
            <a:r>
              <a:rPr lang="cs-CZ" smtClean="0"/>
              <a:t>“ (Hrůzovládou)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Terorismus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19. století sloužil tento pojem k označení extrémistických politických činů . </a:t>
            </a:r>
          </a:p>
          <a:p>
            <a:pPr eaLnBrk="1" hangingPunct="1"/>
            <a:r>
              <a:rPr lang="cs-CZ" smtClean="0"/>
              <a:t>Dnešní definice slova terorismus pochází z období vojenských akcí v Palistině v letech 1946 až 1947 během formování Izraele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i3.cn.cz/1113926293_irak_cr_terorismus_58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85693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výzkum mezi odborníky na terorismus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zjistili, že existuje nejméně 109 definic terorismu.</a:t>
            </a:r>
          </a:p>
          <a:p>
            <a:pPr eaLnBrk="1" hangingPunct="1"/>
            <a:r>
              <a:rPr lang="cs-CZ" smtClean="0"/>
              <a:t> Z analýzy vyplynulo, že v definicích se opakovaly nejčastěji tyto prvky: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Násilí, síla (83,8 %)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Politický motiv (65 %)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Strach (53 %)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Výhrůžky (48 %)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Psychologické efekty a očekávané reakce (41,2 %)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Nesoulad mezi cíli útoků a jejich oběťmi (37,5 %)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Úmyslná, plánovaná, systematicky organizovaná akce (32 %)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Metody boje, strategii, taktiku (30,8 %)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Terorismus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Mezi teroristické metody patří atentáty, bombové útoky, únosy osob nebo dopravních prostředků a další násilné akty. </a:t>
            </a:r>
          </a:p>
          <a:p>
            <a:pPr eaLnBrk="1" hangingPunct="1"/>
            <a:r>
              <a:rPr lang="cs-CZ" smtClean="0"/>
              <a:t>Akty násilí bývají plánovány tak, aby u veřejnosti vyvolaly pocit strachu a nejistoty.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664</Words>
  <Application>Microsoft Office PowerPoint</Application>
  <PresentationFormat>Předvádění na obrazovce (4:3)</PresentationFormat>
  <Paragraphs>80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Úvod do rozvojových studií</vt:lpstr>
      <vt:lpstr>Terorismus</vt:lpstr>
      <vt:lpstr>Terorismus</vt:lpstr>
      <vt:lpstr>Terorismus</vt:lpstr>
      <vt:lpstr>Terorismus</vt:lpstr>
      <vt:lpstr>Prezentace aplikace PowerPoint</vt:lpstr>
      <vt:lpstr>výzkum mezi odborníky na terorismus</vt:lpstr>
      <vt:lpstr>Prezentace aplikace PowerPoint</vt:lpstr>
      <vt:lpstr>Terorismus</vt:lpstr>
      <vt:lpstr>Teroristické metody</vt:lpstr>
      <vt:lpstr>státní terorismus</vt:lpstr>
      <vt:lpstr>Rozdělení terorismu</vt:lpstr>
      <vt:lpstr>Vnitřní terorismus</vt:lpstr>
      <vt:lpstr>Cílem teroristů</vt:lpstr>
      <vt:lpstr>Média</vt:lpstr>
      <vt:lpstr>Státy, které údajně podporují terorismus</vt:lpstr>
      <vt:lpstr>Státy, které údajně podporují terorismus</vt:lpstr>
      <vt:lpstr>Teroristické skupiny</vt:lpstr>
      <vt:lpstr>11 let od 11. září: 11 teroristických útoků </vt:lpstr>
      <vt:lpstr>11 let od 11. září: 11 teroristických útoků </vt:lpstr>
      <vt:lpstr>11 let od 11. září: 11 teroristických útoků </vt:lpstr>
      <vt:lpstr>11 let od 11. září: 11 teroristických útoků </vt:lpstr>
      <vt:lpstr>11 let od 11. září: 11 teroristických útoků </vt:lpstr>
      <vt:lpstr>Mezinárodní právo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menšinových skupin I</dc:title>
  <dc:creator>Ladin</dc:creator>
  <cp:lastModifiedBy>Vladimír Nový</cp:lastModifiedBy>
  <cp:revision>10</cp:revision>
  <dcterms:created xsi:type="dcterms:W3CDTF">2012-11-21T19:38:12Z</dcterms:created>
  <dcterms:modified xsi:type="dcterms:W3CDTF">2014-01-15T11:25:00Z</dcterms:modified>
</cp:coreProperties>
</file>