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56" r:id="rId2"/>
    <p:sldId id="279" r:id="rId3"/>
    <p:sldId id="257" r:id="rId4"/>
    <p:sldId id="285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80" r:id="rId17"/>
    <p:sldId id="269" r:id="rId18"/>
    <p:sldId id="270" r:id="rId19"/>
    <p:sldId id="271" r:id="rId20"/>
    <p:sldId id="281" r:id="rId21"/>
    <p:sldId id="282" r:id="rId22"/>
    <p:sldId id="283" r:id="rId23"/>
    <p:sldId id="284" r:id="rId24"/>
    <p:sldId id="272" r:id="rId25"/>
    <p:sldId id="273" r:id="rId26"/>
    <p:sldId id="274" r:id="rId27"/>
    <p:sldId id="275" r:id="rId28"/>
    <p:sldId id="276" r:id="rId29"/>
    <p:sldId id="277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ADB13-AA62-4B6A-A09F-DC117479C767}" type="datetimeFigureOut">
              <a:rPr lang="cs-CZ" smtClean="0"/>
              <a:t>14. 5. 2014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04EF9-F4D0-421B-AC74-B7EFA3EB2A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812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0C2C-3083-42A8-8BDF-D1AFF615EB5C}" type="datetimeFigureOut">
              <a:rPr lang="cs-CZ" smtClean="0"/>
              <a:t>14. 5. 2014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966E-7A86-4602-AC68-CA0B4C7F72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066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0C2C-3083-42A8-8BDF-D1AFF615EB5C}" type="datetimeFigureOut">
              <a:rPr lang="cs-CZ" smtClean="0"/>
              <a:t>14. 5. 2014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966E-7A86-4602-AC68-CA0B4C7F72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4309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0C2C-3083-42A8-8BDF-D1AFF615EB5C}" type="datetimeFigureOut">
              <a:rPr lang="cs-CZ" smtClean="0"/>
              <a:t>14. 5. 2014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966E-7A86-4602-AC68-CA0B4C7F72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129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0C2C-3083-42A8-8BDF-D1AFF615EB5C}" type="datetimeFigureOut">
              <a:rPr lang="cs-CZ" smtClean="0"/>
              <a:t>14. 5. 2014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966E-7A86-4602-AC68-CA0B4C7F72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3635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0C2C-3083-42A8-8BDF-D1AFF615EB5C}" type="datetimeFigureOut">
              <a:rPr lang="cs-CZ" smtClean="0"/>
              <a:t>14. 5. 2014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966E-7A86-4602-AC68-CA0B4C7F72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6631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0C2C-3083-42A8-8BDF-D1AFF615EB5C}" type="datetimeFigureOut">
              <a:rPr lang="cs-CZ" smtClean="0"/>
              <a:t>14. 5. 2014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966E-7A86-4602-AC68-CA0B4C7F72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1489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0C2C-3083-42A8-8BDF-D1AFF615EB5C}" type="datetimeFigureOut">
              <a:rPr lang="cs-CZ" smtClean="0"/>
              <a:t>14. 5. 2014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966E-7A86-4602-AC68-CA0B4C7F72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704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0C2C-3083-42A8-8BDF-D1AFF615EB5C}" type="datetimeFigureOut">
              <a:rPr lang="cs-CZ" smtClean="0"/>
              <a:t>14. 5. 2014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966E-7A86-4602-AC68-CA0B4C7F72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378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0C2C-3083-42A8-8BDF-D1AFF615EB5C}" type="datetimeFigureOut">
              <a:rPr lang="cs-CZ" smtClean="0"/>
              <a:t>14. 5. 2014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966E-7A86-4602-AC68-CA0B4C7F72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195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0C2C-3083-42A8-8BDF-D1AFF615EB5C}" type="datetimeFigureOut">
              <a:rPr lang="cs-CZ" smtClean="0"/>
              <a:t>14. 5. 2014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966E-7A86-4602-AC68-CA0B4C7F72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866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0C2C-3083-42A8-8BDF-D1AFF615EB5C}" type="datetimeFigureOut">
              <a:rPr lang="cs-CZ" smtClean="0"/>
              <a:t>14. 5. 2014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966E-7A86-4602-AC68-CA0B4C7F72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043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B0C2C-3083-42A8-8BDF-D1AFF615EB5C}" type="datetimeFigureOut">
              <a:rPr lang="cs-CZ" smtClean="0"/>
              <a:t>14. 5. 2014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0966E-7A86-4602-AC68-CA0B4C7F72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99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vcr.cz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ngir.cz/" TargetMode="External"/><Relationship Id="rId2" Type="http://schemas.openxmlformats.org/officeDocument/2006/relationships/hyperlink" Target="http://www.sekty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w.org/c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Problémy menšinových skupin 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pPr lvl="0"/>
            <a:r>
              <a:rPr lang="cs-CZ" b="1" dirty="0" smtClean="0"/>
              <a:t>10. Přednáška</a:t>
            </a:r>
          </a:p>
          <a:p>
            <a:pPr lvl="0"/>
            <a:r>
              <a:rPr lang="cs-CZ" b="1" dirty="0" smtClean="0"/>
              <a:t>15.5. 2014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1788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Skinheads</a:t>
            </a:r>
            <a:r>
              <a:rPr lang="cs-CZ" b="1" dirty="0" smtClean="0">
                <a:solidFill>
                  <a:srgbClr val="0070C0"/>
                </a:solidFill>
              </a:rPr>
              <a:t/>
            </a:r>
            <a:br>
              <a:rPr lang="cs-CZ" b="1" dirty="0" smtClean="0">
                <a:solidFill>
                  <a:srgbClr val="0070C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Se SKINHEADS propojeni HOOLIGANS/ROWDIES (chuligáni/výtržníci/rváči) = fanoušci některých sportovních klubů (u nás zejména Sparta Praha x Baník Ostrava), kteří usilují o vyvolání konfliktu s okolím.</a:t>
            </a:r>
            <a:endParaRPr lang="cs-CZ" b="1" u="sng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3164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b="1" dirty="0" smtClean="0"/>
              <a:t>Skinheads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Hnutí SKINHEADS je podhoubím pro celou krajní pravici  &gt;  ta se snaží proniknout   do oficiální politiky: Dělnická strana (dřívější Hitlerova strana se nazývala Národně socialistická německá </a:t>
            </a:r>
            <a:r>
              <a:rPr lang="cs-CZ" b="1" u="sng" dirty="0" smtClean="0"/>
              <a:t>dělnická</a:t>
            </a:r>
            <a:r>
              <a:rPr lang="cs-CZ" b="1" dirty="0" smtClean="0"/>
              <a:t> strana) &gt; Dělnická strana sociální spravedlnosti.</a:t>
            </a:r>
            <a:endParaRPr lang="cs-CZ" b="1" u="sng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/>
              <a:t>EXTREMISMUS: SKINHEADS  x  ANARCHISTÉ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</a:rPr>
              <a:t>Anarchisté</a:t>
            </a:r>
          </a:p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  <a:p>
            <a:r>
              <a:rPr lang="cs-CZ" b="1" dirty="0"/>
              <a:t>Odmítají právní řád, autoritu státu, disciplínu.</a:t>
            </a:r>
            <a:endParaRPr lang="cs-CZ" b="1" u="sng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  <a:p>
            <a:r>
              <a:rPr lang="cs-CZ" b="1" dirty="0"/>
              <a:t>Požadují neomezenou svobodu jedince, důsledný antimilitarismus, hledání alternativních řešení (zejména v ekologii).</a:t>
            </a:r>
            <a:endParaRPr lang="cs-CZ" b="1" u="sng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  <a:p>
            <a:r>
              <a:rPr lang="cs-CZ" b="1" dirty="0"/>
              <a:t>Odpor ke krajní pravici, spolu s Romy vystoupení proti rasismu a xenofobii &gt; střety se skiny.</a:t>
            </a:r>
            <a:endParaRPr lang="cs-CZ" b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2455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/>
              <a:t>Teroristé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  <a:p>
            <a:r>
              <a:rPr lang="cs-CZ" b="1" dirty="0"/>
              <a:t>Muži mezi 20 – 30 lety, nadprůměrně inteligentní, schopní adaptovat se v cizím prostředí, vést zde nenápadný život a připravit se na teroristický akt.</a:t>
            </a:r>
            <a:endParaRPr lang="cs-CZ" b="1" u="sng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  <a:p>
            <a:r>
              <a:rPr lang="cs-CZ" b="1" dirty="0"/>
              <a:t>Specifické poruchy osobnosti + procesy skupinové dynamiky (ve výcvikových táborech)  </a:t>
            </a:r>
            <a:r>
              <a:rPr lang="en-US" b="1" dirty="0">
                <a:sym typeface="Wingdings"/>
              </a:rPr>
              <a:t></a:t>
            </a:r>
            <a:r>
              <a:rPr lang="en-US" b="1" dirty="0"/>
              <a:t> </a:t>
            </a:r>
            <a:r>
              <a:rPr lang="cs-CZ" b="1" dirty="0"/>
              <a:t>závislost na idealizované autoritě vůdce.</a:t>
            </a:r>
            <a:endParaRPr lang="cs-CZ" b="1" u="sng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  <a:p>
            <a:r>
              <a:rPr lang="cs-CZ" b="1" dirty="0"/>
              <a:t>Racionalizace teroristických činů: odplata za „mrtvé palestinské děti“, „boj za štěstí rodin proti úpadkové kultuře Západu“ …</a:t>
            </a:r>
            <a:endParaRPr lang="cs-CZ" b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0371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b="1"/>
              <a:t>DOPORUČENÍ</a:t>
            </a:r>
            <a:r>
              <a:rPr lang="cs-CZ" b="1" u="sng"/>
              <a:t/>
            </a:r>
            <a:br>
              <a:rPr lang="cs-CZ" b="1" u="sng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1. Odstraňovat </a:t>
            </a:r>
            <a:r>
              <a:rPr lang="cs-CZ" b="1" dirty="0"/>
              <a:t>bídu a nevzdělanost.</a:t>
            </a:r>
            <a:endParaRPr lang="cs-CZ" b="1" u="sng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2. Vychovávat k toleranci, vzájemnému poznávání, solidaritě, lásce, zdravému způsobu </a:t>
            </a:r>
            <a:r>
              <a:rPr lang="cs-CZ" b="1" dirty="0" smtClean="0"/>
              <a:t>života.</a:t>
            </a:r>
            <a:endParaRPr lang="cs-CZ" b="1" u="sng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3</a:t>
            </a:r>
            <a:r>
              <a:rPr lang="cs-CZ" b="1" dirty="0"/>
              <a:t>. Prosazovat ŽIVOT V ZÁKONNOSTI  - trestní zákoník: trestné činy </a:t>
            </a:r>
            <a:r>
              <a:rPr lang="cs-CZ" b="1" i="1" dirty="0"/>
              <a:t>Násilí proti skupině obyvatelů a proti jednotlivci, Hanobení národa, rasy, etnické nebo jiné skupiny osob, Podněcování k nenávisti vůči skupině osob nebo k omezování jejich práv a svobod.</a:t>
            </a:r>
            <a:endParaRPr lang="cs-CZ" b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537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literatura / internet.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/>
              <a:t>Charvát, J. (2009): Současný politický extremismus a radikalismus. Praha, Portál</a:t>
            </a:r>
            <a:r>
              <a:rPr lang="cs-CZ" b="1" i="1" dirty="0" smtClean="0"/>
              <a:t>.</a:t>
            </a:r>
          </a:p>
          <a:p>
            <a:endParaRPr lang="cs-CZ" b="1" u="sng" dirty="0"/>
          </a:p>
          <a:p>
            <a:r>
              <a:rPr lang="cs-CZ" b="1" u="sng" dirty="0">
                <a:hlinkClick r:id="rId2"/>
              </a:rPr>
              <a:t>www.mvcr.cz</a:t>
            </a:r>
            <a:r>
              <a:rPr lang="cs-CZ" b="1" u="sng" dirty="0"/>
              <a:t> </a:t>
            </a:r>
            <a:r>
              <a:rPr lang="cs-CZ" b="1" dirty="0"/>
              <a:t> = Ministerstvo vnitra ČR -  zde v rubrice „O nás &gt; Bezpečnostní politika a Prevence </a:t>
            </a:r>
            <a:r>
              <a:rPr lang="cs-CZ" b="1" dirty="0" smtClean="0"/>
              <a:t>kriminality“ (různé </a:t>
            </a:r>
            <a:r>
              <a:rPr lang="cs-CZ" b="1" dirty="0"/>
              <a:t>aktuální </a:t>
            </a:r>
            <a:r>
              <a:rPr lang="cs-CZ" b="1" dirty="0" smtClean="0"/>
              <a:t>materiály).</a:t>
            </a:r>
            <a:endParaRPr lang="cs-CZ" b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80633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94295"/>
            <a:ext cx="7772400" cy="1806156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lvl="0"/>
            <a:r>
              <a:rPr lang="cs-CZ" b="1" u="sng" dirty="0"/>
              <a:t>PSYCHOSOCIÁLNÍ PRÁCE SE ČLENY SEKT</a:t>
            </a:r>
            <a:br>
              <a:rPr lang="cs-CZ" b="1" u="sng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6685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Sektáři jsou oddáni transcendentním (člověka přesahujícím) cílům, jejichž nositelem je vůdce nebo zakladatel sekty.</a:t>
            </a:r>
            <a:endParaRPr lang="cs-CZ" b="1" u="sng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  <a:p>
            <a:r>
              <a:rPr lang="cs-CZ" b="1" dirty="0"/>
              <a:t>U lidí vstupujících do sekt častěji emočně nestabilní porucha osobnosti – hraniční typ.</a:t>
            </a:r>
            <a:endParaRPr lang="cs-CZ" b="1" u="sng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  <a:p>
            <a:r>
              <a:rPr lang="cs-CZ" b="1" dirty="0"/>
              <a:t>Sekty se obrací na jedince v jeho obtížných životních situacích. Nejrizikovější skupinou VYSOKOŠKOLÁCI.</a:t>
            </a:r>
            <a:endParaRPr lang="cs-CZ" b="1" u="sng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  <a:p>
            <a:r>
              <a:rPr lang="cs-CZ" b="1" dirty="0"/>
              <a:t>Členové sekt se silně věnují jeden druhému: „LOVE </a:t>
            </a:r>
            <a:r>
              <a:rPr lang="cs-CZ" b="1" dirty="0" smtClean="0"/>
              <a:t>BOMBING“, ochrana </a:t>
            </a:r>
            <a:r>
              <a:rPr lang="cs-CZ" b="1" dirty="0"/>
              <a:t>před ohrožujícími vlivy  =  zdroj duševní úlevy nováčků  X  postupně odeznívá, psychické obtíže se vracejí …</a:t>
            </a:r>
            <a:endParaRPr lang="cs-CZ" b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59429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Negativní formování psychiky:</a:t>
            </a:r>
            <a:endParaRPr lang="cs-CZ" b="1" u="sng" dirty="0"/>
          </a:p>
          <a:p>
            <a:pPr lvl="1"/>
            <a:r>
              <a:rPr lang="cs-CZ" b="1" dirty="0"/>
              <a:t>zúžené a změněné vědomí </a:t>
            </a:r>
            <a:endParaRPr lang="cs-CZ" b="1" dirty="0" smtClean="0"/>
          </a:p>
          <a:p>
            <a:pPr lvl="1"/>
            <a:r>
              <a:rPr lang="cs-CZ" b="1" dirty="0" smtClean="0"/>
              <a:t>přejímání </a:t>
            </a:r>
            <a:r>
              <a:rPr lang="cs-CZ" b="1" dirty="0"/>
              <a:t>zodpovědnosti za jedince,</a:t>
            </a:r>
            <a:endParaRPr lang="cs-CZ" b="1" u="sng" dirty="0"/>
          </a:p>
          <a:p>
            <a:pPr lvl="1"/>
            <a:r>
              <a:rPr lang="cs-CZ" b="1" dirty="0"/>
              <a:t>odtržení od rodiny,</a:t>
            </a:r>
            <a:endParaRPr lang="cs-CZ" b="1" u="sng" dirty="0"/>
          </a:p>
          <a:p>
            <a:pPr lvl="1"/>
            <a:r>
              <a:rPr lang="cs-CZ" b="1" dirty="0"/>
              <a:t>vytváření závislosti na autoritě vůdce,</a:t>
            </a:r>
            <a:endParaRPr lang="cs-CZ" b="1" u="sng" dirty="0"/>
          </a:p>
          <a:p>
            <a:r>
              <a:rPr lang="cs-CZ" dirty="0"/>
              <a:t>patologická komunikace</a:t>
            </a:r>
          </a:p>
        </p:txBody>
      </p:sp>
    </p:spTree>
    <p:extLst>
      <p:ext uri="{BB962C8B-B14F-4D97-AF65-F5344CB8AC3E}">
        <p14:creationId xmlns:p14="http://schemas.microsoft.com/office/powerpoint/2010/main" val="623176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Odměňování konformity X trestání </a:t>
            </a:r>
            <a:r>
              <a:rPr lang="cs-CZ" b="1" dirty="0" err="1"/>
              <a:t>nonkonformity</a:t>
            </a:r>
            <a:r>
              <a:rPr lang="cs-CZ" b="1" dirty="0"/>
              <a:t>.</a:t>
            </a:r>
            <a:endParaRPr lang="cs-CZ" b="1" u="sng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  <a:p>
            <a:r>
              <a:rPr lang="cs-CZ" b="1" dirty="0"/>
              <a:t>Myšlení, emoce a chování postupně předmětem tuhé kontroly a manipulace.</a:t>
            </a:r>
            <a:endParaRPr lang="cs-CZ" b="1" u="sng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  <a:p>
            <a:r>
              <a:rPr lang="cs-CZ" b="1" dirty="0"/>
              <a:t>Extrémně vysoká míra sociální soudržnosti.</a:t>
            </a:r>
            <a:endParaRPr lang="cs-CZ" b="1" u="sng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  <a:p>
            <a:r>
              <a:rPr lang="cs-CZ" b="1" dirty="0"/>
              <a:t>Ztížená možnost klidného a důstojného odchodu ze sekty.</a:t>
            </a:r>
            <a:endParaRPr lang="cs-CZ" b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722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755626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lvl="0"/>
            <a:r>
              <a:rPr lang="cs-CZ" b="1" u="sng" dirty="0"/>
              <a:t>PSYCHOSOCIÁLNÍ PRÁCE SE ČLENY EXTREMISTICKÝCH SKUPIN</a:t>
            </a:r>
            <a:br>
              <a:rPr lang="cs-CZ" b="1" u="sng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9100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/>
              <a:t>SVĚDKOVÉ JEHOVOVI</a:t>
            </a:r>
            <a:r>
              <a:rPr lang="cs-CZ" b="1" u="sng" dirty="0" smtClean="0"/>
              <a:t/>
            </a:r>
            <a:br>
              <a:rPr lang="cs-CZ" b="1" u="sng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effectLst/>
              </a:rPr>
              <a:t>Svědkové Jehovovi</a:t>
            </a:r>
            <a:r>
              <a:rPr lang="cs-CZ" dirty="0" smtClean="0">
                <a:effectLst/>
              </a:rPr>
              <a:t> (veřejností též označováni jako jehovisté) je celosvětová náboženská společnost, která vznikla v USA v 70. a 80. letech 19. století, která do roku 1931 působila pod názvem </a:t>
            </a:r>
            <a:r>
              <a:rPr lang="cs-CZ" i="1" dirty="0" smtClean="0">
                <a:effectLst/>
              </a:rPr>
              <a:t>Mezinárodní sdružení vážných badatelů Bible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57743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/>
              <a:t>SVĚDKOVÉ JEHOVOVI</a:t>
            </a:r>
            <a:r>
              <a:rPr lang="cs-CZ" b="1" u="sng" dirty="0" smtClean="0"/>
              <a:t/>
            </a:r>
            <a:br>
              <a:rPr lang="cs-CZ" b="1" u="sng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effectLst/>
              </a:rPr>
              <a:t>Celkový počet svědků Jehovových - v roce 2013 </a:t>
            </a:r>
            <a:r>
              <a:rPr lang="cs-CZ" b="1" dirty="0" smtClean="0">
                <a:effectLst/>
              </a:rPr>
              <a:t>na světě 19,24 milionů.</a:t>
            </a:r>
          </a:p>
          <a:p>
            <a:r>
              <a:rPr lang="cs-CZ" dirty="0" smtClean="0">
                <a:effectLst/>
              </a:rPr>
              <a:t>Při sčítání lidu v roce 2011, kde byla otázka náboženské víry a vyznání dobrovolná, uvedlo název - Náboženská společnost Svědkové Jehovovi </a:t>
            </a:r>
            <a:r>
              <a:rPr lang="cs-CZ" b="1" dirty="0" smtClean="0">
                <a:effectLst/>
              </a:rPr>
              <a:t>13 069 obyvatel. </a:t>
            </a:r>
          </a:p>
        </p:txBody>
      </p:sp>
    </p:spTree>
    <p:extLst>
      <p:ext uri="{BB962C8B-B14F-4D97-AF65-F5344CB8AC3E}">
        <p14:creationId xmlns:p14="http://schemas.microsoft.com/office/powerpoint/2010/main" val="24525661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/>
              <a:t>SVĚDKOVÉ JEHOVOVI</a:t>
            </a:r>
            <a:r>
              <a:rPr lang="cs-CZ" u="sng" dirty="0" smtClean="0"/>
              <a:t/>
            </a:r>
            <a:br>
              <a:rPr lang="cs-CZ" u="sng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effectLst/>
              </a:rPr>
              <a:t>Česku má tato náboženská společnost registrováno okolo 240 sborů, které jsou evidovány a fungují samostatně jako právnické osoby.</a:t>
            </a:r>
          </a:p>
          <a:p>
            <a:r>
              <a:rPr lang="cs-CZ" dirty="0" smtClean="0">
                <a:effectLst/>
              </a:rPr>
              <a:t>Sbory badatelů Bible se scházejí v sálech Království. Celosvětově evidují přes 113 823 sborů.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81143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/>
              <a:t>SVĚDKOVÉ JEHOVOVI</a:t>
            </a:r>
            <a:r>
              <a:rPr lang="cs-CZ" u="sng" dirty="0" smtClean="0"/>
              <a:t/>
            </a:r>
            <a:br>
              <a:rPr lang="cs-CZ" u="sng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effectLst/>
              </a:rPr>
              <a:t>Svědkové Jehovovi se považují za aktivní kazatele Božího Království pod vládnutím Ježíše Krista ve více než 239 zemích světa. Státní uznání a registrace se liší podle zemí.</a:t>
            </a:r>
          </a:p>
          <a:p>
            <a:r>
              <a:rPr lang="cs-CZ" dirty="0" smtClean="0">
                <a:effectLst/>
              </a:rPr>
              <a:t> Ve Velké Británii a USA je např. tato společnost registrována jako „charita“</a:t>
            </a:r>
          </a:p>
          <a:p>
            <a:r>
              <a:rPr lang="cs-CZ" dirty="0" smtClean="0">
                <a:effectLst/>
              </a:rPr>
              <a:t>V jiných zemích, jako např. Řecko nebo Itálie jako standardní církev.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66526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/>
              <a:t>SVĚDKOVÉ JEHOVOVI</a:t>
            </a:r>
            <a:r>
              <a:rPr lang="cs-CZ" u="sng" dirty="0" smtClean="0"/>
              <a:t/>
            </a:r>
            <a:br>
              <a:rPr lang="cs-CZ" u="sng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Náboženská </a:t>
            </a:r>
            <a:r>
              <a:rPr lang="cs-CZ" b="1" dirty="0"/>
              <a:t>skupina mající dle některých expertů sektářské tendence a rysy.</a:t>
            </a:r>
            <a:endParaRPr lang="cs-CZ" b="1" u="sng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  <a:p>
            <a:r>
              <a:rPr lang="cs-CZ" b="1" dirty="0"/>
              <a:t>„Oxfordský test osobnosti“: „výsledky“ vždy „špatné“ + nabídka „zlepšení“.</a:t>
            </a:r>
            <a:endParaRPr lang="cs-CZ" b="1" u="sng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  <a:p>
            <a:r>
              <a:rPr lang="cs-CZ" b="1" dirty="0"/>
              <a:t>„Vyléčit“ dokáže jen auditor v dianetickém centru: směsicí až drastických léčitelských a </a:t>
            </a:r>
            <a:r>
              <a:rPr lang="cs-CZ" b="1" dirty="0" err="1"/>
              <a:t>pseudoterapeutických</a:t>
            </a:r>
            <a:r>
              <a:rPr lang="cs-CZ" b="1" dirty="0"/>
              <a:t> metod.</a:t>
            </a:r>
            <a:endParaRPr lang="cs-CZ" b="1" u="sng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68122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/>
              <a:t>CÍRKEV SJEDNOCENÍ </a:t>
            </a:r>
            <a:r>
              <a:rPr lang="cs-CZ" b="1" u="sng" dirty="0" smtClean="0"/>
              <a:t/>
            </a:r>
            <a:br>
              <a:rPr lang="cs-CZ" b="1" u="sng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  <a:p>
            <a:r>
              <a:rPr lang="cs-CZ" b="1" dirty="0"/>
              <a:t>Reverend </a:t>
            </a:r>
            <a:r>
              <a:rPr lang="cs-CZ" b="1" dirty="0" err="1"/>
              <a:t>Moon</a:t>
            </a:r>
            <a:r>
              <a:rPr lang="cs-CZ" b="1" dirty="0"/>
              <a:t> („</a:t>
            </a:r>
            <a:r>
              <a:rPr lang="cs-CZ" b="1" dirty="0" err="1"/>
              <a:t>mún</a:t>
            </a:r>
            <a:r>
              <a:rPr lang="cs-CZ" b="1" dirty="0"/>
              <a:t>“) a jeho žena  =  „praví rodiče“: jejich zemřelý syn „vstoupil </a:t>
            </a:r>
            <a:r>
              <a:rPr lang="cs-CZ" b="1" dirty="0" smtClean="0"/>
              <a:t>  </a:t>
            </a:r>
            <a:r>
              <a:rPr lang="cs-CZ" b="1" dirty="0"/>
              <a:t>do nebe, Ježíš je jen jeho pomocník“!</a:t>
            </a:r>
            <a:endParaRPr lang="cs-CZ" b="1" u="sng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  <a:p>
            <a:r>
              <a:rPr lang="cs-CZ" b="1" dirty="0"/>
              <a:t>Noví členové „bombardováni láskou“ ve zvláštních komunitách, přidělení (!) životního partnera, masové svatební obřady.</a:t>
            </a:r>
            <a:endParaRPr lang="cs-CZ" b="1" u="sng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  <a:p>
            <a:r>
              <a:rPr lang="cs-CZ" b="1" dirty="0"/>
              <a:t>Aktivita ve veřejném a politickém životě („Federace rodin za světový mír“) s cílem vytvořit </a:t>
            </a:r>
            <a:r>
              <a:rPr lang="cs-CZ" b="1" dirty="0" err="1"/>
              <a:t>Moonovi</a:t>
            </a:r>
            <a:r>
              <a:rPr lang="cs-CZ" b="1" dirty="0"/>
              <a:t> přitažlivý image.</a:t>
            </a:r>
            <a:endParaRPr lang="cs-CZ" b="1" u="sng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  <a:p>
            <a:r>
              <a:rPr lang="cs-CZ" b="1" dirty="0"/>
              <a:t>Úsilí o sjednocení náboženství a vytvoření „jediné celosvětové rodiny“ (samozřejmě </a:t>
            </a:r>
            <a:r>
              <a:rPr lang="cs-CZ" b="1" dirty="0" err="1"/>
              <a:t>moonistické</a:t>
            </a:r>
            <a:r>
              <a:rPr lang="cs-CZ" b="1" dirty="0"/>
              <a:t>).</a:t>
            </a:r>
            <a:endParaRPr lang="cs-CZ" b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47669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b="1" u="sng" dirty="0" smtClean="0"/>
              <a:t/>
            </a:r>
            <a:br>
              <a:rPr lang="cs-CZ" b="1" u="sng" dirty="0" smtClean="0"/>
            </a:br>
            <a:r>
              <a:rPr lang="cs-CZ" b="1" dirty="0" smtClean="0"/>
              <a:t>Hnutí Nového věku (New Age)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Spíše </a:t>
            </a:r>
            <a:r>
              <a:rPr lang="cs-CZ" b="1" dirty="0"/>
              <a:t>než náboženský směr nový životní styl: volnost, nevýlučnost, neorganizovanost, SYNKRETISMUS:</a:t>
            </a:r>
            <a:endParaRPr lang="cs-CZ" b="1" u="sng" dirty="0"/>
          </a:p>
          <a:p>
            <a:pPr lvl="1"/>
            <a:r>
              <a:rPr lang="cs-CZ" b="1" dirty="0"/>
              <a:t>astrologie,</a:t>
            </a:r>
            <a:endParaRPr lang="cs-CZ" b="1" u="sng" dirty="0"/>
          </a:p>
          <a:p>
            <a:pPr lvl="1"/>
            <a:r>
              <a:rPr lang="cs-CZ" b="1" dirty="0"/>
              <a:t>alternativní léčitelství,</a:t>
            </a:r>
            <a:endParaRPr lang="cs-CZ" b="1" u="sng" dirty="0"/>
          </a:p>
          <a:p>
            <a:pPr lvl="1"/>
            <a:r>
              <a:rPr lang="cs-CZ" b="1" dirty="0"/>
              <a:t>víra v osud,</a:t>
            </a:r>
            <a:endParaRPr lang="cs-CZ" b="1" u="sng" dirty="0"/>
          </a:p>
          <a:p>
            <a:pPr lvl="1"/>
            <a:r>
              <a:rPr lang="cs-CZ" b="1" dirty="0"/>
              <a:t>víra v božský potenciál v člověku,</a:t>
            </a:r>
            <a:endParaRPr lang="cs-CZ" b="1" u="sng" dirty="0"/>
          </a:p>
          <a:p>
            <a:pPr lvl="1"/>
            <a:r>
              <a:rPr lang="cs-CZ" b="1" dirty="0"/>
              <a:t>alternativní psychoterapie,</a:t>
            </a:r>
            <a:endParaRPr lang="cs-CZ" b="1" u="sng" dirty="0"/>
          </a:p>
          <a:p>
            <a:pPr lvl="1"/>
            <a:r>
              <a:rPr lang="cs-CZ" b="1" dirty="0"/>
              <a:t>komunikace s mimozemšťany,</a:t>
            </a:r>
            <a:endParaRPr lang="cs-CZ" b="1" u="sng" dirty="0"/>
          </a:p>
          <a:p>
            <a:pPr lvl="1"/>
            <a:r>
              <a:rPr lang="cs-CZ" b="1" dirty="0"/>
              <a:t>geopatogenní zóny, věštby,</a:t>
            </a:r>
            <a:endParaRPr lang="cs-CZ" b="1" u="sng" dirty="0"/>
          </a:p>
          <a:p>
            <a:pPr lvl="1"/>
            <a:r>
              <a:rPr lang="cs-CZ" b="1" dirty="0"/>
              <a:t>nový přístup k ekologii a zemědělství …</a:t>
            </a:r>
            <a:endParaRPr lang="cs-CZ" b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94733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/>
              <a:t>Výstupové poradenství – zásady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b="1" dirty="0" smtClean="0"/>
              <a:t>Postupovat </a:t>
            </a:r>
            <a:r>
              <a:rPr lang="cs-CZ" b="1" dirty="0"/>
              <a:t>nenásilně: projevit zájem, navázat kontakt, získat důvěru.</a:t>
            </a:r>
            <a:endParaRPr lang="cs-CZ" b="1" u="sng" dirty="0"/>
          </a:p>
          <a:p>
            <a:pPr lvl="0"/>
            <a:r>
              <a:rPr lang="cs-CZ" b="1" dirty="0"/>
              <a:t>Navázat na „předchorobí“: motivovat k vyprávění o životě, vztazích a cílech před vstupem do sekty.</a:t>
            </a:r>
            <a:endParaRPr lang="cs-CZ" b="1" u="sng" dirty="0"/>
          </a:p>
          <a:p>
            <a:pPr lvl="0"/>
            <a:r>
              <a:rPr lang="cs-CZ" b="1" dirty="0"/>
              <a:t>Respektovat pozitivní funkci členství v sektě (emancipace od rodičů, přijetí mravních </a:t>
            </a:r>
            <a:r>
              <a:rPr lang="cs-CZ" b="1" dirty="0" smtClean="0"/>
              <a:t>zásad..).</a:t>
            </a:r>
          </a:p>
          <a:p>
            <a:pPr lvl="0"/>
            <a:r>
              <a:rPr lang="cs-CZ" b="1" dirty="0" smtClean="0"/>
              <a:t> Nabídnout </a:t>
            </a:r>
            <a:r>
              <a:rPr lang="cs-CZ" b="1" dirty="0"/>
              <a:t>něco lepšího než sektu: hodnotný smysl života + zdravý životní styl.</a:t>
            </a:r>
            <a:endParaRPr lang="cs-CZ" b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97100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i="1" dirty="0" smtClean="0"/>
              <a:t>Autoři knih:</a:t>
            </a:r>
          </a:p>
          <a:p>
            <a:r>
              <a:rPr lang="cs-CZ" b="1" i="1" dirty="0" err="1" smtClean="0"/>
              <a:t>Humpl</a:t>
            </a:r>
            <a:r>
              <a:rPr lang="cs-CZ" b="1" i="1" dirty="0"/>
              <a:t>, </a:t>
            </a:r>
            <a:r>
              <a:rPr lang="cs-CZ" b="1" i="1" dirty="0" smtClean="0"/>
              <a:t>Říčan, Vojtíšek</a:t>
            </a:r>
          </a:p>
          <a:p>
            <a:endParaRPr lang="cs-CZ" b="1" i="1" dirty="0" smtClean="0"/>
          </a:p>
          <a:p>
            <a:r>
              <a:rPr lang="cs-CZ" b="1" i="1" dirty="0" smtClean="0">
                <a:effectLst/>
              </a:rPr>
              <a:t>Vojtíšek, Z.,  Encyklopedie náboženských směrů a hnutí v České republice: náboženství, církve, sekty, duchovní společenství</a:t>
            </a:r>
            <a:r>
              <a:rPr lang="cs-CZ" b="1" i="0" dirty="0" smtClean="0">
                <a:effectLst/>
              </a:rPr>
              <a:t>. Praha : Portál, 2004</a:t>
            </a:r>
            <a:endParaRPr lang="cs-CZ" b="1" u="sng" dirty="0" smtClean="0"/>
          </a:p>
          <a:p>
            <a:endParaRPr lang="cs-CZ" b="1" u="sng" dirty="0"/>
          </a:p>
          <a:p>
            <a:r>
              <a:rPr lang="cs-CZ" b="1" i="1" dirty="0"/>
              <a:t>Koukolík, F., Drtilová, J. (1996): Vzpoura </a:t>
            </a:r>
            <a:r>
              <a:rPr lang="cs-CZ" b="1" i="1" dirty="0" err="1"/>
              <a:t>deprivantů</a:t>
            </a:r>
            <a:r>
              <a:rPr lang="cs-CZ" b="1" i="1" dirty="0"/>
              <a:t>. Praha, </a:t>
            </a:r>
            <a:r>
              <a:rPr lang="cs-CZ" b="1" i="1" dirty="0" err="1"/>
              <a:t>Makropulos</a:t>
            </a:r>
            <a:r>
              <a:rPr lang="cs-CZ" b="1" i="1" dirty="0"/>
              <a:t>.</a:t>
            </a:r>
            <a:endParaRPr lang="cs-CZ" b="1" u="sng" dirty="0"/>
          </a:p>
          <a:p>
            <a:pPr marL="0" indent="0">
              <a:buNone/>
            </a:pPr>
            <a:r>
              <a:rPr lang="cs-CZ" b="1" i="1" dirty="0"/>
              <a:t> </a:t>
            </a:r>
            <a:endParaRPr lang="cs-CZ" b="1" u="sng" dirty="0"/>
          </a:p>
          <a:p>
            <a:pPr marL="0" indent="0">
              <a:buNone/>
            </a:pPr>
            <a:r>
              <a:rPr lang="cs-CZ" b="1" i="1" dirty="0"/>
              <a:t> </a:t>
            </a: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31966594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INTERNETOVÉ ZDROJE</a:t>
            </a:r>
            <a:r>
              <a:rPr lang="cs-CZ" b="1" u="sng" dirty="0" smtClean="0"/>
              <a:t/>
            </a:r>
            <a:br>
              <a:rPr lang="cs-CZ" b="1" u="sng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 </a:t>
            </a:r>
            <a:r>
              <a:rPr lang="cs-CZ" b="1" dirty="0" smtClean="0">
                <a:hlinkClick r:id="rId2"/>
              </a:rPr>
              <a:t>www.sekty.cz</a:t>
            </a:r>
            <a:r>
              <a:rPr lang="cs-CZ" b="1" dirty="0" smtClean="0"/>
              <a:t> </a:t>
            </a:r>
            <a:r>
              <a:rPr lang="cs-CZ" b="1" dirty="0"/>
              <a:t>= Společnost pro studium sekt a nových náboženských směrů</a:t>
            </a:r>
            <a:endParaRPr lang="cs-CZ" b="1" u="sng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 </a:t>
            </a:r>
            <a:r>
              <a:rPr lang="cs-CZ" b="1" u="sng" dirty="0" smtClean="0">
                <a:hlinkClick r:id="rId3"/>
              </a:rPr>
              <a:t>www.dingir.cz</a:t>
            </a:r>
            <a:r>
              <a:rPr lang="cs-CZ" b="1" dirty="0" smtClean="0"/>
              <a:t> </a:t>
            </a:r>
            <a:r>
              <a:rPr lang="cs-CZ" b="1" dirty="0"/>
              <a:t>= DINGIR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/>
              <a:t>(</a:t>
            </a:r>
            <a:r>
              <a:rPr lang="cs-CZ" b="1" dirty="0" smtClean="0"/>
              <a:t>časopis </a:t>
            </a:r>
            <a:r>
              <a:rPr lang="cs-CZ" b="1" dirty="0"/>
              <a:t>o současné náboženské </a:t>
            </a:r>
            <a:r>
              <a:rPr lang="cs-CZ" b="1" dirty="0" smtClean="0"/>
              <a:t>scéně)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 smtClean="0">
                <a:effectLst/>
                <a:hlinkClick r:id="rId4"/>
              </a:rPr>
              <a:t>http://www.jw.org/cs</a:t>
            </a:r>
            <a:r>
              <a:rPr lang="cs-CZ" b="1" dirty="0" smtClean="0">
                <a:effectLst/>
              </a:rPr>
              <a:t> - oficiální stránky společnosti v češtině</a:t>
            </a:r>
            <a:endParaRPr lang="cs-CZ" b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8179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Úvodní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b="1" dirty="0"/>
              <a:t>RADIKALISMUS  </a:t>
            </a:r>
            <a:endParaRPr lang="cs-CZ" b="1" u="sng" dirty="0"/>
          </a:p>
          <a:p>
            <a:r>
              <a:rPr lang="cs-CZ" b="1" dirty="0"/>
              <a:t>EXTREMISMUS  </a:t>
            </a:r>
            <a:endParaRPr lang="cs-CZ" b="1" u="sng" dirty="0"/>
          </a:p>
          <a:p>
            <a:r>
              <a:rPr lang="cs-CZ" b="1" dirty="0" smtClean="0"/>
              <a:t>TERORISMUS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1898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b="1" dirty="0" smtClean="0"/>
              <a:t>RADIKALISMUS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RADIKALISMUS </a:t>
            </a:r>
            <a:r>
              <a:rPr lang="cs-CZ" b="1" dirty="0"/>
              <a:t>= kritické postoje a činnosti, které usilují o změnu politických ústavním rámci poměrů, ale nevedou k odstranění demokratického politického systému a pohybují se v jeho, byť na okraji.</a:t>
            </a:r>
            <a:endParaRPr lang="cs-CZ" b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7774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b="1" dirty="0" smtClean="0"/>
              <a:t>EXTREMISMUS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b="1" dirty="0" smtClean="0"/>
              <a:t>EXTREMISMUS = vyhraněné, nekompromisní postoje a činnosti směřující jednoznačně k modifikaci či přímo odstranění demokracie a využívající i prostředků jdoucích za rámec právního státu.</a:t>
            </a:r>
            <a:endParaRPr lang="cs-CZ" b="1" u="sng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4050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b="1" dirty="0" smtClean="0"/>
              <a:t>TERORISMUS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b="1" dirty="0" smtClean="0"/>
              <a:t>TERORISMUS = činnost protidemokratická, nelegální, destruktivní; násilí hlavním prostředkem dosažení různorodých politických cílů.</a:t>
            </a:r>
            <a:endParaRPr lang="cs-CZ" b="1" u="sng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1951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b="1" u="sng" dirty="0" smtClean="0"/>
              <a:t/>
            </a:r>
            <a:br>
              <a:rPr lang="cs-CZ" b="1" u="sng" dirty="0" smtClean="0"/>
            </a:br>
            <a:r>
              <a:rPr lang="cs-CZ" b="1" dirty="0" smtClean="0"/>
              <a:t>Příčiny stupňování interetnického napětí a násilí v ČR 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 smtClean="0"/>
              <a:t>příliv </a:t>
            </a:r>
            <a:r>
              <a:rPr lang="cs-CZ" b="1" dirty="0"/>
              <a:t>ekonomických imigrantů a jejich vstup na trh pracovních sil v situaci nezaměstnanosti a sociální nestability,</a:t>
            </a:r>
            <a:endParaRPr lang="cs-CZ" b="1" u="sng" dirty="0"/>
          </a:p>
          <a:p>
            <a:pPr lvl="0"/>
            <a:r>
              <a:rPr lang="cs-CZ" b="1" dirty="0"/>
              <a:t>nedostatečná schopnost imigrantů ŽÍT V ZÁKONNOSTI v hostitelské zemi,</a:t>
            </a:r>
            <a:endParaRPr lang="cs-CZ" b="1" u="sng" dirty="0"/>
          </a:p>
          <a:p>
            <a:pPr lvl="0"/>
            <a:r>
              <a:rPr lang="cs-CZ" b="1" dirty="0"/>
              <a:t>netolerantnost českých lidí.</a:t>
            </a:r>
            <a:endParaRPr lang="cs-CZ" b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7299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EXTREMISMUS</a:t>
            </a:r>
            <a:r>
              <a:rPr lang="cs-CZ" b="1" dirty="0"/>
              <a:t>: SKINHEADS  x  ANARCHISTÉ   </a:t>
            </a:r>
            <a:r>
              <a:rPr lang="cs-CZ" b="1" u="sng" dirty="0"/>
              <a:t/>
            </a:r>
            <a:br>
              <a:rPr lang="cs-CZ" b="1" u="sng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</a:rPr>
              <a:t>Skinheads</a:t>
            </a:r>
          </a:p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  <a:p>
            <a:r>
              <a:rPr lang="cs-CZ" b="1" dirty="0"/>
              <a:t>Počátek v Anglii na konci 60. let 20. století: hnutí mladých, často nezaměstnaných mužů z dělnických předměstí.</a:t>
            </a:r>
            <a:endParaRPr lang="cs-CZ" b="1" u="sng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  <a:p>
            <a:r>
              <a:rPr lang="cs-CZ" b="1" dirty="0"/>
              <a:t>Značná diferenciace hnutí v ČR – od umírněných (oblečení, hudba, fotbal) až po agresivní rasisty.  </a:t>
            </a:r>
            <a:endParaRPr lang="cs-CZ" b="1" u="sng" dirty="0"/>
          </a:p>
          <a:p>
            <a:pPr marL="0" indent="0">
              <a:buNone/>
            </a:pPr>
            <a:r>
              <a:rPr lang="cs-CZ" b="1" dirty="0"/>
              <a:t>                                                                                                                                  </a:t>
            </a:r>
            <a:endParaRPr lang="cs-CZ" b="1" u="sng" dirty="0"/>
          </a:p>
          <a:p>
            <a:r>
              <a:rPr lang="cs-CZ" b="1" dirty="0"/>
              <a:t>Vyznávají „pořádek“, „disciplínu“, „správně fungující stát“.</a:t>
            </a:r>
            <a:endParaRPr lang="cs-CZ" b="1" u="sng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153181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/>
              <a:t>Skinheads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Vizáží a chováním demonstruji násilí – agresivitu.</a:t>
            </a:r>
          </a:p>
          <a:p>
            <a:endParaRPr lang="cs-CZ" b="1" u="sng" dirty="0" smtClean="0"/>
          </a:p>
          <a:p>
            <a:r>
              <a:rPr lang="cs-CZ" b="1" dirty="0" smtClean="0"/>
              <a:t>Odmítají drogy a vše, co „oslabuje fyzickou sílu“ X čeští skini pijí pivo („vlastenecký nápoj“).</a:t>
            </a:r>
          </a:p>
          <a:p>
            <a:endParaRPr lang="cs-CZ" b="1" dirty="0" smtClean="0"/>
          </a:p>
          <a:p>
            <a:r>
              <a:rPr lang="cs-CZ" b="1" dirty="0"/>
              <a:t>Fašistické pozdravy, heslo „Čechy Čechům“.</a:t>
            </a:r>
            <a:endParaRPr lang="cs-CZ" b="1" u="sng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  <a:p>
            <a:r>
              <a:rPr lang="cs-CZ" b="1" dirty="0"/>
              <a:t>Skinheadské hudební skupiny: CONFLICT, </a:t>
            </a:r>
            <a:r>
              <a:rPr lang="cs-CZ" b="1" dirty="0" smtClean="0"/>
              <a:t>ÚTOK, atd.</a:t>
            </a:r>
            <a:endParaRPr lang="cs-CZ" b="1" u="sng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  <a:p>
            <a:r>
              <a:rPr lang="cs-CZ" b="1" dirty="0"/>
              <a:t>Vlastní tiskoviny: PATRIOT,  AGRESOR  ...</a:t>
            </a:r>
            <a:endParaRPr lang="cs-CZ" b="1" u="sng" dirty="0"/>
          </a:p>
          <a:p>
            <a:endParaRPr lang="cs-CZ" b="1" u="sng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48490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564</Words>
  <Application>Microsoft Office PowerPoint</Application>
  <PresentationFormat>Předvádění na obrazovce (4:3)</PresentationFormat>
  <Paragraphs>144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Motiv systému Office</vt:lpstr>
      <vt:lpstr>Problémy menšinových skupin II</vt:lpstr>
      <vt:lpstr>PSYCHOSOCIÁLNÍ PRÁCE SE ČLENY EXTREMISTICKÝCH SKUPIN </vt:lpstr>
      <vt:lpstr>Úvodní informace</vt:lpstr>
      <vt:lpstr>RADIKALISMUS</vt:lpstr>
      <vt:lpstr>EXTREMISMUS</vt:lpstr>
      <vt:lpstr>TERORISMUS</vt:lpstr>
      <vt:lpstr> Příčiny stupňování interetnického napětí a násilí v ČR  </vt:lpstr>
      <vt:lpstr> EXTREMISMUS: SKINHEADS  x  ANARCHISTÉ    </vt:lpstr>
      <vt:lpstr>Skinheads </vt:lpstr>
      <vt:lpstr> Skinheads </vt:lpstr>
      <vt:lpstr>Skinheads</vt:lpstr>
      <vt:lpstr>EXTREMISMUS: SKINHEADS  x  ANARCHISTÉ</vt:lpstr>
      <vt:lpstr>Teroristé </vt:lpstr>
      <vt:lpstr>DOPORUČENÍ </vt:lpstr>
      <vt:lpstr>literatura / internet. zdroje</vt:lpstr>
      <vt:lpstr>PSYCHOSOCIÁLNÍ PRÁCE SE ČLENY SEKT </vt:lpstr>
      <vt:lpstr>Prezentace aplikace PowerPoint</vt:lpstr>
      <vt:lpstr>Prezentace aplikace PowerPoint</vt:lpstr>
      <vt:lpstr>Prezentace aplikace PowerPoint</vt:lpstr>
      <vt:lpstr>SVĚDKOVÉ JEHOVOVI </vt:lpstr>
      <vt:lpstr>SVĚDKOVÉ JEHOVOVI </vt:lpstr>
      <vt:lpstr>SVĚDKOVÉ JEHOVOVI </vt:lpstr>
      <vt:lpstr>SVĚDKOVÉ JEHOVOVI </vt:lpstr>
      <vt:lpstr>SVĚDKOVÉ JEHOVOVI </vt:lpstr>
      <vt:lpstr>CÍRKEV SJEDNOCENÍ  </vt:lpstr>
      <vt:lpstr> Hnutí Nového věku (New Age) </vt:lpstr>
      <vt:lpstr>Výstupové poradenství – zásady </vt:lpstr>
      <vt:lpstr>Literatura</vt:lpstr>
      <vt:lpstr> INTERNETOVÉ ZDROJE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Nový</dc:creator>
  <cp:lastModifiedBy>Vladimír Nový</cp:lastModifiedBy>
  <cp:revision>5</cp:revision>
  <cp:lastPrinted>2014-05-14T16:47:58Z</cp:lastPrinted>
  <dcterms:created xsi:type="dcterms:W3CDTF">2014-05-14T16:12:58Z</dcterms:created>
  <dcterms:modified xsi:type="dcterms:W3CDTF">2014-05-14T16:55:44Z</dcterms:modified>
</cp:coreProperties>
</file>