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30"/>
  </p:handoutMasterIdLst>
  <p:sldIdLst>
    <p:sldId id="256" r:id="rId2"/>
    <p:sldId id="257" r:id="rId3"/>
    <p:sldId id="258" r:id="rId4"/>
    <p:sldId id="259" r:id="rId5"/>
    <p:sldId id="294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87" r:id="rId14"/>
    <p:sldId id="269" r:id="rId15"/>
    <p:sldId id="270" r:id="rId16"/>
    <p:sldId id="271" r:id="rId17"/>
    <p:sldId id="292" r:id="rId18"/>
    <p:sldId id="293" r:id="rId19"/>
    <p:sldId id="278" r:id="rId20"/>
    <p:sldId id="272" r:id="rId21"/>
    <p:sldId id="273" r:id="rId22"/>
    <p:sldId id="275" r:id="rId23"/>
    <p:sldId id="281" r:id="rId24"/>
    <p:sldId id="291" r:id="rId25"/>
    <p:sldId id="283" r:id="rId26"/>
    <p:sldId id="290" r:id="rId27"/>
    <p:sldId id="277" r:id="rId28"/>
    <p:sldId id="295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667" y="33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20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C0055-D5BD-48F7-B883-823673E94726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4D289-F2C7-4FF2-9BA7-FD7AB19AB0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071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8FAF8-AC54-4A06-A17D-CA8E19E605B7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5120-8CF6-4A25-AF8A-6EBD820DE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68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8FAF8-AC54-4A06-A17D-CA8E19E605B7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5120-8CF6-4A25-AF8A-6EBD820DE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5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8FAF8-AC54-4A06-A17D-CA8E19E605B7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5120-8CF6-4A25-AF8A-6EBD820DE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03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8FAF8-AC54-4A06-A17D-CA8E19E605B7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5120-8CF6-4A25-AF8A-6EBD820DE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61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8FAF8-AC54-4A06-A17D-CA8E19E605B7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5120-8CF6-4A25-AF8A-6EBD820DE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62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8FAF8-AC54-4A06-A17D-CA8E19E605B7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5120-8CF6-4A25-AF8A-6EBD820DE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8FAF8-AC54-4A06-A17D-CA8E19E605B7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5120-8CF6-4A25-AF8A-6EBD820DE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801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8FAF8-AC54-4A06-A17D-CA8E19E605B7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5120-8CF6-4A25-AF8A-6EBD820DE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50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8FAF8-AC54-4A06-A17D-CA8E19E605B7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5120-8CF6-4A25-AF8A-6EBD820DE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17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8FAF8-AC54-4A06-A17D-CA8E19E605B7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5120-8CF6-4A25-AF8A-6EBD820DE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165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8FAF8-AC54-4A06-A17D-CA8E19E605B7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F5120-8CF6-4A25-AF8A-6EBD820DE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984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8FAF8-AC54-4A06-A17D-CA8E19E605B7}" type="datetimeFigureOut">
              <a:rPr lang="cs-CZ" smtClean="0"/>
              <a:t>16.11.2015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F5120-8CF6-4A25-AF8A-6EBD820DE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812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Dyslexie jako celoživotní zátěž</a:t>
            </a:r>
            <a:br>
              <a:rPr lang="cs-CZ" dirty="0" smtClean="0"/>
            </a:br>
            <a:r>
              <a:rPr lang="cs-CZ" dirty="0" smtClean="0"/>
              <a:t>2015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Doc. PaedDr. Olga Zelinková, CSc.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750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Orientace v čase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dirty="0" smtClean="0"/>
              <a:t>Určování ráno – v poledne – večer v předškolním věku</a:t>
            </a:r>
          </a:p>
          <a:p>
            <a:r>
              <a:rPr lang="cs-CZ" altLang="cs-CZ" dirty="0" smtClean="0"/>
              <a:t>Jmenování </a:t>
            </a:r>
            <a:r>
              <a:rPr lang="cs-CZ" altLang="cs-CZ" dirty="0"/>
              <a:t>ročních období, měsíců v roce, dní v týdnu</a:t>
            </a:r>
          </a:p>
          <a:p>
            <a:r>
              <a:rPr lang="cs-CZ" altLang="cs-CZ" dirty="0"/>
              <a:t>Vnímání pojmů „před – po“ v časové dimenzi</a:t>
            </a:r>
          </a:p>
          <a:p>
            <a:r>
              <a:rPr lang="cs-CZ" altLang="cs-CZ" dirty="0"/>
              <a:t>Hodiny, běh času</a:t>
            </a:r>
          </a:p>
          <a:p>
            <a:r>
              <a:rPr lang="cs-CZ" altLang="cs-CZ" dirty="0"/>
              <a:t>Odhad </a:t>
            </a:r>
            <a:r>
              <a:rPr lang="cs-CZ" altLang="cs-CZ" dirty="0" smtClean="0"/>
              <a:t>času při různých aktivitách</a:t>
            </a:r>
            <a:endParaRPr lang="cs-CZ" altLang="cs-CZ" dirty="0"/>
          </a:p>
          <a:p>
            <a:r>
              <a:rPr lang="cs-CZ" altLang="cs-CZ" dirty="0"/>
              <a:t>Rozvržení dne, přípravy na vyučování….</a:t>
            </a:r>
          </a:p>
          <a:p>
            <a:r>
              <a:rPr lang="cs-CZ" altLang="cs-CZ" dirty="0"/>
              <a:t>Jízdní řády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38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Orientace v prostoru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Před, za, nad, pod v předškolním věku </a:t>
            </a:r>
          </a:p>
          <a:p>
            <a:r>
              <a:rPr lang="cs-CZ" dirty="0" smtClean="0"/>
              <a:t>Orientace na stránce v knize, v sešitě, nákresu</a:t>
            </a:r>
          </a:p>
          <a:p>
            <a:r>
              <a:rPr lang="cs-CZ" dirty="0" smtClean="0"/>
              <a:t>Orientace vpravo – vlevo, před, za..    V  matematice na číselné ose, prostorové představy, orientace na mapě</a:t>
            </a:r>
          </a:p>
          <a:p>
            <a:r>
              <a:rPr lang="cs-CZ" dirty="0" smtClean="0"/>
              <a:t>Obtíže v tělesné výchově</a:t>
            </a:r>
          </a:p>
          <a:p>
            <a:r>
              <a:rPr lang="cs-CZ" dirty="0" smtClean="0"/>
              <a:t>Prostorová představivost (projekty, rýsování)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111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Paměť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Vzhledem k času</a:t>
            </a:r>
          </a:p>
          <a:p>
            <a:r>
              <a:rPr lang="cs-CZ" dirty="0" smtClean="0"/>
              <a:t>Krátkodobá</a:t>
            </a:r>
          </a:p>
          <a:p>
            <a:r>
              <a:rPr lang="cs-CZ" dirty="0" smtClean="0"/>
              <a:t>Pracovní</a:t>
            </a:r>
          </a:p>
          <a:p>
            <a:r>
              <a:rPr lang="cs-CZ" dirty="0" smtClean="0"/>
              <a:t>Dlouhodobá</a:t>
            </a:r>
          </a:p>
          <a:p>
            <a:pPr marL="0" indent="0">
              <a:buNone/>
            </a:pPr>
            <a:r>
              <a:rPr lang="cs-CZ" dirty="0" smtClean="0"/>
              <a:t>Vzhledem ke smyslům</a:t>
            </a:r>
          </a:p>
          <a:p>
            <a:r>
              <a:rPr lang="cs-CZ" dirty="0" smtClean="0"/>
              <a:t>Zraková </a:t>
            </a:r>
          </a:p>
          <a:p>
            <a:r>
              <a:rPr lang="cs-CZ" dirty="0" smtClean="0"/>
              <a:t>Sluchová</a:t>
            </a:r>
          </a:p>
          <a:p>
            <a:r>
              <a:rPr lang="cs-CZ" dirty="0" smtClean="0"/>
              <a:t>Pohybová</a:t>
            </a:r>
          </a:p>
          <a:p>
            <a:r>
              <a:rPr lang="cs-CZ" dirty="0" smtClean="0"/>
              <a:t>Hmatová</a:t>
            </a:r>
          </a:p>
          <a:p>
            <a:pPr marL="0" indent="0">
              <a:buNone/>
            </a:pPr>
            <a:r>
              <a:rPr lang="cs-CZ" dirty="0" smtClean="0"/>
              <a:t>Ovlivněna motivací!! Únavou.</a:t>
            </a:r>
          </a:p>
          <a:p>
            <a:pPr marL="0" indent="0">
              <a:buNone/>
            </a:pPr>
            <a:r>
              <a:rPr lang="cs-CZ" dirty="0" smtClean="0"/>
              <a:t>Vyvíjí se od předškolního věku. Je třeba ji stále cvičit.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644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Koncentrace pozornosti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dirty="0" smtClean="0"/>
              <a:t>Různé projevy obtíží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dirty="0" smtClean="0"/>
              <a:t>Potřebuje dlouhý časový interval, než se začne soustředit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dirty="0" smtClean="0"/>
              <a:t>Rychle začíná pracovat, ale brzy je unaven/a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dirty="0" smtClean="0"/>
              <a:t>Kombinace obou předcházejících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Pozor! Nezaměňovat poruchy koncentrace pozornosti s únavou dítěte, neporozumění úkolu, strachem z neúspěchu</a:t>
            </a:r>
          </a:p>
        </p:txBody>
      </p:sp>
    </p:spTree>
    <p:extLst>
      <p:ext uri="{BB962C8B-B14F-4D97-AF65-F5344CB8AC3E}">
        <p14:creationId xmlns:p14="http://schemas.microsoft.com/office/powerpoint/2010/main" val="391826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Dyslexie - čtení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cs-CZ" altLang="cs-CZ" dirty="0"/>
              <a:t>Je specifická porucha učení, která ovlivňuje rychlost čtení, chybovost, techniku čtení a </a:t>
            </a:r>
            <a:r>
              <a:rPr lang="cs-CZ" altLang="cs-CZ" b="1" dirty="0"/>
              <a:t>porozumění čtenému </a:t>
            </a:r>
            <a:r>
              <a:rPr lang="cs-CZ" altLang="cs-CZ" b="1" dirty="0" smtClean="0"/>
              <a:t>textu.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dirty="0"/>
              <a:t>Ovlivňuje každou aktivitu, kde žák pracuje s textem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Zasahuje nepříznivě do všech předmětů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V matematice nestačí slovní úlohu </a:t>
            </a:r>
            <a:r>
              <a:rPr lang="cs-CZ" altLang="cs-CZ" dirty="0" smtClean="0"/>
              <a:t>žákovi přečíst, nechápe obsah sdělení. 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Obtíže </a:t>
            </a:r>
            <a:r>
              <a:rPr lang="cs-CZ" altLang="cs-CZ" dirty="0"/>
              <a:t>ve čtení jsou jedním z činitelů způsobujících chyby v opisu textu – </a:t>
            </a:r>
            <a:r>
              <a:rPr lang="cs-CZ" altLang="cs-CZ" dirty="0" smtClean="0"/>
              <a:t>text si nepřečte</a:t>
            </a:r>
            <a:r>
              <a:rPr lang="cs-CZ" altLang="cs-CZ" dirty="0"/>
              <a:t>, neopisuje smysluplné údaje ale písmena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 Učit žáky kompenzovat poruchu, používat jiné způsoby získávání informací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386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Dysgrafie - psaní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altLang="cs-CZ" dirty="0"/>
              <a:t>Je porucha písemného projevu. Písmo je obtížně čitelné až nečitelné, písemný projev je neupravený. </a:t>
            </a:r>
            <a:r>
              <a:rPr lang="cs-CZ" altLang="cs-CZ" dirty="0" smtClean="0"/>
              <a:t>Obtíže při vybavování písmen!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Přepisování textu </a:t>
            </a:r>
            <a:r>
              <a:rPr lang="cs-CZ" altLang="cs-CZ" dirty="0" smtClean="0"/>
              <a:t>nepomáhá.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Samo psaní (jako grafomotorická aktivita) vyžaduje mnoho </a:t>
            </a:r>
            <a:r>
              <a:rPr lang="cs-CZ" altLang="cs-CZ" dirty="0" smtClean="0"/>
              <a:t>energie.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Nemá význam psát, když text po sobě nepřečte.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Hledat jiné způsoby zaznamenávání </a:t>
            </a:r>
            <a:r>
              <a:rPr lang="cs-CZ" altLang="cs-CZ" dirty="0" smtClean="0"/>
              <a:t>informací.  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059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Dysortografie - pravopis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altLang="cs-CZ" sz="2800" dirty="0" smtClean="0"/>
              <a:t>Porucha postihuje specifické dysortografické jevy i osvojování  </a:t>
            </a:r>
            <a:r>
              <a:rPr lang="cs-CZ" altLang="cs-CZ" sz="2800" dirty="0"/>
              <a:t>gramatických </a:t>
            </a:r>
            <a:r>
              <a:rPr lang="cs-CZ" altLang="cs-CZ" sz="2800" dirty="0" smtClean="0"/>
              <a:t>pravidel.  Možné příčiny:  dysgrafie </a:t>
            </a:r>
            <a:r>
              <a:rPr lang="cs-CZ" altLang="cs-CZ" sz="2800" dirty="0"/>
              <a:t>a </a:t>
            </a:r>
            <a:r>
              <a:rPr lang="cs-CZ" altLang="cs-CZ" sz="2800" dirty="0" smtClean="0"/>
              <a:t>deficity </a:t>
            </a:r>
            <a:r>
              <a:rPr lang="cs-CZ" altLang="cs-CZ" sz="2800" dirty="0"/>
              <a:t>ve vývoji kognitivních funkcí.  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Důsledně vyžadovat kontrolu vlastní práce (diakritická znaménka, hlásková stavba slov</a:t>
            </a:r>
            <a:r>
              <a:rPr lang="cs-CZ" altLang="cs-CZ" sz="2800" dirty="0" smtClean="0"/>
              <a:t>).</a:t>
            </a:r>
            <a:endParaRPr lang="cs-CZ" altLang="cs-CZ" sz="2800" dirty="0"/>
          </a:p>
          <a:p>
            <a:pPr>
              <a:lnSpc>
                <a:spcPct val="90000"/>
              </a:lnSpc>
            </a:pPr>
            <a:r>
              <a:rPr lang="cs-CZ" altLang="cs-CZ" sz="2800" dirty="0"/>
              <a:t>Provádět analýzu komplexních výkonů (diktát, sloh) a hledat příčiny </a:t>
            </a:r>
            <a:r>
              <a:rPr lang="cs-CZ" altLang="cs-CZ" sz="2800" dirty="0" smtClean="0"/>
              <a:t>selhávání (</a:t>
            </a:r>
            <a:r>
              <a:rPr lang="cs-CZ" altLang="cs-CZ" sz="2800" dirty="0" smtClean="0">
                <a:solidFill>
                  <a:srgbClr val="FF0000"/>
                </a:solidFill>
              </a:rPr>
              <a:t>další 2 snímky</a:t>
            </a:r>
            <a:r>
              <a:rPr lang="cs-CZ" altLang="cs-CZ" sz="2800" dirty="0" smtClean="0"/>
              <a:t>).</a:t>
            </a:r>
            <a:endParaRPr lang="cs-CZ" altLang="cs-CZ" sz="2800" dirty="0"/>
          </a:p>
          <a:p>
            <a:pPr>
              <a:lnSpc>
                <a:spcPct val="90000"/>
              </a:lnSpc>
            </a:pPr>
            <a:r>
              <a:rPr lang="cs-CZ" altLang="cs-CZ" sz="2800" dirty="0"/>
              <a:t> Připustit, že žák s dysortografií se nemůže    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sz="2800" dirty="0"/>
              <a:t>     naučit </a:t>
            </a:r>
            <a:r>
              <a:rPr lang="cs-CZ" altLang="cs-CZ" sz="2800" dirty="0" smtClean="0"/>
              <a:t>gramatiku.</a:t>
            </a:r>
            <a:endParaRPr lang="cs-CZ" alt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104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ravoúhlá spojnice 6"/>
          <p:cNvCxnSpPr/>
          <p:nvPr/>
        </p:nvCxnSpPr>
        <p:spPr>
          <a:xfrm rot="16200000" flipH="1">
            <a:off x="3730856" y="3008183"/>
            <a:ext cx="1746000" cy="720000"/>
          </a:xfrm>
          <a:prstGeom prst="bentConnector3">
            <a:avLst>
              <a:gd name="adj1" fmla="val 1195"/>
            </a:avLst>
          </a:prstGeom>
          <a:ln w="25400"/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ravoúhlá spojnice 20"/>
          <p:cNvCxnSpPr/>
          <p:nvPr/>
        </p:nvCxnSpPr>
        <p:spPr>
          <a:xfrm rot="16200000" flipH="1">
            <a:off x="242601" y="3733840"/>
            <a:ext cx="3489920" cy="720000"/>
          </a:xfrm>
          <a:prstGeom prst="bentConnector3">
            <a:avLst>
              <a:gd name="adj1" fmla="val 50000"/>
            </a:avLst>
          </a:prstGeom>
          <a:ln w="25400"/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ravoúhlá spojnice 37"/>
          <p:cNvCxnSpPr/>
          <p:nvPr/>
        </p:nvCxnSpPr>
        <p:spPr>
          <a:xfrm rot="16200000" flipH="1">
            <a:off x="5477211" y="2286819"/>
            <a:ext cx="1746000" cy="720000"/>
          </a:xfrm>
          <a:prstGeom prst="bentConnector3">
            <a:avLst>
              <a:gd name="adj1" fmla="val 1195"/>
            </a:avLst>
          </a:prstGeom>
          <a:ln w="25400"/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ravoúhlá spojnice 38"/>
          <p:cNvCxnSpPr/>
          <p:nvPr/>
        </p:nvCxnSpPr>
        <p:spPr>
          <a:xfrm rot="16200000" flipH="1">
            <a:off x="7227502" y="1562830"/>
            <a:ext cx="1746000" cy="720000"/>
          </a:xfrm>
          <a:prstGeom prst="bentConnector3">
            <a:avLst>
              <a:gd name="adj1" fmla="val 1195"/>
            </a:avLst>
          </a:prstGeom>
          <a:ln w="25400"/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266364" y="4527230"/>
            <a:ext cx="1713348" cy="4859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cs-CZ" sz="1400" dirty="0" smtClean="0"/>
              <a:t>uvolňovací cviky</a:t>
            </a:r>
            <a:endParaRPr lang="cs-CZ" sz="1400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1979712" y="3792216"/>
            <a:ext cx="1795979" cy="6448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cs-CZ" sz="1400" dirty="0" smtClean="0"/>
              <a:t>písmena a spoje písem</a:t>
            </a:r>
            <a:endParaRPr lang="cs-CZ" sz="1400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3753120" y="3095050"/>
            <a:ext cx="1729974" cy="9820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cs-CZ" sz="1400" dirty="0" smtClean="0"/>
              <a:t>slova, věty, shoda mezi grafickou a akustickou podobou</a:t>
            </a:r>
            <a:endParaRPr lang="cs-CZ" sz="1400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5506322" y="2374970"/>
            <a:ext cx="1729974" cy="9820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cs-CZ" sz="1400" dirty="0" smtClean="0"/>
              <a:t>aplikace gramatických pravidel</a:t>
            </a:r>
            <a:endParaRPr lang="cs-CZ" sz="1400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7236296" y="1654890"/>
            <a:ext cx="1729974" cy="9820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cs-CZ" sz="1400" dirty="0" smtClean="0"/>
              <a:t>samostatný písemný projev</a:t>
            </a:r>
            <a:endParaRPr lang="cs-CZ" sz="1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46524" y="3968207"/>
            <a:ext cx="1713348" cy="4859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/>
              <a:t>1.</a:t>
            </a:r>
            <a:endParaRPr lang="cs-CZ" sz="2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987053" y="3236083"/>
            <a:ext cx="1713348" cy="4859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/>
              <a:t>2.</a:t>
            </a:r>
            <a:endParaRPr lang="cs-CZ" sz="2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754780" y="2511006"/>
            <a:ext cx="1713348" cy="4859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/>
              <a:t>3.</a:t>
            </a:r>
            <a:endParaRPr lang="cs-CZ" sz="20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507957" y="1792804"/>
            <a:ext cx="1713348" cy="4859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/>
              <a:t>4.</a:t>
            </a:r>
            <a:endParaRPr lang="cs-CZ" sz="20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251140" y="1062730"/>
            <a:ext cx="1713348" cy="4859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/>
              <a:t>5.</a:t>
            </a:r>
            <a:endParaRPr lang="cs-CZ" sz="20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059832" y="419284"/>
            <a:ext cx="2820580" cy="55399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/>
              <a:t>Vývoj písemného projevu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1122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ravoúhlá spojnice 6"/>
          <p:cNvCxnSpPr/>
          <p:nvPr/>
        </p:nvCxnSpPr>
        <p:spPr>
          <a:xfrm rot="16200000" flipH="1">
            <a:off x="3113090" y="2859162"/>
            <a:ext cx="1440000" cy="334212"/>
          </a:xfrm>
          <a:prstGeom prst="bentConnector3">
            <a:avLst>
              <a:gd name="adj1" fmla="val 1195"/>
            </a:avLst>
          </a:prstGeom>
          <a:ln w="25400"/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ravoúhlá spojnice 20"/>
          <p:cNvCxnSpPr/>
          <p:nvPr/>
        </p:nvCxnSpPr>
        <p:spPr>
          <a:xfrm rot="16200000" flipH="1">
            <a:off x="257548" y="3205741"/>
            <a:ext cx="2880000" cy="310268"/>
          </a:xfrm>
          <a:prstGeom prst="bentConnector3">
            <a:avLst>
              <a:gd name="adj1" fmla="val 50000"/>
            </a:avLst>
          </a:prstGeom>
          <a:ln w="25400"/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ravoúhlá spojnice 37"/>
          <p:cNvCxnSpPr/>
          <p:nvPr/>
        </p:nvCxnSpPr>
        <p:spPr>
          <a:xfrm rot="16200000" flipH="1">
            <a:off x="4549352" y="2522033"/>
            <a:ext cx="1440000" cy="334212"/>
          </a:xfrm>
          <a:prstGeom prst="bentConnector3">
            <a:avLst>
              <a:gd name="adj1" fmla="val 1195"/>
            </a:avLst>
          </a:prstGeom>
          <a:ln w="25400"/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ravoúhlá spojnice 38"/>
          <p:cNvCxnSpPr/>
          <p:nvPr/>
        </p:nvCxnSpPr>
        <p:spPr>
          <a:xfrm rot="16200000" flipH="1">
            <a:off x="5976374" y="2175668"/>
            <a:ext cx="1440000" cy="334212"/>
          </a:xfrm>
          <a:prstGeom prst="bentConnector3">
            <a:avLst>
              <a:gd name="adj1" fmla="val 1195"/>
            </a:avLst>
          </a:prstGeom>
          <a:ln w="25400"/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261346" y="3591126"/>
            <a:ext cx="1402626" cy="48594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cs-CZ" sz="1400" dirty="0" smtClean="0"/>
              <a:t>pochopení pravidla</a:t>
            </a:r>
            <a:endParaRPr lang="cs-CZ" sz="1400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1695902" y="3288159"/>
            <a:ext cx="1437850" cy="9254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cs-CZ" sz="1400" dirty="0" smtClean="0"/>
              <a:t>vybavení (použití) ve správnou dobu</a:t>
            </a:r>
            <a:endParaRPr lang="cs-CZ" sz="1400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3124311" y="2951034"/>
            <a:ext cx="1469781" cy="6400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cs-CZ" sz="1400" dirty="0" smtClean="0"/>
              <a:t>ústní zdůvodňování</a:t>
            </a:r>
            <a:endParaRPr lang="cs-CZ" sz="1400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4580116" y="2590994"/>
            <a:ext cx="1432044" cy="6219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cs-CZ" sz="1400" dirty="0" smtClean="0"/>
              <a:t>doplňovací cvičení</a:t>
            </a:r>
            <a:endParaRPr lang="cs-CZ" sz="1400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6006575" y="2230954"/>
            <a:ext cx="1373737" cy="4946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cs-CZ" sz="1400" dirty="0" smtClean="0"/>
              <a:t>diktát</a:t>
            </a:r>
            <a:endParaRPr lang="cs-CZ" sz="1400" dirty="0"/>
          </a:p>
        </p:txBody>
      </p:sp>
      <p:cxnSp>
        <p:nvCxnSpPr>
          <p:cNvPr id="12" name="Pravoúhlá spojnice 11"/>
          <p:cNvCxnSpPr/>
          <p:nvPr/>
        </p:nvCxnSpPr>
        <p:spPr>
          <a:xfrm rot="16200000" flipH="1">
            <a:off x="7394150" y="1838545"/>
            <a:ext cx="1440000" cy="334212"/>
          </a:xfrm>
          <a:prstGeom prst="bentConnector3">
            <a:avLst>
              <a:gd name="adj1" fmla="val 1195"/>
            </a:avLst>
          </a:prstGeom>
          <a:ln w="25400"/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7417256" y="1900101"/>
            <a:ext cx="1547232" cy="10248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cs-CZ" sz="1400" dirty="0" smtClean="0"/>
              <a:t>automatická aplikace v písemném projevu</a:t>
            </a:r>
            <a:endParaRPr lang="cs-CZ" sz="1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66620" y="3043756"/>
            <a:ext cx="509052" cy="4689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/>
              <a:t>1.</a:t>
            </a:r>
            <a:endParaRPr lang="cs-CZ" sz="20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696704" y="2728999"/>
            <a:ext cx="509052" cy="4689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/>
              <a:t>2.</a:t>
            </a:r>
            <a:endParaRPr lang="cs-CZ" sz="20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127322" y="2384031"/>
            <a:ext cx="509052" cy="4689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/>
              <a:t>3.</a:t>
            </a:r>
            <a:endParaRPr lang="cs-CZ" sz="20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572000" y="2060848"/>
            <a:ext cx="509052" cy="4689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/>
              <a:t>4.</a:t>
            </a:r>
            <a:endParaRPr lang="cs-CZ" sz="2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001744" y="1700808"/>
            <a:ext cx="509052" cy="4689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/>
              <a:t>5.</a:t>
            </a:r>
            <a:endParaRPr lang="cs-CZ" sz="20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417180" y="1365871"/>
            <a:ext cx="509052" cy="4689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/>
              <a:t>6.</a:t>
            </a:r>
            <a:endParaRPr lang="cs-CZ" sz="20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2897505" y="404664"/>
            <a:ext cx="3393173" cy="50629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/>
              <a:t>Aplikace gramatických pravidel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5811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Specifické dysortografie jevy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Rozlišování krátkých a dlouhých samohlásek</a:t>
            </a:r>
          </a:p>
          <a:p>
            <a:r>
              <a:rPr lang="cs-CZ" altLang="cs-CZ" dirty="0"/>
              <a:t>Rozlišování slabik </a:t>
            </a:r>
            <a:r>
              <a:rPr lang="cs-CZ" altLang="cs-CZ" dirty="0" err="1"/>
              <a:t>dy</a:t>
            </a:r>
            <a:r>
              <a:rPr lang="cs-CZ" altLang="cs-CZ" dirty="0"/>
              <a:t>-di, </a:t>
            </a:r>
            <a:r>
              <a:rPr lang="cs-CZ" altLang="cs-CZ" dirty="0" smtClean="0"/>
              <a:t>ty-</a:t>
            </a:r>
            <a:r>
              <a:rPr lang="cs-CZ" altLang="cs-CZ" dirty="0" err="1" smtClean="0"/>
              <a:t>ti,ny</a:t>
            </a:r>
            <a:r>
              <a:rPr lang="cs-CZ" altLang="cs-CZ" dirty="0" smtClean="0"/>
              <a:t>-ní</a:t>
            </a:r>
            <a:endParaRPr lang="cs-CZ" altLang="cs-CZ" dirty="0"/>
          </a:p>
          <a:p>
            <a:r>
              <a:rPr lang="cs-CZ" altLang="cs-CZ" dirty="0"/>
              <a:t>Rozlišování sykavek</a:t>
            </a:r>
          </a:p>
          <a:p>
            <a:r>
              <a:rPr lang="cs-CZ" altLang="cs-CZ" dirty="0"/>
              <a:t>Vynechávání, přidávání, přesmykování písmen, slabik</a:t>
            </a:r>
          </a:p>
          <a:p>
            <a:r>
              <a:rPr lang="cs-CZ" altLang="cs-CZ" dirty="0"/>
              <a:t>Hranice slov v </a:t>
            </a:r>
            <a:r>
              <a:rPr lang="cs-CZ" altLang="cs-CZ" dirty="0" smtClean="0"/>
              <a:t>písmu</a:t>
            </a:r>
          </a:p>
          <a:p>
            <a:r>
              <a:rPr lang="cs-CZ" altLang="cs-CZ" dirty="0" smtClean="0"/>
              <a:t>Příčiny: fonematický sluch, jazykový cit, výslovnost, grafomotorika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318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Dyslexie – vývoj pojmu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První zmínky na počátku 20.století u nás i v zahraničí. </a:t>
            </a:r>
          </a:p>
          <a:p>
            <a:r>
              <a:rPr lang="cs-CZ" dirty="0" smtClean="0"/>
              <a:t>Soustředění na 1.stupeň ZŠ. (1967/68, 1972)</a:t>
            </a:r>
          </a:p>
          <a:p>
            <a:r>
              <a:rPr lang="cs-CZ" dirty="0" smtClean="0"/>
              <a:t>Později zájem o žáky na 2.stupni, protože se ukázalo, že poruchy nevymizí.</a:t>
            </a:r>
          </a:p>
          <a:p>
            <a:r>
              <a:rPr lang="cs-CZ" dirty="0" smtClean="0"/>
              <a:t>Pozornost směřuje ke studentům se SPU na středních školách – v souvislosti s maturitami.</a:t>
            </a:r>
          </a:p>
          <a:p>
            <a:r>
              <a:rPr lang="cs-CZ" dirty="0" smtClean="0"/>
              <a:t>Kdy začít diagnostikovat? Riziko dyslexie v předškolním věku.</a:t>
            </a:r>
          </a:p>
          <a:p>
            <a:r>
              <a:rPr lang="cs-CZ" dirty="0" smtClean="0"/>
              <a:t>Studenti vysokých škol a dospělí.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09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Dyskalkulie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altLang="cs-CZ" sz="2800" dirty="0"/>
              <a:t>Je specifická porucha matematických dovedností. Postihuje psaní čísel a číslic, utváření pojmu číslo, číselné představy, chápání a provádění matematických operací</a:t>
            </a:r>
          </a:p>
          <a:p>
            <a:r>
              <a:rPr lang="cs-CZ" altLang="cs-CZ" dirty="0"/>
              <a:t>Negativně ovlivňuje výkon </a:t>
            </a:r>
            <a:r>
              <a:rPr lang="cs-CZ" altLang="cs-CZ" dirty="0" smtClean="0"/>
              <a:t>nejen </a:t>
            </a:r>
            <a:r>
              <a:rPr lang="cs-CZ" altLang="cs-CZ" dirty="0"/>
              <a:t>v matematice ale všude tam, </a:t>
            </a:r>
            <a:r>
              <a:rPr lang="cs-CZ" altLang="cs-CZ" dirty="0" smtClean="0"/>
              <a:t>kde se </a:t>
            </a:r>
            <a:r>
              <a:rPr lang="cs-CZ" altLang="cs-CZ" dirty="0"/>
              <a:t>pracuje s čísly (fyzika, fyzický zeměpis, dějepis – data jsou číselné údaje)</a:t>
            </a:r>
          </a:p>
          <a:p>
            <a:r>
              <a:rPr lang="cs-CZ" altLang="cs-CZ" dirty="0"/>
              <a:t>Žák neumí využít číselné údaje v naukových předmětech, protože nemá číselné představy </a:t>
            </a:r>
          </a:p>
          <a:p>
            <a:r>
              <a:rPr lang="cs-CZ" altLang="cs-CZ" dirty="0"/>
              <a:t>Kalkulačka </a:t>
            </a:r>
            <a:r>
              <a:rPr lang="cs-CZ" altLang="cs-CZ" dirty="0" smtClean="0"/>
              <a:t>nepomáhá</a:t>
            </a:r>
            <a:r>
              <a:rPr lang="cs-CZ" altLang="cs-CZ" dirty="0"/>
              <a:t>, nemá-li žák nemá číselné představy</a:t>
            </a:r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88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Dyspraxie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cs-CZ" altLang="cs-CZ" dirty="0"/>
              <a:t>Je porucha koordinace pohybu, postihuje vývoj pohybových dovedností.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dirty="0"/>
              <a:t>Projevuje se výraznou nešikovností v následujících oblastech: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Sebeobsluha (oblékání, jídlo, hygiena)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Osvojování základních pohybových dovedností (chůze, běh)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Obtíže při zapojování do kolektivu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Strach z pohybových aktivit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57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Diagnostika SPU</a:t>
            </a:r>
          </a:p>
        </p:txBody>
      </p:sp>
      <p:sp>
        <p:nvSpPr>
          <p:cNvPr id="2969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90000"/>
              </a:lnSpc>
            </a:pPr>
            <a:r>
              <a:rPr lang="cs-CZ" altLang="cs-CZ" sz="2100" smtClean="0"/>
              <a:t>Garantem diagnostiky jsou PPP nebo SPC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cs-CZ" altLang="cs-CZ" sz="2100" smtClean="0"/>
              <a:t>Diagnostický proces zahrnuje: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altLang="cs-CZ" sz="2100" smtClean="0"/>
              <a:t>Anamnéza rodinná a osobní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altLang="cs-CZ" sz="2100" smtClean="0"/>
              <a:t>Inteligence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altLang="cs-CZ" sz="2100" smtClean="0"/>
              <a:t>Diagnostika úrovně čtení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altLang="cs-CZ" sz="2100" smtClean="0"/>
              <a:t>Diagnostika úrovně psaní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altLang="cs-CZ" sz="2100" smtClean="0"/>
              <a:t>Diagnostika úrovně zrakové a sluchové percepce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altLang="cs-CZ" sz="2100" smtClean="0"/>
              <a:t>Řeč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altLang="cs-CZ" sz="2100" smtClean="0"/>
              <a:t>Pravo-levá a prostorová orientace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altLang="cs-CZ" sz="2100" smtClean="0"/>
              <a:t>Lateralita. Motorika.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cs-CZ" altLang="cs-CZ" sz="2100" smtClean="0"/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cs-CZ" altLang="cs-CZ" sz="2100" smtClean="0"/>
          </a:p>
          <a:p>
            <a:pPr marL="571500" indent="-571500" eaLnBrk="1" hangingPunct="1">
              <a:lnSpc>
                <a:spcPct val="90000"/>
              </a:lnSpc>
            </a:pPr>
            <a:endParaRPr lang="cs-CZ" altLang="cs-CZ" sz="2100" smtClean="0"/>
          </a:p>
        </p:txBody>
      </p:sp>
    </p:spTree>
    <p:extLst>
      <p:ext uri="{BB962C8B-B14F-4D97-AF65-F5344CB8AC3E}">
        <p14:creationId xmlns:p14="http://schemas.microsoft.com/office/powerpoint/2010/main" val="111175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Reedukace čtení</a:t>
            </a:r>
            <a:endParaRPr lang="cs-CZ" dirty="0"/>
          </a:p>
        </p:txBody>
      </p:sp>
      <p:grpSp>
        <p:nvGrpSpPr>
          <p:cNvPr id="5" name="Zástupný symbol pro obsah 3"/>
          <p:cNvGrpSpPr>
            <a:grpSpLocks/>
          </p:cNvGrpSpPr>
          <p:nvPr/>
        </p:nvGrpSpPr>
        <p:grpSpPr bwMode="auto">
          <a:xfrm>
            <a:off x="486970" y="1628800"/>
            <a:ext cx="8229600" cy="4525963"/>
            <a:chOff x="272" y="999"/>
            <a:chExt cx="1872" cy="720"/>
          </a:xfrm>
        </p:grpSpPr>
        <p:cxnSp>
          <p:nvCxnSpPr>
            <p:cNvPr id="1028" name="_s1028"/>
            <p:cNvCxnSpPr>
              <a:cxnSpLocks noChangeShapeType="1"/>
              <a:stCxn id="8" idx="0"/>
              <a:endCxn id="6" idx="2"/>
            </p:cNvCxnSpPr>
            <p:nvPr/>
          </p:nvCxnSpPr>
          <p:spPr bwMode="auto">
            <a:xfrm rot="5400000" flipH="1">
              <a:off x="1388" y="1107"/>
              <a:ext cx="144" cy="504"/>
            </a:xfrm>
            <a:prstGeom prst="bentConnector3">
              <a:avLst>
                <a:gd name="adj1" fmla="val 12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7" idx="0"/>
              <a:endCxn id="6" idx="2"/>
            </p:cNvCxnSpPr>
            <p:nvPr/>
          </p:nvCxnSpPr>
          <p:spPr bwMode="auto">
            <a:xfrm rot="16200000">
              <a:off x="884" y="1107"/>
              <a:ext cx="144" cy="504"/>
            </a:xfrm>
            <a:prstGeom prst="bentConnector3">
              <a:avLst>
                <a:gd name="adj1" fmla="val 1281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" name="_s1030"/>
            <p:cNvSpPr>
              <a:spLocks noChangeArrowheads="1"/>
            </p:cNvSpPr>
            <p:nvPr/>
          </p:nvSpPr>
          <p:spPr bwMode="auto">
            <a:xfrm>
              <a:off x="776" y="99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Čtení</a:t>
              </a:r>
            </a:p>
          </p:txBody>
        </p:sp>
        <p:sp>
          <p:nvSpPr>
            <p:cNvPr id="7" name="_s1031"/>
            <p:cNvSpPr>
              <a:spLocks noChangeArrowheads="1"/>
            </p:cNvSpPr>
            <p:nvPr/>
          </p:nvSpPr>
          <p:spPr bwMode="auto">
            <a:xfrm>
              <a:off x="272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Technika čtení</a:t>
              </a:r>
            </a:p>
          </p:txBody>
        </p:sp>
        <p:sp>
          <p:nvSpPr>
            <p:cNvPr id="8" name="_s1032"/>
            <p:cNvSpPr>
              <a:spLocks noChangeArrowheads="1"/>
            </p:cNvSpPr>
            <p:nvPr/>
          </p:nvSpPr>
          <p:spPr bwMode="auto">
            <a:xfrm>
              <a:off x="1280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Porozumění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408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Reedukace nebo kompenzace?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Při reedukaci postupujeme podle metodicky uspořádaných kroků. Jedna hodina týdně nestačí.</a:t>
            </a:r>
          </a:p>
          <a:p>
            <a:r>
              <a:rPr lang="cs-CZ" dirty="0"/>
              <a:t>Čtení textu po přípravě, ve dvojicích, alternativní zaměstnání v hodině čtení</a:t>
            </a:r>
          </a:p>
          <a:p>
            <a:pPr marL="0" indent="0">
              <a:buNone/>
            </a:pPr>
            <a:r>
              <a:rPr lang="cs-CZ" dirty="0" smtClean="0"/>
              <a:t>Kompenzace: </a:t>
            </a:r>
          </a:p>
          <a:p>
            <a:r>
              <a:rPr lang="cs-CZ" dirty="0" smtClean="0"/>
              <a:t>Nahrávky výkladů, zkrácené zápisy v sešitě, využití obrázků, nákresů</a:t>
            </a:r>
          </a:p>
          <a:p>
            <a:r>
              <a:rPr lang="cs-CZ" dirty="0" smtClean="0"/>
              <a:t>Poskytnout delší čas na práci s textem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649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Písemný projev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dirty="0" smtClean="0"/>
              <a:t>Reedukace zahrnuje </a:t>
            </a:r>
            <a:r>
              <a:rPr lang="cs-CZ" dirty="0"/>
              <a:t>: </a:t>
            </a:r>
            <a:r>
              <a:rPr lang="cs-CZ" dirty="0" smtClean="0"/>
              <a:t>rozvíjení grafomotoriky, sluchového vnímání, řeči, postupné osvojování gramatických pravidel, je časově náročná.</a:t>
            </a:r>
          </a:p>
          <a:p>
            <a:pPr>
              <a:defRPr/>
            </a:pPr>
            <a:r>
              <a:rPr lang="cs-CZ" dirty="0" smtClean="0"/>
              <a:t>Důsledně vést ke kontrole pravopisu, dostatek času, barevné opravy </a:t>
            </a:r>
          </a:p>
          <a:p>
            <a:pPr>
              <a:defRPr/>
            </a:pPr>
            <a:r>
              <a:rPr lang="cs-CZ" dirty="0" smtClean="0"/>
              <a:t>Gramatické přehledy – naučit s nimi pracovat</a:t>
            </a:r>
          </a:p>
          <a:p>
            <a:pPr>
              <a:defRPr/>
            </a:pPr>
            <a:r>
              <a:rPr lang="cs-CZ" dirty="0" smtClean="0"/>
              <a:t>Redukce učiva na 1. i 2.stupni</a:t>
            </a:r>
          </a:p>
          <a:p>
            <a:pPr>
              <a:defRPr/>
            </a:pPr>
            <a:r>
              <a:rPr lang="cs-CZ" dirty="0" smtClean="0"/>
              <a:t>Zkrácené úkoly</a:t>
            </a:r>
          </a:p>
          <a:p>
            <a:pPr>
              <a:defRPr/>
            </a:pPr>
            <a:r>
              <a:rPr lang="cs-CZ" dirty="0" smtClean="0"/>
              <a:t>Rozvíjet samostatný písemný projev</a:t>
            </a:r>
          </a:p>
          <a:p>
            <a:pPr>
              <a:defRPr/>
            </a:pPr>
            <a:r>
              <a:rPr lang="cs-CZ" dirty="0" smtClean="0"/>
              <a:t>Učit psát na PC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944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a klasifikace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nejsou  ÚLEVY!!</a:t>
            </a:r>
          </a:p>
          <a:p>
            <a:r>
              <a:rPr lang="cs-CZ" dirty="0" smtClean="0"/>
              <a:t>Jde o vyrovnání podmínek k podání výkony, který nebude ovlivněn poruchou.</a:t>
            </a:r>
          </a:p>
          <a:p>
            <a:r>
              <a:rPr lang="cs-CZ" dirty="0" smtClean="0"/>
              <a:t>„Spravedlivé hodnocení“ v plném slova smyslu neexistuje.</a:t>
            </a:r>
          </a:p>
          <a:p>
            <a:r>
              <a:rPr lang="cs-CZ" dirty="0" smtClean="0"/>
              <a:t> Je nutná klasifikace?</a:t>
            </a:r>
          </a:p>
          <a:p>
            <a:r>
              <a:rPr lang="cs-CZ" dirty="0" smtClean="0"/>
              <a:t>Alternativní </a:t>
            </a:r>
            <a:r>
              <a:rPr lang="cs-CZ" smtClean="0"/>
              <a:t>formy hodnocení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650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Kam směřuje péče?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Hledání talentu, pozitivních momentů ve vývoji</a:t>
            </a:r>
          </a:p>
          <a:p>
            <a:r>
              <a:rPr lang="cs-CZ" altLang="cs-CZ" dirty="0"/>
              <a:t>Vývoj a využívání kompenzačních pomůcek</a:t>
            </a:r>
          </a:p>
          <a:p>
            <a:r>
              <a:rPr lang="cs-CZ" altLang="cs-CZ" dirty="0"/>
              <a:t>Vývoj a využívání pomůcek pro reedukaci, zkvalitňování reedukace, individualizace</a:t>
            </a:r>
          </a:p>
          <a:p>
            <a:r>
              <a:rPr lang="cs-CZ" altLang="cs-CZ" dirty="0"/>
              <a:t>Rozšiřování věkového rozpětí – od předškolního věku do </a:t>
            </a:r>
            <a:r>
              <a:rPr lang="cs-CZ" altLang="cs-CZ" dirty="0" smtClean="0"/>
              <a:t>dospělosti</a:t>
            </a:r>
          </a:p>
          <a:p>
            <a:pPr marL="0" indent="0">
              <a:buNone/>
            </a:pPr>
            <a:r>
              <a:rPr lang="cs-CZ" altLang="cs-CZ" u="sng" dirty="0" smtClean="0"/>
              <a:t>Pokud neumíme pomoci, neměli bychom škodit</a:t>
            </a:r>
            <a:endParaRPr lang="en-GB" altLang="cs-CZ" u="sng" dirty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34908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Specifické poruchy učení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altLang="cs-CZ" sz="2800" dirty="0" smtClean="0"/>
              <a:t>Dyslexie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altLang="cs-CZ" sz="2800" dirty="0" smtClean="0"/>
              <a:t>Dysgrafie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altLang="cs-CZ" sz="2800" dirty="0" smtClean="0"/>
              <a:t>Dysortografie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altLang="cs-CZ" sz="2800" dirty="0" smtClean="0"/>
              <a:t>Dyskalkulie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altLang="cs-CZ" sz="2800" dirty="0" smtClean="0"/>
              <a:t>Dyspraxie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altLang="cs-CZ" sz="2800" dirty="0" err="1" smtClean="0"/>
              <a:t>Dysmuzie</a:t>
            </a:r>
            <a:endParaRPr lang="cs-CZ" altLang="cs-CZ" sz="28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dirty="0" smtClean="0"/>
              <a:t>        Specifické poruchy učení jsou nadřazeným pojmem.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400" dirty="0" smtClean="0"/>
              <a:t> </a:t>
            </a:r>
            <a:endParaRPr lang="cs-CZ" altLang="cs-CZ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400" dirty="0" smtClean="0"/>
              <a:t>Není-li </a:t>
            </a:r>
            <a:r>
              <a:rPr lang="cs-CZ" altLang="cs-CZ" sz="2400" dirty="0" smtClean="0"/>
              <a:t>třeba rozlišit, používáme pojem dyslexie jako nadřazený pojmům dysgrafie a dysortografie. </a:t>
            </a:r>
            <a:endParaRPr lang="cs-CZ" altLang="cs-CZ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4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400" smtClean="0"/>
              <a:t>Česká </a:t>
            </a:r>
            <a:r>
              <a:rPr lang="cs-CZ" altLang="cs-CZ" sz="2400" dirty="0" smtClean="0"/>
              <a:t>společnost „Dyslexie“   www.czechdyslexia.cz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400" dirty="0" err="1" smtClean="0"/>
              <a:t>DYS-Centrum</a:t>
            </a:r>
            <a:r>
              <a:rPr lang="cs-CZ" altLang="cs-CZ" sz="2400" dirty="0" smtClean="0"/>
              <a:t> Praha www.dyscentrum.org</a:t>
            </a: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19523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Společné rysy všech věkových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Obtíže ve čtení, písemném projevu, matematice, pohybových aktivitách.</a:t>
            </a:r>
          </a:p>
          <a:p>
            <a:r>
              <a:rPr lang="cs-CZ" dirty="0" smtClean="0"/>
              <a:t>Deficity ve vývoji poznávacích procesů, které se liší vzhledem k věku.</a:t>
            </a:r>
          </a:p>
          <a:p>
            <a:r>
              <a:rPr lang="cs-CZ" dirty="0" smtClean="0"/>
              <a:t>Psychické obtíže, které souvisejí s prožíváním neúspěchu.</a:t>
            </a:r>
          </a:p>
          <a:p>
            <a:r>
              <a:rPr lang="cs-CZ" dirty="0" smtClean="0"/>
              <a:t>Průměrné a vyšší rozumové schopnosti, které často nebývají využívány.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17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Příčiny</a:t>
            </a:r>
            <a:br>
              <a:rPr lang="cs-CZ" dirty="0" smtClean="0"/>
            </a:br>
            <a:r>
              <a:rPr lang="cs-CZ" sz="2800" dirty="0" smtClean="0"/>
              <a:t>Dyslexie a dalších SPU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Dyslexie není nemoc, je to jiný způsob čtení, učení podmíněný změnami ve stavbě a funkci mozku. Mozek pracuje jinak, ale nepracuje špatně.</a:t>
            </a:r>
          </a:p>
          <a:p>
            <a:pPr>
              <a:buFontTx/>
              <a:buChar char="-"/>
            </a:pPr>
            <a:r>
              <a:rPr lang="cs-CZ" dirty="0" smtClean="0"/>
              <a:t>Jsou dědičné.</a:t>
            </a:r>
          </a:p>
          <a:p>
            <a:pPr>
              <a:buFontTx/>
              <a:buChar char="-"/>
            </a:pPr>
            <a:r>
              <a:rPr lang="cs-CZ" dirty="0" smtClean="0"/>
              <a:t>Jiná stavba a funkce mozku ovlivňuje vývoj poznávacích procesů, které provázejí jedince po celý život a projevují se v různých oblastech.</a:t>
            </a:r>
          </a:p>
        </p:txBody>
      </p:sp>
    </p:spTree>
    <p:extLst>
      <p:ext uri="{BB962C8B-B14F-4D97-AF65-F5344CB8AC3E}">
        <p14:creationId xmlns:p14="http://schemas.microsoft.com/office/powerpoint/2010/main" val="297825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73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dirty="0" smtClean="0"/>
              <a:t>Poznávací procesy</a:t>
            </a:r>
            <a:br>
              <a:rPr lang="cs-CZ" altLang="cs-CZ" dirty="0" smtClean="0"/>
            </a:br>
            <a:r>
              <a:rPr lang="cs-CZ" altLang="cs-CZ" sz="2800" dirty="0" smtClean="0"/>
              <a:t>jejich vliv na učení, život</a:t>
            </a:r>
            <a:endParaRPr lang="cs-CZ" altLang="cs-CZ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Řeč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Sluchová percepce (</a:t>
            </a:r>
            <a:r>
              <a:rPr lang="cs-CZ" altLang="cs-CZ" sz="2800" dirty="0" err="1" smtClean="0"/>
              <a:t>fonemický</a:t>
            </a:r>
            <a:r>
              <a:rPr lang="cs-CZ" altLang="cs-CZ" sz="2800" dirty="0" smtClean="0"/>
              <a:t> sluch, fonologická manipulace)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Zraková percepce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err="1" smtClean="0"/>
              <a:t>Pravo</a:t>
            </a:r>
            <a:r>
              <a:rPr lang="cs-CZ" altLang="cs-CZ" sz="2800" dirty="0" smtClean="0"/>
              <a:t>-levá a prostorová orientace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Orientace v čase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Paměť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Automatizace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Koncentrace pozornosti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Kombinace různých deficitů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45167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Řeč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Opožděný vývoj řeči (po 2.roce)</a:t>
            </a:r>
          </a:p>
          <a:p>
            <a:r>
              <a:rPr lang="cs-CZ" dirty="0" smtClean="0"/>
              <a:t>Specifické vady řeči (sešity, goniometrické f.)</a:t>
            </a:r>
          </a:p>
          <a:p>
            <a:r>
              <a:rPr lang="cs-CZ" dirty="0" smtClean="0"/>
              <a:t>Malá slovní zásoba</a:t>
            </a:r>
          </a:p>
          <a:p>
            <a:r>
              <a:rPr lang="cs-CZ" dirty="0" smtClean="0"/>
              <a:t>Obtíže ve vyjadřování (pomalu se vybavují pojmy) i porozumění řeči (souvisí se sluchem)</a:t>
            </a:r>
          </a:p>
          <a:p>
            <a:r>
              <a:rPr lang="cs-CZ" dirty="0" smtClean="0"/>
              <a:t>Jazykový cit</a:t>
            </a:r>
          </a:p>
          <a:p>
            <a:r>
              <a:rPr lang="cs-CZ" dirty="0" smtClean="0"/>
              <a:t>Výslovnost ovlivňuje čtení, psaní, cizí jazyk, !!též výslovnost nových pojmů!!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63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Sluchová percepce</a:t>
            </a:r>
            <a:br>
              <a:rPr lang="cs-CZ" dirty="0" smtClean="0"/>
            </a:br>
            <a:r>
              <a:rPr lang="cs-CZ" sz="2800" dirty="0" smtClean="0"/>
              <a:t>fonematický sluch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Opožděný vývoj v MŠ (dělení slov na slabiky, poznávání první popřípadě poslední hlásky ve slově)</a:t>
            </a:r>
          </a:p>
          <a:p>
            <a:r>
              <a:rPr lang="cs-CZ" dirty="0" smtClean="0"/>
              <a:t>Nezvládá hláskovou stavbu slov – sluchová analýza a syntéza !!! Nemůže číst ani psát!!!</a:t>
            </a:r>
          </a:p>
          <a:p>
            <a:r>
              <a:rPr lang="cs-CZ" dirty="0" smtClean="0"/>
              <a:t>Nerozlišuje slova v cizích jazycích</a:t>
            </a:r>
          </a:p>
          <a:p>
            <a:r>
              <a:rPr lang="cs-CZ" dirty="0" smtClean="0"/>
              <a:t>Obtížně rozlišuje nové pojmy</a:t>
            </a:r>
          </a:p>
          <a:p>
            <a:r>
              <a:rPr lang="cs-CZ" dirty="0" smtClean="0"/>
              <a:t>Nerozumí řeči v hlučném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071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Zraková percepce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Nerozlišuje přesně obrázky</a:t>
            </a:r>
          </a:p>
          <a:p>
            <a:r>
              <a:rPr lang="cs-CZ" dirty="0" smtClean="0"/>
              <a:t>Nerozlišuje správně písmena při čtení</a:t>
            </a:r>
          </a:p>
          <a:p>
            <a:r>
              <a:rPr lang="cs-CZ" dirty="0" smtClean="0"/>
              <a:t>Vedení očních pohybů</a:t>
            </a:r>
          </a:p>
          <a:p>
            <a:r>
              <a:rPr lang="cs-CZ" dirty="0" smtClean="0"/>
              <a:t>Obtížně </a:t>
            </a:r>
            <a:r>
              <a:rPr lang="cs-CZ" dirty="0"/>
              <a:t>čte z </a:t>
            </a:r>
            <a:r>
              <a:rPr lang="cs-CZ" dirty="0" smtClean="0"/>
              <a:t>mapy, nákresů</a:t>
            </a:r>
          </a:p>
          <a:p>
            <a:r>
              <a:rPr lang="cs-CZ" dirty="0" smtClean="0"/>
              <a:t>Čtení na pozadí (barva, špinavá tabule)</a:t>
            </a:r>
          </a:p>
          <a:p>
            <a:r>
              <a:rPr lang="cs-CZ" dirty="0" smtClean="0"/>
              <a:t>Obtíže při souvislém sledování předmětů (např. krabičky čaje v obchodě)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460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</TotalTime>
  <Words>1243</Words>
  <Application>Microsoft Office PowerPoint</Application>
  <PresentationFormat>Předvádění na obrazovce (4:3)</PresentationFormat>
  <Paragraphs>198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Motiv systému Office</vt:lpstr>
      <vt:lpstr>Dyslexie jako celoživotní zátěž 2015</vt:lpstr>
      <vt:lpstr>Dyslexie – vývoj pojmu  </vt:lpstr>
      <vt:lpstr>Společné rysy všech věkových období</vt:lpstr>
      <vt:lpstr> Příčiny Dyslexie a dalších SPU  </vt:lpstr>
      <vt:lpstr>Prezentace aplikace PowerPoint</vt:lpstr>
      <vt:lpstr>Poznávací procesy jejich vliv na učení, život</vt:lpstr>
      <vt:lpstr>Řeč</vt:lpstr>
      <vt:lpstr>Sluchová percepce fonematický sluch</vt:lpstr>
      <vt:lpstr>Zraková percepce</vt:lpstr>
      <vt:lpstr>Orientace v čase</vt:lpstr>
      <vt:lpstr>Orientace v prostoru</vt:lpstr>
      <vt:lpstr>Paměť</vt:lpstr>
      <vt:lpstr>Koncentrace pozornosti</vt:lpstr>
      <vt:lpstr>Dyslexie - čtení</vt:lpstr>
      <vt:lpstr>Dysgrafie - psaní</vt:lpstr>
      <vt:lpstr>Dysortografie - pravopis</vt:lpstr>
      <vt:lpstr>Prezentace aplikace PowerPoint</vt:lpstr>
      <vt:lpstr>Prezentace aplikace PowerPoint</vt:lpstr>
      <vt:lpstr>Specifické dysortografie jevy</vt:lpstr>
      <vt:lpstr>Dyskalkulie</vt:lpstr>
      <vt:lpstr>Dyspraxie</vt:lpstr>
      <vt:lpstr>Diagnostika SPU</vt:lpstr>
      <vt:lpstr>Reedukace čtení</vt:lpstr>
      <vt:lpstr>Reedukace nebo kompenzace?</vt:lpstr>
      <vt:lpstr>Písemný projev</vt:lpstr>
      <vt:lpstr>Hodnocení a klasifikace</vt:lpstr>
      <vt:lpstr>Kam směřuje péče?</vt:lpstr>
      <vt:lpstr>Specifické poruchy učení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Dyslexie jako celoživotní zátěž</dc:title>
  <dc:creator>Olga Zelinková</dc:creator>
  <cp:lastModifiedBy>Olga Zelinková</cp:lastModifiedBy>
  <cp:revision>40</cp:revision>
  <cp:lastPrinted>2015-03-31T13:05:41Z</cp:lastPrinted>
  <dcterms:created xsi:type="dcterms:W3CDTF">2015-03-31T09:22:56Z</dcterms:created>
  <dcterms:modified xsi:type="dcterms:W3CDTF">2015-11-16T09:23:04Z</dcterms:modified>
</cp:coreProperties>
</file>