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9"/>
  </p:handout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9" r:id="rId11"/>
    <p:sldId id="270" r:id="rId12"/>
    <p:sldId id="271" r:id="rId13"/>
    <p:sldId id="267" r:id="rId14"/>
    <p:sldId id="268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F76B10-BCF9-41D0-BFE7-3A96A003BF76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C1E1C-DC8C-417E-BB71-12BFA16043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813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D9740-9FF2-4509-AA98-23944452F91F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447E-9AA3-4469-A5CD-8B3C344D3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48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D9740-9FF2-4509-AA98-23944452F91F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447E-9AA3-4469-A5CD-8B3C344D3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584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D9740-9FF2-4509-AA98-23944452F91F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447E-9AA3-4469-A5CD-8B3C344D3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294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D9740-9FF2-4509-AA98-23944452F91F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447E-9AA3-4469-A5CD-8B3C344D3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7355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D9740-9FF2-4509-AA98-23944452F91F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447E-9AA3-4469-A5CD-8B3C344D3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411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D9740-9FF2-4509-AA98-23944452F91F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447E-9AA3-4469-A5CD-8B3C344D3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760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D9740-9FF2-4509-AA98-23944452F91F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447E-9AA3-4469-A5CD-8B3C344D3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346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D9740-9FF2-4509-AA98-23944452F91F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447E-9AA3-4469-A5CD-8B3C344D3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09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D9740-9FF2-4509-AA98-23944452F91F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447E-9AA3-4469-A5CD-8B3C344D3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52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D9740-9FF2-4509-AA98-23944452F91F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447E-9AA3-4469-A5CD-8B3C344D3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508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D9740-9FF2-4509-AA98-23944452F91F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447E-9AA3-4469-A5CD-8B3C344D3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4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D9740-9FF2-4509-AA98-23944452F91F}" type="datetimeFigureOut">
              <a:rPr lang="cs-CZ" smtClean="0"/>
              <a:t>11.10.2015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5447E-9AA3-4469-A5CD-8B3C344D3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634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education/livelong-learning-policy/doc6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listy.c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Gramotnost rizikových skupin obyvatel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Minoritních skupin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0368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Vzdělávání seniorů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Faktory určující stáří:</a:t>
            </a:r>
          </a:p>
          <a:p>
            <a:r>
              <a:rPr lang="cs-CZ" dirty="0" smtClean="0"/>
              <a:t>Biologický věk – individuální stárnutí</a:t>
            </a:r>
          </a:p>
          <a:p>
            <a:r>
              <a:rPr lang="cs-CZ" dirty="0" smtClean="0"/>
              <a:t>Kalendářní věk (60 – 65 let)</a:t>
            </a:r>
          </a:p>
          <a:p>
            <a:r>
              <a:rPr lang="cs-CZ" dirty="0" smtClean="0"/>
              <a:t>Sociální věk – hranice odchodu do důchodu</a:t>
            </a:r>
          </a:p>
          <a:p>
            <a:r>
              <a:rPr lang="cs-CZ" dirty="0" smtClean="0"/>
              <a:t>Psychologický věk – subjektivní vnímání vlastního věku</a:t>
            </a:r>
          </a:p>
          <a:p>
            <a:pPr marL="0" indent="0">
              <a:buNone/>
            </a:pPr>
            <a:r>
              <a:rPr lang="cs-CZ" dirty="0" smtClean="0"/>
              <a:t>Osobnost ve stáří – široké rozpětí vnímání sebe sama od integrity po zoufalství, úzkost, strach ze smrti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5790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Smysl vzdělávání seniorů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Udržování tělesné a duševní aktivity</a:t>
            </a:r>
          </a:p>
          <a:p>
            <a:pPr>
              <a:buFontTx/>
              <a:buChar char="-"/>
            </a:pPr>
            <a:r>
              <a:rPr lang="cs-CZ" dirty="0" smtClean="0"/>
              <a:t>Orientace v současném světě</a:t>
            </a:r>
          </a:p>
          <a:p>
            <a:pPr>
              <a:buFontTx/>
              <a:buChar char="-"/>
            </a:pPr>
            <a:r>
              <a:rPr lang="cs-CZ" dirty="0" smtClean="0"/>
              <a:t>Osvojování nového způsobu života</a:t>
            </a:r>
          </a:p>
          <a:p>
            <a:pPr>
              <a:buFontTx/>
              <a:buChar char="-"/>
            </a:pPr>
            <a:r>
              <a:rPr lang="cs-CZ" dirty="0" smtClean="0"/>
              <a:t>Rozvíjení osobnosti</a:t>
            </a:r>
          </a:p>
          <a:p>
            <a:pPr>
              <a:buFontTx/>
              <a:buChar char="-"/>
            </a:pPr>
            <a:r>
              <a:rPr lang="cs-CZ" dirty="0" smtClean="0"/>
              <a:t>Schopnost učení</a:t>
            </a:r>
          </a:p>
          <a:p>
            <a:pPr>
              <a:buFontTx/>
              <a:buChar char="-"/>
            </a:pPr>
            <a:r>
              <a:rPr lang="cs-CZ" dirty="0" smtClean="0"/>
              <a:t>Cvičení paměti</a:t>
            </a:r>
          </a:p>
          <a:p>
            <a:pPr>
              <a:buFontTx/>
              <a:buChar char="-"/>
            </a:pPr>
            <a:r>
              <a:rPr lang="cs-CZ" dirty="0" smtClean="0"/>
              <a:t>Instituce pro vzdělávání seniorů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3700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Podpora kognitivních funkcí u </a:t>
            </a:r>
            <a:r>
              <a:rPr lang="cs-CZ" sz="3600" smtClean="0"/>
              <a:t>osob </a:t>
            </a:r>
            <a:br>
              <a:rPr lang="cs-CZ" sz="3600" smtClean="0"/>
            </a:br>
            <a:r>
              <a:rPr lang="cs-CZ" sz="3600" smtClean="0"/>
              <a:t>s </a:t>
            </a:r>
            <a:r>
              <a:rPr lang="cs-CZ" sz="3600" dirty="0" smtClean="0"/>
              <a:t>demencí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Cíle posilování kognitivních funkcí:</a:t>
            </a:r>
          </a:p>
          <a:p>
            <a:r>
              <a:rPr lang="cs-CZ" dirty="0" smtClean="0"/>
              <a:t>Zlepšení nebo zachování kvality života</a:t>
            </a:r>
          </a:p>
          <a:p>
            <a:r>
              <a:rPr lang="cs-CZ" dirty="0" smtClean="0"/>
              <a:t>Důstojnost</a:t>
            </a:r>
          </a:p>
          <a:p>
            <a:r>
              <a:rPr lang="cs-CZ" dirty="0" smtClean="0"/>
              <a:t>Soběstačnost</a:t>
            </a:r>
          </a:p>
          <a:p>
            <a:r>
              <a:rPr lang="cs-CZ" dirty="0" smtClean="0"/>
              <a:t>Podpora dobré nálady</a:t>
            </a:r>
          </a:p>
          <a:p>
            <a:r>
              <a:rPr lang="cs-CZ" dirty="0" smtClean="0"/>
              <a:t>Snížení problémového chování</a:t>
            </a:r>
          </a:p>
          <a:p>
            <a:r>
              <a:rPr lang="cs-CZ" dirty="0" smtClean="0"/>
              <a:t>Experiment v USA – chování k seniorům tak, jako by neměli problémy ( po týdnu zlepšení)</a:t>
            </a:r>
          </a:p>
          <a:p>
            <a:r>
              <a:rPr lang="cs-CZ" dirty="0" smtClean="0"/>
              <a:t>Narušení bludného kruhu zhoršování kognitivních funkcí</a:t>
            </a:r>
          </a:p>
          <a:p>
            <a:pPr marL="0" indent="0">
              <a:buNone/>
            </a:pPr>
            <a:r>
              <a:rPr lang="cs-CZ" dirty="0" smtClean="0"/>
              <a:t>KLUCKÁ ,J.VOLFOVÁ .P. </a:t>
            </a:r>
            <a:r>
              <a:rPr lang="cs-CZ" i="1" dirty="0" smtClean="0"/>
              <a:t>Kognitivní tréning v praxi. </a:t>
            </a:r>
            <a:r>
              <a:rPr lang="cs-CZ" dirty="0" smtClean="0"/>
              <a:t>Praha: </a:t>
            </a:r>
            <a:r>
              <a:rPr lang="cs-CZ" dirty="0" err="1" smtClean="0"/>
              <a:t>Grada</a:t>
            </a:r>
            <a:r>
              <a:rPr lang="cs-CZ" smtClean="0"/>
              <a:t>, 2009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2115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Dospělí s mentálním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Čtenářská gramotnost nemusí mít výrazný dopad na běžný denní život.</a:t>
            </a:r>
          </a:p>
          <a:p>
            <a:r>
              <a:rPr lang="cs-CZ" dirty="0" smtClean="0"/>
              <a:t>Finanční gramotnost je závažnější. Neumějí nakládat s kapesným, nemají představu o cenách. Vlastní finance pomáhají zvyšovat sebedůvěru.</a:t>
            </a:r>
          </a:p>
          <a:p>
            <a:r>
              <a:rPr lang="cs-CZ" dirty="0" smtClean="0"/>
              <a:t>Centrum MARTIN, </a:t>
            </a:r>
            <a:r>
              <a:rPr lang="cs-CZ" dirty="0" err="1" smtClean="0"/>
              <a:t>o.p.s</a:t>
            </a:r>
            <a:r>
              <a:rPr lang="cs-CZ" dirty="0" smtClean="0"/>
              <a:t> poskytuje MR základní informace o nakládání s finančními prostředky v rámci projektu Abeceda rodinných financí.</a:t>
            </a:r>
          </a:p>
          <a:p>
            <a:r>
              <a:rPr lang="cs-CZ" sz="2000" dirty="0" smtClean="0"/>
              <a:t>Podobných aktivit a mnohem více (ČSOB).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56657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Literární gramotnost za SŠ pro sluchově postižené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Šetření u studentů v 1. – 4.ročníku SOU a SŠ pro sluchově postižené.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Většina studentů čte málokdy.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Ze 30 studentů 18 nenapsalo žádný titul knihy.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9 studentů nepřečetlo žádnou knihu.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9 studentů uvádí, že rozumějí textu, který čtou, nevydrží u čtení. </a:t>
            </a:r>
          </a:p>
          <a:p>
            <a:pPr marL="0" indent="0">
              <a:buNone/>
            </a:pPr>
            <a:r>
              <a:rPr lang="cs-CZ" dirty="0" smtClean="0"/>
              <a:t>Závěr: nestačí studenty neučit číst, je třeba čtenářské kompetence nadále rozvíjet.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5659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Vzdělávání dospělých cizinců </a:t>
            </a:r>
            <a:br>
              <a:rPr lang="cs-CZ" sz="3600" dirty="0" smtClean="0"/>
            </a:br>
            <a:r>
              <a:rPr lang="cs-CZ" sz="3600" dirty="0" smtClean="0"/>
              <a:t>v České republice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Seminární práce Kristýny Malíkové (včetně literatury)</a:t>
            </a:r>
          </a:p>
          <a:p>
            <a:r>
              <a:rPr lang="cs-CZ" dirty="0" smtClean="0"/>
              <a:t>Vzdělání umožňuje funkční rozvoj a seberealizaci jedince. U migrantů je nelze omezit na osvojování jazyka.</a:t>
            </a:r>
          </a:p>
          <a:p>
            <a:r>
              <a:rPr lang="cs-CZ" dirty="0" smtClean="0"/>
              <a:t>Migranti netvoří homogenní skupinu </a:t>
            </a:r>
          </a:p>
          <a:p>
            <a:pPr marL="0" indent="0">
              <a:buNone/>
            </a:pPr>
            <a:r>
              <a:rPr lang="cs-CZ" dirty="0" smtClean="0"/>
              <a:t>Prioritní oblasti a cíle:</a:t>
            </a:r>
          </a:p>
          <a:p>
            <a:pPr marL="514350" indent="-514350">
              <a:buAutoNum type="arabicPeriod"/>
            </a:pPr>
            <a:r>
              <a:rPr lang="cs-CZ" dirty="0" smtClean="0"/>
              <a:t>Znalost českého jazyka</a:t>
            </a:r>
          </a:p>
          <a:p>
            <a:pPr marL="514350" indent="-514350">
              <a:buAutoNum type="arabicPeriod"/>
            </a:pPr>
            <a:r>
              <a:rPr lang="cs-CZ" dirty="0" smtClean="0"/>
              <a:t>Ekonomická soběstačnost</a:t>
            </a:r>
          </a:p>
          <a:p>
            <a:pPr marL="514350" indent="-514350">
              <a:buAutoNum type="arabicPeriod"/>
            </a:pPr>
            <a:r>
              <a:rPr lang="cs-CZ" dirty="0" smtClean="0"/>
              <a:t>Orientace ve společnosti</a:t>
            </a:r>
          </a:p>
          <a:p>
            <a:pPr marL="514350" indent="-514350">
              <a:buAutoNum type="arabicPeriod"/>
            </a:pPr>
            <a:r>
              <a:rPr lang="cs-CZ" dirty="0" smtClean="0"/>
              <a:t>Vztahy migrantů s příslušníky majoritní společnosti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2582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Romská populace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HORVÁTOVÁ, Jana. </a:t>
            </a:r>
            <a:r>
              <a:rPr lang="cs-CZ" i="1" dirty="0" smtClean="0"/>
              <a:t>Kapitoly z dějin Romů</a:t>
            </a:r>
          </a:p>
          <a:p>
            <a:pPr marL="0" indent="0">
              <a:buNone/>
            </a:pPr>
            <a:r>
              <a:rPr lang="cs-CZ" dirty="0" smtClean="0"/>
              <a:t>ŠOTOLOVÁ Eva. </a:t>
            </a:r>
            <a:r>
              <a:rPr lang="cs-CZ" i="1" dirty="0" smtClean="0"/>
              <a:t>Vzdělávání Romů</a:t>
            </a:r>
          </a:p>
          <a:p>
            <a:pPr marL="0" indent="0">
              <a:buNone/>
            </a:pPr>
            <a:r>
              <a:rPr lang="cs-CZ" dirty="0" smtClean="0"/>
              <a:t>Základní vzdělávání romských dětí. Systémové doporučení Ligy lidských práv č.2, www.romea.cz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Příčiny nízké úspěšnosti ve výuce:</a:t>
            </a:r>
          </a:p>
          <a:p>
            <a:pPr marL="514350" indent="-514350">
              <a:buAutoNum type="arabicPeriod"/>
            </a:pPr>
            <a:r>
              <a:rPr lang="cs-CZ" dirty="0" smtClean="0"/>
              <a:t>Nepříznivé podmínky v rodině</a:t>
            </a:r>
          </a:p>
          <a:p>
            <a:pPr marL="514350" indent="-514350">
              <a:buAutoNum type="arabicPeriod"/>
            </a:pPr>
            <a:r>
              <a:rPr lang="cs-CZ" dirty="0" smtClean="0"/>
              <a:t>Časté absence dětí ve škole</a:t>
            </a:r>
          </a:p>
          <a:p>
            <a:pPr marL="514350" indent="-514350">
              <a:buAutoNum type="arabicPeriod"/>
            </a:pPr>
            <a:r>
              <a:rPr lang="cs-CZ" dirty="0" smtClean="0"/>
              <a:t>Podceňování domácí přípravy</a:t>
            </a:r>
          </a:p>
          <a:p>
            <a:pPr marL="514350" indent="-514350">
              <a:buAutoNum type="arabicPeriod"/>
            </a:pPr>
            <a:r>
              <a:rPr lang="cs-CZ" dirty="0" smtClean="0"/>
              <a:t>Nerespektování speciálních potřeb ze strany školy</a:t>
            </a:r>
          </a:p>
        </p:txBody>
      </p:sp>
    </p:spTree>
    <p:extLst>
      <p:ext uri="{BB962C8B-B14F-4D97-AF65-F5344CB8AC3E}">
        <p14:creationId xmlns:p14="http://schemas.microsoft.com/office/powerpoint/2010/main" val="17013820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3200" dirty="0" smtClean="0"/>
              <a:t>Hlavní strategie ve vzdělávání Romů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Včasná </a:t>
            </a:r>
            <a:r>
              <a:rPr lang="cs-CZ" dirty="0"/>
              <a:t>péče o děti</a:t>
            </a:r>
          </a:p>
          <a:p>
            <a:pPr marL="514350" indent="-514350">
              <a:buAutoNum type="arabicPeriod"/>
            </a:pPr>
            <a:r>
              <a:rPr lang="cs-CZ" dirty="0"/>
              <a:t>Multikulturní výchova</a:t>
            </a:r>
          </a:p>
          <a:p>
            <a:pPr marL="514350" indent="-514350">
              <a:buAutoNum type="arabicPeriod"/>
            </a:pPr>
            <a:r>
              <a:rPr lang="cs-CZ" dirty="0"/>
              <a:t>Individuální přístup, péče o talentované děti</a:t>
            </a:r>
          </a:p>
          <a:p>
            <a:pPr marL="514350" indent="-514350">
              <a:buAutoNum type="arabicPeriod"/>
            </a:pPr>
            <a:r>
              <a:rPr lang="cs-CZ" dirty="0"/>
              <a:t>Zapojení rodičů</a:t>
            </a:r>
          </a:p>
          <a:p>
            <a:pPr marL="514350" indent="-514350">
              <a:buAutoNum type="arabicPeriod"/>
            </a:pPr>
            <a:r>
              <a:rPr lang="cs-CZ" dirty="0"/>
              <a:t>Speciální příprava učitelů</a:t>
            </a:r>
          </a:p>
          <a:p>
            <a:pPr marL="514350" indent="-514350">
              <a:buAutoNum type="arabicPeriod"/>
            </a:pPr>
            <a:r>
              <a:rPr lang="cs-CZ" dirty="0"/>
              <a:t>Smysluplné trávení volného času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Podpora dalšího vzdělávání</a:t>
            </a:r>
          </a:p>
          <a:p>
            <a:pPr marL="514350" indent="-514350">
              <a:buAutoNum type="arabicPeriod"/>
            </a:pPr>
            <a:r>
              <a:rPr lang="cs-CZ" dirty="0" smtClean="0"/>
              <a:t>Šíření pozitivních informací o Romech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5747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Co jsou rizikové skupiny</a:t>
            </a:r>
            <a:endParaRPr lang="en-GB" altLang="cs-CZ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Rizikové, minoritní, menšinové skupiny – majoritní populace.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Skupiny jsou rizikové proto, že se liší od většinové populace, které ne vždy zvládá překonávání předsudků.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Zvyšování gramotnosti rizikových skupin a zajištění informovanosti majoritní populace je prostředkem soužití.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(Práva, povinnosti, vzdělání, práce, sociální zabezpečení, zdravotní péče, autonomie.)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195714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Lze tato skupiny definovat?</a:t>
            </a:r>
            <a:endParaRPr lang="en-GB" altLang="cs-CZ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Lze je odlišit podle: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Vzhledu - barva pleti (Rómové, Vietnamci, Černoši…)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Zdravotního stavu – handicapovaní, dlouhodobě nemocní, invalidé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Věku – senioři (skupina nad 65 let)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Národnosti (imigranti)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Sexuální orientace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Pohlaví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Přístupu ke vzdělávání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K práci – nezaměstnaní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Sociální vyčlenění z majoritní společnosti  </a:t>
            </a:r>
            <a:endParaRPr lang="en-GB" altLang="cs-CZ" sz="2400" smtClean="0"/>
          </a:p>
        </p:txBody>
      </p:sp>
    </p:spTree>
    <p:extLst>
      <p:ext uri="{BB962C8B-B14F-4D97-AF65-F5344CB8AC3E}">
        <p14:creationId xmlns:p14="http://schemas.microsoft.com/office/powerpoint/2010/main" val="165121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Co můžeme ovlivnit?</a:t>
            </a:r>
            <a:endParaRPr lang="en-GB" altLang="cs-CZ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cs-CZ" altLang="cs-CZ" dirty="0" smtClean="0"/>
              <a:t>Výchovu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altLang="cs-CZ" dirty="0" smtClean="0"/>
              <a:t>Vzdělání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altLang="cs-CZ" dirty="0" smtClean="0"/>
              <a:t>Zaměstnání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altLang="cs-CZ" dirty="0" smtClean="0"/>
              <a:t>Sociální zařazení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altLang="cs-CZ" dirty="0" smtClean="0"/>
              <a:t>Pohled společnosti na minoritní skupiny, odstraňování předsudků</a:t>
            </a:r>
          </a:p>
          <a:p>
            <a:pPr marL="0" indent="0" eaLnBrk="1" hangingPunct="1">
              <a:buNone/>
            </a:pPr>
            <a:r>
              <a:rPr lang="cs-CZ" altLang="cs-CZ" dirty="0" smtClean="0"/>
              <a:t>Vzájemná závislost jednotlivých oblastí.</a:t>
            </a:r>
          </a:p>
          <a:p>
            <a:pPr marL="609600" indent="-609600" eaLnBrk="1" hangingPunct="1">
              <a:buFontTx/>
              <a:buNone/>
            </a:pPr>
            <a:endParaRPr lang="en-GB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964353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Celoživotní vzdělávací program EU</a:t>
            </a:r>
            <a:endParaRPr lang="en-GB" altLang="cs-CZ" sz="40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V současné době 25% dětí ve věku 15 let si osvojilo pouze základy čtení.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15% mladých lidí ve věku 18-24 let opouští předčasně školu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78% lidí ve věku 22 let ukončilo střední školu (upper secondary)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Jejich zájem o jakékoliv předměty stejně jako vědy, matematiku je nízký.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smtClean="0">
                <a:hlinkClick r:id="rId2"/>
              </a:rPr>
              <a:t>http://ec.europa.eu/education/livelong-learning-policy/doc64</a:t>
            </a:r>
            <a:r>
              <a:rPr lang="cs-CZ" altLang="cs-CZ" sz="2800" smtClean="0"/>
              <a:t> en.htm </a:t>
            </a:r>
            <a:endParaRPr lang="en-GB" altLang="cs-CZ" sz="2800" smtClean="0"/>
          </a:p>
        </p:txBody>
      </p:sp>
    </p:spTree>
    <p:extLst>
      <p:ext uri="{BB962C8B-B14F-4D97-AF65-F5344CB8AC3E}">
        <p14:creationId xmlns:p14="http://schemas.microsoft.com/office/powerpoint/2010/main" val="2532476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Výzkum</a:t>
            </a:r>
            <a:endParaRPr lang="en-GB" altLang="cs-CZ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hlinkClick r:id="rId2"/>
              </a:rPr>
              <a:t>www.blisty.cz</a:t>
            </a:r>
            <a:r>
              <a:rPr lang="cs-CZ" altLang="cs-CZ" smtClean="0"/>
              <a:t>        </a:t>
            </a:r>
          </a:p>
          <a:p>
            <a:pPr eaLnBrk="1" hangingPunct="1"/>
            <a:r>
              <a:rPr lang="cs-CZ" altLang="cs-CZ" smtClean="0"/>
              <a:t>Britské listy, 18. 5. 2004</a:t>
            </a:r>
          </a:p>
          <a:p>
            <a:pPr eaLnBrk="1" hangingPunct="1"/>
            <a:r>
              <a:rPr lang="cs-CZ" altLang="cs-CZ" smtClean="0"/>
              <a:t>Mezinárodní výzkum funkční gramotnosti se konal v letech 1994 - 1998 ve 24 státech. Byl zkoumán reprezentativní vzorek populace ve věku 16 - 65 let.</a:t>
            </a:r>
          </a:p>
          <a:p>
            <a:pPr eaLnBrk="1" hangingPunct="1"/>
            <a:r>
              <a:rPr lang="cs-CZ" altLang="cs-CZ" smtClean="0"/>
              <a:t>Přinesl následující výsledky:</a:t>
            </a:r>
            <a:endParaRPr lang="en-GB" altLang="cs-CZ" smtClean="0"/>
          </a:p>
        </p:txBody>
      </p:sp>
    </p:spTree>
    <p:extLst>
      <p:ext uri="{BB962C8B-B14F-4D97-AF65-F5344CB8AC3E}">
        <p14:creationId xmlns:p14="http://schemas.microsoft.com/office/powerpoint/2010/main" val="2188124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2800" smtClean="0"/>
              <a:t/>
            </a:r>
            <a:br>
              <a:rPr lang="cs-CZ" altLang="cs-CZ" sz="2800" smtClean="0"/>
            </a:br>
            <a:r>
              <a:rPr lang="cs-CZ" altLang="cs-CZ" sz="2800" smtClean="0"/>
              <a:t/>
            </a:r>
            <a:br>
              <a:rPr lang="cs-CZ" altLang="cs-CZ" sz="2800" smtClean="0"/>
            </a:br>
            <a:r>
              <a:rPr lang="cs-CZ" altLang="cs-CZ" sz="2800" smtClean="0"/>
              <a:t>Zastoupení funkčně negramotných ve vzorku 24 zemí: </a:t>
            </a:r>
            <a:br>
              <a:rPr lang="cs-CZ" altLang="cs-CZ" sz="2800" smtClean="0"/>
            </a:br>
            <a:endParaRPr lang="en-GB" altLang="cs-CZ" sz="28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800" smtClean="0"/>
              <a:t>Portugalsko – 48 % 	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smtClean="0"/>
              <a:t>Polsko – 42,6 %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smtClean="0"/>
              <a:t>Maďarsko – 33,8 %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smtClean="0"/>
              <a:t>Irsko – 22,6 %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smtClean="0"/>
              <a:t>Velká Británie – 21,8 %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smtClean="0"/>
              <a:t>USA – 20,7 %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smtClean="0"/>
              <a:t>Nový Zéland – 18,8 %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smtClean="0"/>
              <a:t>Belgie – 18,4 %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smtClean="0"/>
              <a:t>Austrálie – 17 %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smtClean="0"/>
              <a:t>Kanada – 16,6 %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smtClean="0"/>
              <a:t>Česká republika – 15,7 %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smtClean="0"/>
              <a:t>Německo – 14,4 %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smtClean="0"/>
              <a:t>Holandsko – 10,5 %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smtClean="0"/>
              <a:t>Finsko – 10,4 %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smtClean="0"/>
              <a:t>Norsko – 8,5 %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smtClean="0"/>
              <a:t>Švédsko – 7,5 % </a:t>
            </a:r>
            <a:endParaRPr lang="en-GB" altLang="cs-CZ" sz="1800" smtClean="0"/>
          </a:p>
        </p:txBody>
      </p:sp>
    </p:spTree>
    <p:extLst>
      <p:ext uri="{BB962C8B-B14F-4D97-AF65-F5344CB8AC3E}">
        <p14:creationId xmlns:p14="http://schemas.microsoft.com/office/powerpoint/2010/main" val="328291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4000" smtClean="0"/>
              <a:t>Klíčové kompetence pro celoživotní vzdělávání</a:t>
            </a:r>
            <a:endParaRPr lang="en-GB" altLang="cs-CZ" sz="40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z="2800" smtClean="0"/>
              <a:t>Komunikace  v mateřském jazyce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z="2800" smtClean="0"/>
              <a:t>Komunikace v cizím jazyce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z="2800" smtClean="0"/>
              <a:t>Matematické kompetence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z="2800" smtClean="0"/>
              <a:t>Digitální kompetence - IST (Information Society Technology)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z="2800" smtClean="0"/>
              <a:t>Naučit se učit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z="2800" smtClean="0"/>
              <a:t>Sociální a občanské kompetence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z="2800" smtClean="0"/>
              <a:t>Aktivita, kreativita, plánování a řízení projektů, etické kvality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z="2800" smtClean="0"/>
              <a:t>Znalost kultury, kulturní chování, vyjadřování </a:t>
            </a:r>
            <a:endParaRPr lang="en-GB" altLang="cs-CZ" sz="2800" smtClean="0"/>
          </a:p>
        </p:txBody>
      </p:sp>
    </p:spTree>
    <p:extLst>
      <p:ext uri="{BB962C8B-B14F-4D97-AF65-F5344CB8AC3E}">
        <p14:creationId xmlns:p14="http://schemas.microsoft.com/office/powerpoint/2010/main" val="1672945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3600" smtClean="0"/>
              <a:t>Jaké mohou být příčiny funkční negramotnosti v České republice?</a:t>
            </a:r>
            <a:endParaRPr lang="en-GB" altLang="cs-CZ" sz="36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altLang="cs-CZ" dirty="0" smtClean="0"/>
              <a:t>V ČR není základním problémem negramotnost – povinné vzdělávání od dob Marie Terezie, ale funkční negramotnost. Příčiny: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Rodinné prostředí, sociální zanedbanost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err="1" smtClean="0"/>
              <a:t>Didaktogenní</a:t>
            </a:r>
            <a:r>
              <a:rPr lang="cs-CZ" altLang="cs-CZ" dirty="0" smtClean="0"/>
              <a:t> příčiny – tj. způsobené nevhodným pedagogickým </a:t>
            </a:r>
            <a:r>
              <a:rPr lang="cs-CZ" altLang="cs-CZ" dirty="0" err="1" smtClean="0"/>
              <a:t>působení,neznalostí</a:t>
            </a:r>
            <a:r>
              <a:rPr lang="cs-CZ" altLang="cs-CZ" dirty="0" smtClean="0"/>
              <a:t> metodik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Rozumové schopnosti (mentální retardace)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Zdravotní stav: smyslové vady, demence, onemocnění CNS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Specifické poruchy učení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Osoby s nízkou kvalifikací, osoby předlužené, dlouhodobě nezaměstnané</a:t>
            </a:r>
          </a:p>
          <a:p>
            <a:pPr eaLnBrk="1" hangingPunct="1">
              <a:lnSpc>
                <a:spcPct val="90000"/>
              </a:lnSpc>
            </a:pPr>
            <a:endParaRPr lang="en-GB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05758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764</Words>
  <Application>Microsoft Office PowerPoint</Application>
  <PresentationFormat>Předvádění na obrazovce (4:3)</PresentationFormat>
  <Paragraphs>135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Gramotnost rizikových skupin obyvatel</vt:lpstr>
      <vt:lpstr>Co jsou rizikové skupiny</vt:lpstr>
      <vt:lpstr>Lze tato skupiny definovat?</vt:lpstr>
      <vt:lpstr>Co můžeme ovlivnit?</vt:lpstr>
      <vt:lpstr>Celoživotní vzdělávací program EU</vt:lpstr>
      <vt:lpstr>Výzkum</vt:lpstr>
      <vt:lpstr>  Zastoupení funkčně negramotných ve vzorku 24 zemí:  </vt:lpstr>
      <vt:lpstr>Klíčové kompetence pro celoživotní vzdělávání</vt:lpstr>
      <vt:lpstr>Jaké mohou být příčiny funkční negramotnosti v České republice?</vt:lpstr>
      <vt:lpstr>Vzdělávání seniorů</vt:lpstr>
      <vt:lpstr>Smysl vzdělávání seniorů</vt:lpstr>
      <vt:lpstr>Podpora kognitivních funkcí u osob  s demencí</vt:lpstr>
      <vt:lpstr>Dospělí s mentálním postižením</vt:lpstr>
      <vt:lpstr>Literární gramotnost za SŠ pro sluchově postižené</vt:lpstr>
      <vt:lpstr>Vzdělávání dospělých cizinců  v České republice</vt:lpstr>
      <vt:lpstr>Romská populace</vt:lpstr>
      <vt:lpstr>     Hlavní strategie ve vzdělávání Romů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Gramotnost rizikových skupin obyvatel</dc:title>
  <dc:creator>Olga Zelinková</dc:creator>
  <cp:lastModifiedBy>Olga Zelinková</cp:lastModifiedBy>
  <cp:revision>11</cp:revision>
  <cp:lastPrinted>2015-10-11T09:31:39Z</cp:lastPrinted>
  <dcterms:created xsi:type="dcterms:W3CDTF">2015-09-29T14:57:21Z</dcterms:created>
  <dcterms:modified xsi:type="dcterms:W3CDTF">2015-10-11T09:32:18Z</dcterms:modified>
</cp:coreProperties>
</file>