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58" r:id="rId4"/>
    <p:sldId id="282" r:id="rId5"/>
    <p:sldId id="283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0" r:id="rId20"/>
    <p:sldId id="281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06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7C33E-8120-43B9-A174-D91FB17C1626}" type="datetimeFigureOut">
              <a:rPr lang="cs-CZ" smtClean="0"/>
              <a:t>11.10.2015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28E23-A558-4B40-942D-34486B4511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168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2F160-BC46-4B08-98FA-1B26C3C78945}" type="datetimeFigureOut">
              <a:rPr lang="cs-CZ"/>
              <a:pPr>
                <a:defRPr/>
              </a:pPr>
              <a:t>11.10.2015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5F9AF-C7F5-46CA-8016-09C48482E9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EFE41-0E0F-426F-81FD-6C9BA1D38B05}" type="datetimeFigureOut">
              <a:rPr lang="cs-CZ"/>
              <a:pPr>
                <a:defRPr/>
              </a:pPr>
              <a:t>11.10.2015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8083A-DFDA-405B-B728-1C0A2EF00A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BE0D8-B620-45F6-A4A3-9CFC2F67F450}" type="datetimeFigureOut">
              <a:rPr lang="cs-CZ"/>
              <a:pPr>
                <a:defRPr/>
              </a:pPr>
              <a:t>11.10.2015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EA8BE-AA4F-48DC-95BE-E2A2F5A825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D8DDC-C4CE-4304-A1D9-165F95679278}" type="datetimeFigureOut">
              <a:rPr lang="cs-CZ"/>
              <a:pPr>
                <a:defRPr/>
              </a:pPr>
              <a:t>11.10.2015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E62A0-4CAA-4F0E-9892-7732E2E9E0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83D8E-9E41-4AFE-B177-211683837374}" type="datetimeFigureOut">
              <a:rPr lang="cs-CZ"/>
              <a:pPr>
                <a:defRPr/>
              </a:pPr>
              <a:t>11.10.2015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955CD-CC17-458B-B462-B92F3D2183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C1385-1677-413C-B96E-23B8CA713317}" type="datetimeFigureOut">
              <a:rPr lang="cs-CZ"/>
              <a:pPr>
                <a:defRPr/>
              </a:pPr>
              <a:t>11.10.2015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467B0-30E0-4577-B7AE-67BE337FE0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1ED6E-51BB-425C-954D-B81E62C4BF87}" type="datetimeFigureOut">
              <a:rPr lang="cs-CZ"/>
              <a:pPr>
                <a:defRPr/>
              </a:pPr>
              <a:t>11.10.2015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A0409-6CED-4E90-9C20-760D388411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F501-B034-4209-A23F-AD6C6C61B008}" type="datetimeFigureOut">
              <a:rPr lang="cs-CZ"/>
              <a:pPr>
                <a:defRPr/>
              </a:pPr>
              <a:t>11.10.2015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1A1D3-DA5B-41B9-94E3-F6E0E90844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8F61F-E711-421E-B78D-35794C417F8C}" type="datetimeFigureOut">
              <a:rPr lang="cs-CZ"/>
              <a:pPr>
                <a:defRPr/>
              </a:pPr>
              <a:t>11.10.2015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7DFBB-A1A2-46CE-B09B-050ACD4BB8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C412-FD32-4F30-8CC0-FB614AB0B1E9}" type="datetimeFigureOut">
              <a:rPr lang="cs-CZ"/>
              <a:pPr>
                <a:defRPr/>
              </a:pPr>
              <a:t>11.10.2015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EFF7-88F9-4B85-BD24-788F967E76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98A89-0A15-4077-966F-1307578C9632}" type="datetimeFigureOut">
              <a:rPr lang="cs-CZ"/>
              <a:pPr>
                <a:defRPr/>
              </a:pPr>
              <a:t>11.10.2015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7A9C4-DBAA-4409-BE1C-18EAE948E7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3481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6E6461-F330-4231-9FFE-176A00FCC018}" type="datetimeFigureOut">
              <a:rPr lang="cs-CZ"/>
              <a:pPr>
                <a:defRPr/>
              </a:pPr>
              <a:t>11.10.2015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5E900C-6C8B-41DC-B94F-3E83AC890D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Kognitivní procesy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Jejich vliv na chování a jednání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člověka 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Pravo-levá orientace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600" smtClean="0">
                <a:solidFill>
                  <a:schemeClr val="folHlink"/>
                </a:solidFill>
              </a:rPr>
              <a:t>V prostoru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600" smtClean="0"/>
              <a:t>*Ukaž, kde je vpravo – vlevo…</a:t>
            </a:r>
            <a:r>
              <a:rPr lang="cs-CZ" altLang="cs-CZ" sz="2600" smtClean="0">
                <a:solidFill>
                  <a:schemeClr val="folHlink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600" smtClean="0"/>
              <a:t>*Sáhni si pravou rukou na levé ucho….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600" smtClean="0"/>
              <a:t>*Polož knihu vpravo nahoru….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600" smtClean="0">
                <a:solidFill>
                  <a:schemeClr val="folHlink"/>
                </a:solidFill>
              </a:rPr>
              <a:t>Na osobě sedící čelem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600" smtClean="0"/>
              <a:t>*Ukaž pravou rukou moji levou ruku..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600" smtClean="0">
                <a:solidFill>
                  <a:schemeClr val="folHlink"/>
                </a:solidFill>
              </a:rPr>
              <a:t>Při současném pohybu v prostoru</a:t>
            </a:r>
            <a:r>
              <a:rPr lang="cs-CZ" altLang="cs-CZ" sz="2600" smtClean="0"/>
              <a:t> – mapy, popisy pohybových her, tanec….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60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Sluchová percepce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540750" cy="44227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600" dirty="0" smtClean="0"/>
              <a:t>Opět – není totožnost s vadami sluchu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600" dirty="0" smtClean="0">
                <a:solidFill>
                  <a:schemeClr val="folHlink"/>
                </a:solidFill>
              </a:rPr>
              <a:t>Předškolní </a:t>
            </a:r>
            <a:r>
              <a:rPr lang="cs-CZ" altLang="cs-CZ" sz="2600" dirty="0" smtClean="0">
                <a:solidFill>
                  <a:schemeClr val="folHlink"/>
                </a:solidFill>
              </a:rPr>
              <a:t>věk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sz="2100" dirty="0" smtClean="0"/>
              <a:t>Vnímání a rozlišování zvuků neřečových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sz="2100" dirty="0" smtClean="0"/>
              <a:t>Rozlišování „figura – pozadí“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sz="2100" dirty="0" smtClean="0"/>
              <a:t>Lidská řeč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100" dirty="0" smtClean="0"/>
              <a:t>      a) věta – slovo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100" dirty="0" smtClean="0"/>
              <a:t>      b) slabika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100" dirty="0" smtClean="0"/>
              <a:t>      c) hláska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100" dirty="0" smtClean="0"/>
              <a:t>          + první hláska ve slově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100" dirty="0" smtClean="0"/>
              <a:t>          + rozlišování : stejný – nestejný (</a:t>
            </a:r>
            <a:r>
              <a:rPr lang="cs-CZ" altLang="cs-CZ" sz="2100" dirty="0" err="1" smtClean="0"/>
              <a:t>dynt</a:t>
            </a:r>
            <a:r>
              <a:rPr lang="cs-CZ" altLang="cs-CZ" sz="2100" dirty="0" smtClean="0"/>
              <a:t> – </a:t>
            </a:r>
            <a:r>
              <a:rPr lang="cs-CZ" altLang="cs-CZ" sz="2100" dirty="0" err="1" smtClean="0"/>
              <a:t>dint</a:t>
            </a:r>
            <a:r>
              <a:rPr lang="cs-CZ" altLang="cs-CZ" sz="2100" dirty="0" smtClean="0"/>
              <a:t>,     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100" dirty="0" smtClean="0"/>
              <a:t>             sůl – sál)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100" dirty="0" smtClean="0"/>
              <a:t>          + poslední hláska ve slově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100" dirty="0" smtClean="0">
                <a:solidFill>
                  <a:srgbClr val="CC0000"/>
                </a:solidFill>
              </a:rPr>
              <a:t>4.</a:t>
            </a:r>
            <a:r>
              <a:rPr lang="cs-CZ" altLang="cs-CZ" sz="2100" dirty="0" smtClean="0"/>
              <a:t> Sluchová paměť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5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52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Sluchová percepce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500" smtClean="0">
                <a:solidFill>
                  <a:schemeClr val="folHlink"/>
                </a:solidFill>
              </a:rPr>
              <a:t>Školní věk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500" smtClean="0"/>
              <a:t>Sluchová analýza : rozlož slovo na hlásky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1700" smtClean="0"/>
              <a:t>      myš  :  m    y    š</a:t>
            </a:r>
            <a:r>
              <a:rPr lang="cs-CZ" altLang="cs-CZ" sz="25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500" smtClean="0"/>
              <a:t>Sluchová syntéza : slož slova z hlásek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1300" smtClean="0"/>
              <a:t>      </a:t>
            </a:r>
            <a:r>
              <a:rPr lang="cs-CZ" altLang="cs-CZ" sz="1700" smtClean="0"/>
              <a:t>r    u    k    a  : ruka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500" smtClean="0"/>
              <a:t>Sluchová diferenciace : kterou hláskou se slova liší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1300" smtClean="0"/>
              <a:t>      </a:t>
            </a:r>
            <a:r>
              <a:rPr lang="cs-CZ" altLang="cs-CZ" sz="1700" smtClean="0"/>
              <a:t>sůl – sál   (ů  -  á)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500" smtClean="0"/>
              <a:t>Fonemická manipulace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500" smtClean="0"/>
              <a:t>    </a:t>
            </a:r>
            <a:r>
              <a:rPr lang="cs-CZ" altLang="cs-CZ" sz="1900" smtClean="0"/>
              <a:t>vlak – lak         dlaň – daň           mlet  -  met, mle, 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Pozornost</a:t>
            </a:r>
          </a:p>
        </p:txBody>
      </p:sp>
      <p:sp>
        <p:nvSpPr>
          <p:cNvPr id="28674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cs-CZ" smtClean="0"/>
              <a:t>Zaměření psychické činnosti na jev, děj</a:t>
            </a:r>
          </a:p>
          <a:p>
            <a:pPr eaLnBrk="1" hangingPunct="1"/>
            <a:r>
              <a:rPr lang="cs-CZ" smtClean="0"/>
              <a:t>Podle délky: krátkodobá – dlouhodobá</a:t>
            </a:r>
          </a:p>
          <a:p>
            <a:pPr eaLnBrk="1" hangingPunct="1"/>
            <a:r>
              <a:rPr lang="cs-CZ" smtClean="0"/>
              <a:t>Podle kvality smyslů: zraková, sluchová</a:t>
            </a:r>
            <a:endParaRPr lang="cs-CZ" smtClean="0">
              <a:latin typeface="Arial" charset="0"/>
            </a:endParaRPr>
          </a:p>
          <a:p>
            <a:pPr eaLnBrk="1" hangingPunct="1"/>
            <a:r>
              <a:rPr lang="cs-CZ" smtClean="0">
                <a:latin typeface="Arial" charset="0"/>
              </a:rPr>
              <a:t>Souvisí s dalšími kognitivními procesy</a:t>
            </a:r>
          </a:p>
          <a:p>
            <a:pPr eaLnBrk="1" hangingPunct="1"/>
            <a:r>
              <a:rPr lang="cs-CZ" smtClean="0"/>
              <a:t>Koncentrace pozornosti - poruchy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Typy obtíží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cs-CZ" smtClean="0">
                <a:latin typeface="Arial" charset="0"/>
              </a:rPr>
              <a:t>Proběhne dlouhá doba, než nastane soustředění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cs-CZ" smtClean="0">
                <a:latin typeface="Arial" charset="0"/>
              </a:rPr>
              <a:t>Soustřední se ihned, ale po krátkou dobu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cs-CZ" smtClean="0">
                <a:latin typeface="Arial" charset="0"/>
              </a:rPr>
              <a:t>Kombinace předcházejících</a:t>
            </a:r>
          </a:p>
          <a:p>
            <a:pPr marL="609600" indent="-609600">
              <a:buFont typeface="Arial" charset="0"/>
              <a:buNone/>
            </a:pPr>
            <a:r>
              <a:rPr lang="cs-CZ" smtClean="0">
                <a:latin typeface="Arial" charset="0"/>
              </a:rPr>
              <a:t>KOPOZ: Kuncová – pozornost</a:t>
            </a:r>
          </a:p>
          <a:p>
            <a:pPr marL="609600" indent="-609600">
              <a:buFont typeface="Arial" charset="0"/>
              <a:buNone/>
            </a:pPr>
            <a:r>
              <a:rPr lang="cs-CZ" smtClean="0">
                <a:latin typeface="Arial" charset="0"/>
              </a:rPr>
              <a:t>Tumpachová L., Zelinková O.:	Koncentrace pozornosti. Praha: PPPP</a:t>
            </a:r>
          </a:p>
          <a:p>
            <a:pPr marL="609600" indent="-609600">
              <a:buFont typeface="Arial" charset="0"/>
              <a:buAutoNum type="arabicPeriod"/>
            </a:pPr>
            <a:endParaRPr lang="cs-CZ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Kognitivní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Rozvíjí se od 50. – 60. let  minulého století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Kognice je součástí čehokoliv, co člověk dělá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Kognitivní procesy: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Paměť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Vnímání a pozornost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Řeč a jazyk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Myšlení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3000" dirty="0" smtClean="0"/>
              <a:t>(HILL Grahame. </a:t>
            </a:r>
            <a:r>
              <a:rPr lang="cs-CZ" sz="3000" i="1" dirty="0" smtClean="0"/>
              <a:t>Moderní psychologie</a:t>
            </a:r>
            <a:r>
              <a:rPr lang="cs-CZ" sz="3000" dirty="0" smtClean="0"/>
              <a:t>. Praha: Portál. 2004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>
                <a:latin typeface="Arial" charset="0"/>
              </a:rPr>
              <a:t>Činitelé způsobující obtíže v koncentraci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smtClean="0">
                <a:latin typeface="Arial" charset="0"/>
              </a:rPr>
              <a:t>Psychosomatická onemocnění</a:t>
            </a:r>
          </a:p>
          <a:p>
            <a:pPr>
              <a:lnSpc>
                <a:spcPct val="90000"/>
              </a:lnSpc>
            </a:pPr>
            <a:r>
              <a:rPr lang="cs-CZ" sz="2800" smtClean="0">
                <a:latin typeface="Arial" charset="0"/>
              </a:rPr>
              <a:t>ADHD/ADD</a:t>
            </a:r>
          </a:p>
          <a:p>
            <a:pPr>
              <a:lnSpc>
                <a:spcPct val="90000"/>
              </a:lnSpc>
            </a:pPr>
            <a:r>
              <a:rPr lang="cs-CZ" sz="2800" smtClean="0">
                <a:latin typeface="Arial" charset="0"/>
              </a:rPr>
              <a:t>Únava psychická i fyzická</a:t>
            </a:r>
          </a:p>
          <a:p>
            <a:pPr>
              <a:lnSpc>
                <a:spcPct val="90000"/>
              </a:lnSpc>
            </a:pPr>
            <a:r>
              <a:rPr lang="cs-CZ" sz="2800" smtClean="0">
                <a:latin typeface="Arial" charset="0"/>
              </a:rPr>
              <a:t>Motivace (nezájem)</a:t>
            </a:r>
          </a:p>
          <a:p>
            <a:pPr>
              <a:lnSpc>
                <a:spcPct val="90000"/>
              </a:lnSpc>
            </a:pPr>
            <a:r>
              <a:rPr lang="cs-CZ" sz="2800" smtClean="0">
                <a:latin typeface="Arial" charset="0"/>
              </a:rPr>
              <a:t>Časový stres </a:t>
            </a:r>
          </a:p>
          <a:p>
            <a:pPr>
              <a:lnSpc>
                <a:spcPct val="90000"/>
              </a:lnSpc>
            </a:pPr>
            <a:r>
              <a:rPr lang="cs-CZ" sz="2800" smtClean="0">
                <a:latin typeface="Arial" charset="0"/>
              </a:rPr>
              <a:t>Psychický stres</a:t>
            </a:r>
          </a:p>
          <a:p>
            <a:pPr>
              <a:lnSpc>
                <a:spcPct val="90000"/>
              </a:lnSpc>
            </a:pPr>
            <a:r>
              <a:rPr lang="cs-CZ" sz="2800" smtClean="0">
                <a:latin typeface="Arial" charset="0"/>
              </a:rPr>
              <a:t>Prostředí</a:t>
            </a:r>
          </a:p>
          <a:p>
            <a:pPr>
              <a:lnSpc>
                <a:spcPct val="90000"/>
              </a:lnSpc>
            </a:pPr>
            <a:r>
              <a:rPr lang="cs-CZ" sz="2800" smtClean="0">
                <a:latin typeface="Arial" charset="0"/>
              </a:rPr>
              <a:t>Odlišná kultura</a:t>
            </a:r>
          </a:p>
          <a:p>
            <a:pPr>
              <a:lnSpc>
                <a:spcPct val="90000"/>
              </a:lnSpc>
            </a:pPr>
            <a:r>
              <a:rPr lang="cs-CZ" sz="2800" smtClean="0">
                <a:latin typeface="Arial" charset="0"/>
              </a:rPr>
              <a:t>Osobní sympatie/antipatie</a:t>
            </a:r>
          </a:p>
          <a:p>
            <a:pPr>
              <a:lnSpc>
                <a:spcPct val="90000"/>
              </a:lnSpc>
            </a:pPr>
            <a:endParaRPr lang="cs-CZ" sz="28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Automatizace</a:t>
            </a:r>
          </a:p>
        </p:txBody>
      </p:sp>
      <p:sp>
        <p:nvSpPr>
          <p:cNvPr id="3072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smtClean="0"/>
              <a:t>Automatizace vědomostí a dovedností nastupuje po mnohanásobném opakování, cvičení. Četnost cvičení, které předcházejí automatizaci, je individuální.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smtClean="0"/>
              <a:t>A. je stav, kdy určitou dovednost, poznatky zvládáme natolik, že o nich nemusíme přemýšlet.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smtClean="0"/>
              <a:t>A. usnadňuje život.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Komunikace</a:t>
            </a:r>
            <a:endParaRPr lang="en-GB" altLang="cs-CZ" smtClean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/>
            <a:r>
              <a:rPr lang="cs-CZ" altLang="cs-CZ" sz="2600" smtClean="0"/>
              <a:t>Je vnímání, zpracování a předávání informací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cs-CZ" altLang="cs-CZ" sz="2600" smtClean="0"/>
              <a:t>Komunikace verbální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cs-CZ" altLang="cs-CZ" sz="2600" smtClean="0"/>
              <a:t>Komunikace neverbální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cs-CZ" altLang="cs-CZ" sz="2600" smtClean="0"/>
              <a:t>Komunikace činem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cs-CZ" altLang="cs-CZ" sz="2600" smtClean="0"/>
              <a:t>Jednotlivé druhy komunikace se vzájemně doplňují, mohou však jít proti sobě (ironie). V různých věkových obdobích se jejich význam mění.</a:t>
            </a:r>
            <a:endParaRPr lang="en-GB" altLang="cs-CZ" sz="26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Řeč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362950" cy="4502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600" smtClean="0"/>
              <a:t>Řeč impresivní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smtClean="0"/>
              <a:t>Řeč expresivní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smtClean="0"/>
              <a:t>   artikulace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smtClean="0"/>
              <a:t>   slovní zásoba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smtClean="0"/>
              <a:t>   mluvní pohotovost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smtClean="0"/>
              <a:t>   gramatické kategorie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smtClean="0"/>
              <a:t>   tempo řeči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smtClean="0"/>
              <a:t>   modulační faktory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smtClean="0"/>
              <a:t>Dyslalie, balbuties, brebtavost, dysfázie, OVŘ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Rychlé jmenování</a:t>
            </a:r>
          </a:p>
        </p:txBody>
      </p:sp>
      <p:graphicFrame>
        <p:nvGraphicFramePr>
          <p:cNvPr id="102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23850" y="692150"/>
          <a:ext cx="6911975" cy="518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692150"/>
                        <a:ext cx="6911975" cy="518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Myšlení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200" smtClean="0"/>
              <a:t>Jean Piaget rozlišuje 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altLang="cs-CZ" sz="2200" smtClean="0"/>
              <a:t>Období senzomotorické inteligence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altLang="cs-CZ" sz="2200" smtClean="0"/>
              <a:t>Předoperační období (2 – 7 let)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altLang="cs-CZ" sz="2200" smtClean="0"/>
              <a:t>Období konkrétních myšlenkových operací (7 – 11)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altLang="cs-CZ" sz="2200" smtClean="0"/>
              <a:t>Období formálních operací (od 12 let)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cs-CZ" altLang="cs-CZ" sz="22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200" smtClean="0"/>
              <a:t>Rozumové schopnosti lze vyjádřit Gaussovou křivkou. Pohybují se od vysokého nadprůměru po defekt rozumových schopností.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200" smtClean="0"/>
              <a:t>Inteligence verbální – neverbální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200" smtClean="0"/>
              <a:t>Multidimenzionální inteligence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cs-CZ" altLang="cs-CZ" sz="22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cs-CZ" altLang="cs-CZ" sz="22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cs-CZ" altLang="cs-CZ" sz="17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cs-CZ" altLang="cs-CZ" sz="1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Multidimenzionální inteligence</a:t>
            </a:r>
            <a:endParaRPr lang="en-GB" altLang="cs-CZ" smtClean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cs-CZ" altLang="cs-CZ" smtClean="0"/>
              <a:t>Logicko-matematická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cs-CZ" altLang="cs-CZ" smtClean="0"/>
              <a:t>Verbálně-lingvistická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cs-CZ" altLang="cs-CZ" smtClean="0"/>
              <a:t>Vizuálně prostorová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cs-CZ" altLang="cs-CZ" smtClean="0"/>
              <a:t>Interpersonální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cs-CZ" altLang="cs-CZ" smtClean="0"/>
              <a:t>Intrapersonální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cs-CZ" altLang="cs-CZ" smtClean="0"/>
              <a:t>Tělesně-kinestetická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cs-CZ" altLang="cs-CZ" smtClean="0"/>
              <a:t>Hudebně-rytmická</a:t>
            </a:r>
            <a:endParaRPr lang="en-GB" altLang="cs-CZ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Paměť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Model paměti: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600" dirty="0" smtClean="0"/>
              <a:t>Vstup                        senzorická paměť                    kódování       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600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600" dirty="0" smtClean="0"/>
              <a:t>                 krátkodobá </a:t>
            </a:r>
            <a:r>
              <a:rPr lang="cs-CZ" sz="2600" smtClean="0"/>
              <a:t>paměť                             kódování </a:t>
            </a:r>
            <a:endParaRPr lang="cs-CZ" sz="26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600" dirty="0"/>
              <a:t> </a:t>
            </a:r>
            <a:r>
              <a:rPr lang="cs-CZ" sz="2600" dirty="0" smtClean="0"/>
              <a:t>        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600" dirty="0"/>
              <a:t> </a:t>
            </a:r>
            <a:r>
              <a:rPr lang="cs-CZ" sz="2600" dirty="0" smtClean="0"/>
              <a:t>                dlouhodobá paměť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Podle trvání: paměť krátkodobá – pracovní – dlouhodobá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Podle kódování: deklarativní - procedurální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1476375" y="2133600"/>
            <a:ext cx="977900" cy="50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5276850" y="2133600"/>
            <a:ext cx="979488" cy="50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547688" y="2781300"/>
            <a:ext cx="979487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4643438" y="2852738"/>
            <a:ext cx="979487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533400" y="3644900"/>
            <a:ext cx="97790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   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Podle smyslového vstupu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Paměť zraková – převažuje u většiny populace</a:t>
            </a:r>
          </a:p>
          <a:p>
            <a:r>
              <a:rPr lang="cs-CZ" dirty="0" smtClean="0"/>
              <a:t>Paměť sluchová – cca 30% populace dává přednost </a:t>
            </a:r>
          </a:p>
          <a:p>
            <a:r>
              <a:rPr lang="cs-CZ" dirty="0" smtClean="0"/>
              <a:t>Paměť pohybová</a:t>
            </a:r>
          </a:p>
          <a:p>
            <a:r>
              <a:rPr lang="cs-CZ" dirty="0" smtClean="0"/>
              <a:t>Paměť haptická</a:t>
            </a:r>
          </a:p>
          <a:p>
            <a:pPr marL="0" indent="0">
              <a:buNone/>
            </a:pPr>
            <a:r>
              <a:rPr lang="cs-CZ" dirty="0" smtClean="0"/>
              <a:t>Využití při hledání optimálního stylu učení.</a:t>
            </a:r>
          </a:p>
          <a:p>
            <a:pPr marL="0" indent="0">
              <a:buNone/>
            </a:pPr>
            <a:r>
              <a:rPr lang="cs-CZ" dirty="0" err="1" smtClean="0"/>
              <a:t>Multisenzoriální</a:t>
            </a:r>
            <a:r>
              <a:rPr lang="cs-CZ" dirty="0" smtClean="0"/>
              <a:t> přístup ve výuce.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957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Percepce - vnímání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dirty="0" smtClean="0"/>
              <a:t>Prostřednictvím smyslů zajišťuje spojení s vnějším světem. Má značný význam v procesu učení v průběhu celého života. Podle  smyslu: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Zraková percepce (člověk vnímání zrakem 75% informací)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Sluchová percepce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Pohyb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Hmat</a:t>
            </a:r>
          </a:p>
          <a:p>
            <a:pPr marL="0" indent="0">
              <a:buNone/>
            </a:pPr>
            <a:r>
              <a:rPr lang="cs-CZ" sz="2800" dirty="0" smtClean="0"/>
              <a:t>Vyvíjí se od narození, s věkem se její úroveň snižuje.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501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 smtClean="0"/>
              <a:t>Zraková percepce </a:t>
            </a:r>
            <a:br>
              <a:rPr lang="cs-CZ" altLang="cs-CZ" sz="3600" dirty="0" smtClean="0"/>
            </a:br>
            <a:r>
              <a:rPr lang="cs-CZ" altLang="cs-CZ" sz="3600" dirty="0" smtClean="0"/>
              <a:t>(Zrakové vnímání</a:t>
            </a:r>
            <a:r>
              <a:rPr lang="cs-CZ" altLang="cs-CZ" dirty="0" smtClean="0"/>
              <a:t>)</a:t>
            </a:r>
            <a:endParaRPr lang="cs-CZ" altLang="cs-CZ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altLang="cs-CZ" dirty="0" smtClean="0"/>
              <a:t>Pojem není totožný s vadami zraku (člověk nevidomý, slabozraký…). </a:t>
            </a:r>
          </a:p>
          <a:p>
            <a:pPr eaLnBrk="1" hangingPunct="1"/>
            <a:r>
              <a:rPr lang="cs-CZ" altLang="cs-CZ" dirty="0" smtClean="0"/>
              <a:t>Vnímání </a:t>
            </a:r>
            <a:r>
              <a:rPr lang="cs-CZ" altLang="cs-CZ" dirty="0" smtClean="0"/>
              <a:t>figura - pozadí</a:t>
            </a:r>
          </a:p>
          <a:p>
            <a:pPr eaLnBrk="1" hangingPunct="1"/>
            <a:r>
              <a:rPr lang="cs-CZ" altLang="cs-CZ" dirty="0" smtClean="0"/>
              <a:t>Vnímání polohy v prostoru</a:t>
            </a:r>
          </a:p>
          <a:p>
            <a:pPr eaLnBrk="1" hangingPunct="1"/>
            <a:r>
              <a:rPr lang="cs-CZ" altLang="cs-CZ" dirty="0" smtClean="0"/>
              <a:t>Rozlišování detailů</a:t>
            </a:r>
          </a:p>
          <a:p>
            <a:pPr eaLnBrk="1" hangingPunct="1"/>
            <a:r>
              <a:rPr lang="cs-CZ" altLang="cs-CZ" dirty="0" smtClean="0"/>
              <a:t>Reverzní tvary</a:t>
            </a:r>
          </a:p>
          <a:p>
            <a:pPr eaLnBrk="1" hangingPunct="1"/>
            <a:r>
              <a:rPr lang="cs-CZ" altLang="cs-CZ" dirty="0" smtClean="0"/>
              <a:t>Zraková paměť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Prostorová orientace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mtClean="0"/>
              <a:t>   </a:t>
            </a:r>
            <a:r>
              <a:rPr lang="cs-CZ" altLang="cs-CZ" smtClean="0">
                <a:solidFill>
                  <a:schemeClr val="accent2"/>
                </a:solidFill>
              </a:rPr>
              <a:t>Určení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nahoře  -  dole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vpředu  -  vzadu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první     -  poslední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hned před – hned za….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mtClean="0">
                <a:solidFill>
                  <a:schemeClr val="accent2"/>
                </a:solidFill>
              </a:rPr>
              <a:t>Kde jsou tyto dovednosti nutné?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mtClean="0"/>
              <a:t>Orientace v učebnici, v sešitě, na číselné ose, na obrázku, v diagramech</a:t>
            </a:r>
          </a:p>
          <a:p>
            <a:pPr eaLnBrk="1" hangingPunct="1">
              <a:lnSpc>
                <a:spcPct val="90000"/>
              </a:lnSpc>
            </a:pPr>
            <a:endParaRPr lang="cs-CZ" altLang="cs-CZ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700</Words>
  <Application>Microsoft Office PowerPoint</Application>
  <PresentationFormat>Předvádění na obrazovce (4:3)</PresentationFormat>
  <Paragraphs>152</Paragraphs>
  <Slides>26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8" baseType="lpstr">
      <vt:lpstr>Motiv systému Office</vt:lpstr>
      <vt:lpstr>Slide</vt:lpstr>
      <vt:lpstr>Kognitivní procesy</vt:lpstr>
      <vt:lpstr>Kognitivní psychologie</vt:lpstr>
      <vt:lpstr>Paměť</vt:lpstr>
      <vt:lpstr>Podle smyslového vstupu</vt:lpstr>
      <vt:lpstr>Percepce - vnímání</vt:lpstr>
      <vt:lpstr>Zraková percepce  (Zrakové vnímání)</vt:lpstr>
      <vt:lpstr>Prezentace aplikace PowerPoint</vt:lpstr>
      <vt:lpstr>Prezentace aplikace PowerPoint</vt:lpstr>
      <vt:lpstr>Prostorová orientace</vt:lpstr>
      <vt:lpstr>Pravo-levá orientace</vt:lpstr>
      <vt:lpstr>Prezentace aplikace PowerPoint</vt:lpstr>
      <vt:lpstr>Prezentace aplikace PowerPoint</vt:lpstr>
      <vt:lpstr>Sluchová percepce</vt:lpstr>
      <vt:lpstr>Prezentace aplikace PowerPoint</vt:lpstr>
      <vt:lpstr>Prezentace aplikace PowerPoint</vt:lpstr>
      <vt:lpstr>Prezentace aplikace PowerPoint</vt:lpstr>
      <vt:lpstr>Sluchová percepce</vt:lpstr>
      <vt:lpstr>Pozornost</vt:lpstr>
      <vt:lpstr>Typy obtíží</vt:lpstr>
      <vt:lpstr>Činitelé způsobující obtíže v koncentraci</vt:lpstr>
      <vt:lpstr>Automatizace</vt:lpstr>
      <vt:lpstr>Komunikace</vt:lpstr>
      <vt:lpstr>Řeč</vt:lpstr>
      <vt:lpstr>Rychlé jmenování</vt:lpstr>
      <vt:lpstr>Myšlení</vt:lpstr>
      <vt:lpstr>Multidimenzionální inteligence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Kognitivní procesy</dc:title>
  <dc:creator>Olga Zelinková</dc:creator>
  <cp:lastModifiedBy>Olga Zelinková</cp:lastModifiedBy>
  <cp:revision>10</cp:revision>
  <cp:lastPrinted>2015-10-11T09:44:42Z</cp:lastPrinted>
  <dcterms:created xsi:type="dcterms:W3CDTF">2013-11-27T08:05:24Z</dcterms:created>
  <dcterms:modified xsi:type="dcterms:W3CDTF">2015-10-11T09:45:44Z</dcterms:modified>
</cp:coreProperties>
</file>