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2"/>
  </p:notesMasterIdLst>
  <p:handoutMasterIdLst>
    <p:handoutMasterId r:id="rId93"/>
  </p:handoutMasterIdLst>
  <p:sldIdLst>
    <p:sldId id="256" r:id="rId2"/>
    <p:sldId id="257" r:id="rId3"/>
    <p:sldId id="356" r:id="rId4"/>
    <p:sldId id="350" r:id="rId5"/>
    <p:sldId id="259" r:id="rId6"/>
    <p:sldId id="289" r:id="rId7"/>
    <p:sldId id="290" r:id="rId8"/>
    <p:sldId id="351" r:id="rId9"/>
    <p:sldId id="260" r:id="rId10"/>
    <p:sldId id="261" r:id="rId11"/>
    <p:sldId id="264" r:id="rId12"/>
    <p:sldId id="262" r:id="rId13"/>
    <p:sldId id="340" r:id="rId14"/>
    <p:sldId id="265" r:id="rId15"/>
    <p:sldId id="352" r:id="rId16"/>
    <p:sldId id="266" r:id="rId17"/>
    <p:sldId id="348" r:id="rId18"/>
    <p:sldId id="349" r:id="rId19"/>
    <p:sldId id="267" r:id="rId20"/>
    <p:sldId id="288" r:id="rId21"/>
    <p:sldId id="353" r:id="rId22"/>
    <p:sldId id="268" r:id="rId23"/>
    <p:sldId id="269" r:id="rId24"/>
    <p:sldId id="354" r:id="rId25"/>
    <p:sldId id="270" r:id="rId26"/>
    <p:sldId id="271" r:id="rId27"/>
    <p:sldId id="272" r:id="rId28"/>
    <p:sldId id="273" r:id="rId29"/>
    <p:sldId id="276" r:id="rId30"/>
    <p:sldId id="292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355" r:id="rId40"/>
    <p:sldId id="341" r:id="rId41"/>
    <p:sldId id="342" r:id="rId42"/>
    <p:sldId id="343" r:id="rId43"/>
    <p:sldId id="293" r:id="rId44"/>
    <p:sldId id="294" r:id="rId45"/>
    <p:sldId id="295" r:id="rId46"/>
    <p:sldId id="296" r:id="rId47"/>
    <p:sldId id="297" r:id="rId48"/>
    <p:sldId id="344" r:id="rId49"/>
    <p:sldId id="298" r:id="rId50"/>
    <p:sldId id="299" r:id="rId51"/>
    <p:sldId id="346" r:id="rId52"/>
    <p:sldId id="347" r:id="rId53"/>
    <p:sldId id="300" r:id="rId54"/>
    <p:sldId id="301" r:id="rId55"/>
    <p:sldId id="302" r:id="rId56"/>
    <p:sldId id="304" r:id="rId57"/>
    <p:sldId id="305" r:id="rId58"/>
    <p:sldId id="306" r:id="rId59"/>
    <p:sldId id="303" r:id="rId60"/>
    <p:sldId id="308" r:id="rId61"/>
    <p:sldId id="310" r:id="rId62"/>
    <p:sldId id="318" r:id="rId63"/>
    <p:sldId id="311" r:id="rId64"/>
    <p:sldId id="312" r:id="rId65"/>
    <p:sldId id="313" r:id="rId66"/>
    <p:sldId id="314" r:id="rId67"/>
    <p:sldId id="315" r:id="rId68"/>
    <p:sldId id="316" r:id="rId69"/>
    <p:sldId id="317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6" r:id="rId87"/>
    <p:sldId id="335" r:id="rId88"/>
    <p:sldId id="337" r:id="rId89"/>
    <p:sldId id="338" r:id="rId90"/>
    <p:sldId id="339" r:id="rId91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1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0C21D-C39C-4F8A-99F4-A490B4A31A81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EA52B-A2A6-4572-A53B-DC377763E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239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1AEED-52FE-463B-9E75-56E45FAFED96}" type="datetimeFigureOut">
              <a:rPr lang="cs-CZ" smtClean="0"/>
              <a:t>13.12.2016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AB9D8-19E6-4E0E-9B19-26932C4127E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6680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Globalizace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%C4%8Cesk%C3%A1_advok%C3%A1tn%C3%AD_komora" TargetMode="External"/><Relationship Id="rId3" Type="http://schemas.openxmlformats.org/officeDocument/2006/relationships/hyperlink" Target="http://cs.wikipedia.org/wiki/Korporace" TargetMode="External"/><Relationship Id="rId7" Type="http://schemas.openxmlformats.org/officeDocument/2006/relationships/hyperlink" Target="http://cs.wikipedia.org/wiki/Vysok%C3%A1_%C5%A1kola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s.wikipedia.org/wiki/Pr%C3%A1vnick%C3%A1_osoba" TargetMode="External"/><Relationship Id="rId5" Type="http://schemas.openxmlformats.org/officeDocument/2006/relationships/hyperlink" Target="http://cs.wikipedia.org/wiki/Ve%C5%99ejn%C3%A1_spr%C3%A1va" TargetMode="External"/><Relationship Id="rId10" Type="http://schemas.openxmlformats.org/officeDocument/2006/relationships/hyperlink" Target="http://cs.wikipedia.org/w/index.php?title=Svazek_obc%C3%AD&amp;action=edit&amp;redlink=1" TargetMode="External"/><Relationship Id="rId4" Type="http://schemas.openxmlformats.org/officeDocument/2006/relationships/hyperlink" Target="http://cs.wikipedia.org/wiki/Z%C3%A1kon_(pr%C3%A1vo)" TargetMode="External"/><Relationship Id="rId9" Type="http://schemas.openxmlformats.org/officeDocument/2006/relationships/hyperlink" Target="http://cs.wikipedia.org/wiki/%C4%8Cesk%C3%A1_l%C3%A9ka%C5%99sk%C3%A1_komora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AB9D8-19E6-4E0E-9B19-26932C4127E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331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Každý obor má své principy, metodiky, platí to i pro sociální správu. Začneme tedy od pojmového aparátu,</a:t>
            </a:r>
            <a:r>
              <a:rPr lang="cs-CZ" baseline="0" dirty="0" smtClean="0"/>
              <a:t> ujednotíme si pojmy, budeme se zabývat jejich genezí.</a:t>
            </a:r>
          </a:p>
          <a:p>
            <a:r>
              <a:rPr lang="cs-CZ" baseline="0" dirty="0" smtClean="0"/>
              <a:t>Sociální správa je odvětvím veřejné správy na daném území. Týká se státní správy i samosprávných institucí.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Subjekty</a:t>
            </a:r>
            <a:r>
              <a:rPr lang="cs-CZ" baseline="0" dirty="0" smtClean="0"/>
              <a:t> – kterých se to dotýká</a:t>
            </a:r>
          </a:p>
          <a:p>
            <a:r>
              <a:rPr lang="cs-CZ" baseline="0" dirty="0" smtClean="0"/>
              <a:t>Objekty – které činnost vykonávají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AB9D8-19E6-4E0E-9B19-26932C4127E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241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Soukromoprávní záležitosti: soukromé komerční firmy,</a:t>
            </a:r>
            <a:r>
              <a:rPr lang="cs-CZ" baseline="0" dirty="0" smtClean="0"/>
              <a:t> občanské sdružení, neziskové soukromé asociace, organizace, nadace a fondy.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AB9D8-19E6-4E0E-9B19-26932C4127E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988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AB9D8-19E6-4E0E-9B19-26932C4127E0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421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cs-CZ" dirty="0" smtClean="0"/>
              <a:t>Subsidiarita – rozhodování</a:t>
            </a:r>
            <a:r>
              <a:rPr lang="cs-CZ" baseline="0" dirty="0" smtClean="0"/>
              <a:t> co nejblíže občanům, rozhodování o MŠ obec, jaké oblasti jsou ve státním zájmu – např. inspekce poskytování sociálních služeb…</a:t>
            </a:r>
            <a:r>
              <a:rPr lang="cs-CZ" b="1" dirty="0" smtClean="0"/>
              <a:t>Princip subsidiarity v Evropské unii</a:t>
            </a:r>
          </a:p>
          <a:p>
            <a:pPr rtl="0"/>
            <a:r>
              <a:rPr lang="cs-CZ" dirty="0" smtClean="0"/>
              <a:t>V Lisabonské smlouvě se princip subsidiarity definuje jako zásada, že EU je oprávněna rozhodovat a jednat jen v oblastech, kde se na tom členské státy dohodly.</a:t>
            </a:r>
            <a:r>
              <a:rPr lang="cs-CZ" baseline="30000" dirty="0" smtClean="0">
                <a:hlinkClick r:id="" action="ppaction://hlinkfile"/>
              </a:rPr>
              <a:t>[1]</a:t>
            </a:r>
            <a:r>
              <a:rPr lang="cs-CZ" dirty="0" smtClean="0"/>
              <a:t> Kritikové Evropské unie však dnes namítají, že v její praxi subsidiarita mnoho neznamená, protože směřování EU je stále více centralistické. Zastánci politiky EU naopak tvrdí, že v celkovém vývoji moderních bohatých společností ("</a:t>
            </a:r>
            <a:r>
              <a:rPr lang="cs-CZ" dirty="0" smtClean="0">
                <a:hlinkClick r:id="rId3" action="ppaction://hlinkfile" tooltip="Globalizace"/>
              </a:rPr>
              <a:t>globalizace</a:t>
            </a:r>
            <a:r>
              <a:rPr lang="cs-CZ" dirty="0" smtClean="0"/>
              <a:t>") přirozeně přibývá oblastí, kde je společné a koordinované jednání třeba.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AB9D8-19E6-4E0E-9B19-26932C4127E0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825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je </a:t>
            </a:r>
            <a:r>
              <a:rPr lang="cs-CZ" dirty="0" smtClean="0">
                <a:hlinkClick r:id="rId3" action="ppaction://hlinkfile" tooltip="Korporace"/>
              </a:rPr>
              <a:t>korporace</a:t>
            </a:r>
            <a:r>
              <a:rPr lang="cs-CZ" dirty="0" smtClean="0"/>
              <a:t>, tedy sdružení osob, která je založena na základě </a:t>
            </a:r>
            <a:r>
              <a:rPr lang="cs-CZ" dirty="0" smtClean="0">
                <a:hlinkClick r:id="rId4" action="ppaction://hlinkfile" tooltip="Zákon (právo)"/>
              </a:rPr>
              <a:t>zákona</a:t>
            </a:r>
            <a:r>
              <a:rPr lang="cs-CZ" dirty="0" smtClean="0"/>
              <a:t> a které byla svěřena pravomoc plnit vymezené úkoly ve </a:t>
            </a:r>
            <a:r>
              <a:rPr lang="cs-CZ" dirty="0" smtClean="0">
                <a:hlinkClick r:id="rId5" action="ppaction://hlinkfile" tooltip="Veřejná správa"/>
              </a:rPr>
              <a:t>veřejné správě</a:t>
            </a:r>
            <a:r>
              <a:rPr lang="cs-CZ" dirty="0" smtClean="0"/>
              <a:t>. Protože je </a:t>
            </a:r>
            <a:r>
              <a:rPr lang="cs-CZ" dirty="0" smtClean="0">
                <a:hlinkClick r:id="rId6" action="ppaction://hlinkfile" tooltip="Právnická osoba"/>
              </a:rPr>
              <a:t>právnickou osobou</a:t>
            </a:r>
            <a:r>
              <a:rPr lang="cs-CZ" dirty="0" smtClean="0"/>
              <a:t>, v právních vztazích vystupuje jako samostatný subjekt, může vlastnit majetek, uzavírat smlouvy apod. Založena je na členském principu a členové se podílí na její činnosti</a:t>
            </a:r>
          </a:p>
          <a:p>
            <a:pPr rtl="0"/>
            <a:r>
              <a:rPr lang="cs-CZ" dirty="0" smtClean="0"/>
              <a:t>Podle jejich základu je možné veřejnoprávní korporace dělit na:</a:t>
            </a:r>
            <a:r>
              <a:rPr lang="cs-CZ" baseline="30000" dirty="0" smtClean="0">
                <a:hlinkClick r:id="" action="ppaction://hlinkfile"/>
              </a:rPr>
              <a:t>[1]</a:t>
            </a:r>
            <a:endParaRPr lang="cs-CZ" dirty="0" smtClean="0"/>
          </a:p>
          <a:p>
            <a:pPr rtl="0"/>
            <a:r>
              <a:rPr lang="cs-CZ" i="1" dirty="0" smtClean="0"/>
              <a:t>územní</a:t>
            </a:r>
            <a:r>
              <a:rPr lang="cs-CZ" dirty="0" smtClean="0"/>
              <a:t> – členové takové korporace musí mít bydliště či sídlo na jejím území; typicky jde o kraje či obce, za takovou korporaci lze ale pojímat i stát</a:t>
            </a:r>
          </a:p>
          <a:p>
            <a:pPr rtl="0"/>
            <a:r>
              <a:rPr lang="cs-CZ" i="1" dirty="0" smtClean="0"/>
              <a:t>osobní</a:t>
            </a:r>
            <a:r>
              <a:rPr lang="cs-CZ" dirty="0" smtClean="0"/>
              <a:t> – členství je podmíněno určitými vlastnostmi osoby nebo příslušností k určité profesi, takže jde např. o </a:t>
            </a:r>
            <a:r>
              <a:rPr lang="cs-CZ" dirty="0" smtClean="0">
                <a:hlinkClick r:id="rId7" action="ppaction://hlinkfile" tooltip="Vysoká škola"/>
              </a:rPr>
              <a:t>vysoké školy</a:t>
            </a:r>
            <a:r>
              <a:rPr lang="cs-CZ" dirty="0" smtClean="0"/>
              <a:t> či různé profesní komory (</a:t>
            </a:r>
            <a:r>
              <a:rPr lang="cs-CZ" dirty="0" smtClean="0">
                <a:hlinkClick r:id="rId8" action="ppaction://hlinkfile" tooltip="Česká advokátní komora"/>
              </a:rPr>
              <a:t>advokátní komora</a:t>
            </a:r>
            <a:r>
              <a:rPr lang="cs-CZ" dirty="0" smtClean="0"/>
              <a:t>, </a:t>
            </a:r>
            <a:r>
              <a:rPr lang="cs-CZ" dirty="0" smtClean="0">
                <a:hlinkClick r:id="rId9" action="ppaction://hlinkfile" tooltip="Česká lékařská komora"/>
              </a:rPr>
              <a:t>lékařská komora</a:t>
            </a:r>
            <a:r>
              <a:rPr lang="cs-CZ" dirty="0" smtClean="0"/>
              <a:t> apod.)</a:t>
            </a:r>
          </a:p>
          <a:p>
            <a:pPr rtl="0"/>
            <a:r>
              <a:rPr lang="cs-CZ" i="1" dirty="0" smtClean="0"/>
              <a:t>věcné</a:t>
            </a:r>
            <a:r>
              <a:rPr lang="cs-CZ" dirty="0" smtClean="0"/>
              <a:t> (reálné) – jde o vlastnictví určité věci nebo o obstarávání společných záležitostí, příkladem může být např. </a:t>
            </a:r>
            <a:r>
              <a:rPr lang="cs-CZ" dirty="0" smtClean="0">
                <a:hlinkClick r:id="rId10" action="ppaction://hlinkfile" tooltip="Svazek obcí (stránka neexistuje)"/>
              </a:rPr>
              <a:t>svazek obcí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AB9D8-19E6-4E0E-9B19-26932C4127E0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567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AB9D8-19E6-4E0E-9B19-26932C4127E0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076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i="1" dirty="0" smtClean="0"/>
              <a:t>P</a:t>
            </a:r>
            <a:r>
              <a:rPr lang="cs-CZ" dirty="0" smtClean="0"/>
              <a:t>ř</a:t>
            </a:r>
            <a:r>
              <a:rPr lang="cs-CZ" b="1" i="1" dirty="0" smtClean="0"/>
              <a:t>íklad územního principu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(Krajské úřady), obce (Obecní úřady): vždy jsou ve svých působnostech činné</a:t>
            </a:r>
          </a:p>
          <a:p>
            <a:pPr marL="0" indent="0">
              <a:buNone/>
            </a:pPr>
            <a:r>
              <a:rPr lang="cs-CZ" dirty="0" smtClean="0"/>
              <a:t>pouze v rámci svého územního obvodu, tento čistý princip je z důvodu nutné</a:t>
            </a:r>
          </a:p>
          <a:p>
            <a:pPr marL="0" indent="0">
              <a:buNone/>
            </a:pPr>
            <a:r>
              <a:rPr lang="cs-CZ" dirty="0" smtClean="0"/>
              <a:t>specializace propojován s ostatními principy v této skupině. Dalším příkladem může být vymezení správy národního parku.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Funkční princip </a:t>
            </a:r>
            <a:r>
              <a:rPr lang="cs-CZ" b="1" i="1" dirty="0" smtClean="0"/>
              <a:t>P</a:t>
            </a:r>
            <a:r>
              <a:rPr lang="cs-CZ" dirty="0" smtClean="0"/>
              <a:t>ř</a:t>
            </a:r>
            <a:r>
              <a:rPr lang="cs-CZ" b="1" i="1" dirty="0" smtClean="0"/>
              <a:t>íklad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(Krajské úřady), obce (Obecní úřady): vždy jsou ve svých působnostech činné</a:t>
            </a:r>
          </a:p>
          <a:p>
            <a:pPr marL="0" indent="0">
              <a:buNone/>
            </a:pPr>
            <a:r>
              <a:rPr lang="cs-CZ" dirty="0" smtClean="0"/>
              <a:t>pouze v rámci svého územního obvodu, tento čistý princip je z důvodu nutné</a:t>
            </a:r>
          </a:p>
          <a:p>
            <a:pPr marL="0" indent="0">
              <a:buNone/>
            </a:pPr>
            <a:r>
              <a:rPr lang="cs-CZ" dirty="0" smtClean="0"/>
              <a:t>specializace propojován s ostatními principy v této skupině. Dalším příkladem může být vymezení správy národního parku.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AB9D8-19E6-4E0E-9B19-26932C4127E0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558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AB9D8-19E6-4E0E-9B19-26932C4127E0}" type="slidenum">
              <a:rPr lang="cs-CZ" smtClean="0"/>
              <a:t>83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26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BF99-F7CE-4D75-93D5-3D160142C90E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59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7B28-B64C-41BE-9318-93573974FC53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12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F62D-EF9B-4244-9D82-E1C4701AC0CA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71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047D-AF5A-4D17-B1EF-35361917A8BB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90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99E1-B9C3-4ECB-B95B-59EDCFFECE13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5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9276-33DD-4764-9A53-91B3E18EF90B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49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ABE0-99B7-4CCD-A4C7-1635F0EA5D32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65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19AC-DEF6-45D4-BDCA-FD8B58E4809F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03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362D-24EF-448E-A74F-67980F1BA3FB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61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5A8-6DC5-4922-858B-5DCC0F2B3CCA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16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4E11-F1E4-4D1B-8FC9-5CCE630C5817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58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8264C-477C-43BA-A0BA-D204D8C5AE75}" type="datetime1">
              <a:rPr lang="cs-CZ" smtClean="0"/>
              <a:t>13.12.2016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571A-2A43-4B1D-84AC-ED50D5C1A51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32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holeckova@atlas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uridictum.pecina.cz/index.php?title=Ve%C5%99ejn%C3%BD_%C3%BAstav&amp;action=edit&amp;redlink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uridictum.pecina.cz/index.php?title=Ve%C5%99ejn%C3%BD_podnik&amp;action=edit&amp;redlink=1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hyperlink" Target="http://portal.mpsv.cz/soc/ssp/obcane/zivotni_min" TargetMode="External"/><Relationship Id="rId3" Type="http://schemas.openxmlformats.org/officeDocument/2006/relationships/hyperlink" Target="http://portal.mpsv.cz/soc/ssp/obcane/prisp_na_bydleni" TargetMode="External"/><Relationship Id="rId7" Type="http://schemas.openxmlformats.org/officeDocument/2006/relationships/hyperlink" Target="http://portal.mpsv.cz/soc/ssp/obcane/pohrebne" TargetMode="External"/><Relationship Id="rId2" Type="http://schemas.openxmlformats.org/officeDocument/2006/relationships/hyperlink" Target="http://portal.mpsv.cz/soc/ssp/obcane/prid_na_di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.mpsv.cz/soc/ssp/obcane/porodne" TargetMode="External"/><Relationship Id="rId5" Type="http://schemas.openxmlformats.org/officeDocument/2006/relationships/hyperlink" Target="http://portal.mpsv.cz/soc/ssp/obcane/pestounska_pece" TargetMode="External"/><Relationship Id="rId4" Type="http://schemas.openxmlformats.org/officeDocument/2006/relationships/hyperlink" Target="http://portal.mpsv.cz/soc/ssp/obcane/rodicovsky_pri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správa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ThDr. Markéta K. Holečková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678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Často užívané pojmy: státní správa, veřejná správy, samospráva</a:t>
            </a:r>
          </a:p>
          <a:p>
            <a:pPr marL="0" indent="0">
              <a:buNone/>
            </a:pPr>
            <a:r>
              <a:rPr lang="cs-CZ" dirty="0" smtClean="0"/>
              <a:t>Správa – vývoj chápaní pojmu</a:t>
            </a:r>
          </a:p>
          <a:p>
            <a:pPr marL="0" indent="0">
              <a:buNone/>
            </a:pPr>
            <a:r>
              <a:rPr lang="cs-CZ" sz="1800" dirty="0" smtClean="0"/>
              <a:t>- řízení, vedení, vláda (1887, Riegrův slovník naučný)</a:t>
            </a:r>
          </a:p>
          <a:p>
            <a:pPr>
              <a:buFontTx/>
              <a:buChar char="-"/>
            </a:pPr>
            <a:r>
              <a:rPr lang="cs-CZ" sz="1800" dirty="0" smtClean="0"/>
              <a:t>administrativa, administrace, institucionalizovaná kontrolní a regulační činnost, týkají se zejména veřejných záležitostí, soukromoprávní subjekty nevyjímaje – NNO, o. s., ziskové soukromé firmy (1996, sociologický slovník)</a:t>
            </a:r>
          </a:p>
          <a:p>
            <a:pPr>
              <a:buFontTx/>
              <a:buChar char="-"/>
            </a:pPr>
            <a:r>
              <a:rPr lang="cs-CZ" sz="1800" dirty="0" smtClean="0"/>
              <a:t>Činnost sledující nějaký cíl a řídící se trvalým účelem té které záležitosti, činnost se sleduje buď podle </a:t>
            </a:r>
            <a:r>
              <a:rPr lang="cs-CZ" sz="1800" u="sng" dirty="0" smtClean="0"/>
              <a:t>subjektů nebo objektů </a:t>
            </a:r>
            <a:r>
              <a:rPr lang="cs-CZ" sz="1800" dirty="0" smtClean="0"/>
              <a:t>(Hendrych 1992, Pražák) – rozlišuje se formální a věcné stanovisko</a:t>
            </a:r>
          </a:p>
          <a:p>
            <a:pPr marL="0" indent="0">
              <a:buNone/>
            </a:pPr>
            <a:r>
              <a:rPr lang="cs-CZ" sz="1800" dirty="0" smtClean="0"/>
              <a:t>Materiální – každou záměrnou činnost, které se zabývá určitými záležitostmi za účelem dosažení určitého cíle</a:t>
            </a:r>
          </a:p>
          <a:p>
            <a:pPr marL="0" indent="0">
              <a:buNone/>
            </a:pPr>
            <a:r>
              <a:rPr lang="cs-CZ" sz="1800" dirty="0" smtClean="0"/>
              <a:t>Formální – právě ta činnost státu, která není zákonodárná ani soudní, ale výkonná</a:t>
            </a:r>
          </a:p>
          <a:p>
            <a:pPr marL="0" indent="0">
              <a:buNone/>
            </a:pPr>
            <a:r>
              <a:rPr lang="cs-CZ" sz="1800" dirty="0" smtClean="0"/>
              <a:t>Správa je tedy veřejnou správou, netýká se soukromoprávních organizací.</a:t>
            </a:r>
          </a:p>
          <a:p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671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A. </a:t>
            </a:r>
            <a:r>
              <a:rPr lang="cs-CZ" dirty="0" err="1" smtClean="0"/>
              <a:t>Merkl</a:t>
            </a:r>
            <a:r>
              <a:rPr lang="cs-CZ" dirty="0" smtClean="0"/>
              <a:t> –definice - 1932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Správa  je určitou lidskou </a:t>
            </a:r>
            <a:r>
              <a:rPr lang="cs-CZ" b="1" dirty="0" smtClean="0"/>
              <a:t>činností</a:t>
            </a:r>
            <a:r>
              <a:rPr lang="cs-CZ" dirty="0" smtClean="0"/>
              <a:t>, jejímž smyslem a podstatou je zabezpečování výkonu a </a:t>
            </a:r>
            <a:r>
              <a:rPr lang="cs-CZ" b="1" dirty="0" smtClean="0"/>
              <a:t>řízení</a:t>
            </a:r>
            <a:r>
              <a:rPr lang="cs-CZ" dirty="0" smtClean="0"/>
              <a:t> určitých záležitostí, přičemž toto jednání je charakteristické jistou </a:t>
            </a:r>
            <a:r>
              <a:rPr lang="cs-CZ" u="sng" dirty="0" smtClean="0"/>
              <a:t>trvalostí, systematičností, organizovaností a plánovitostí </a:t>
            </a:r>
            <a:r>
              <a:rPr lang="cs-CZ" dirty="0" smtClean="0"/>
              <a:t>a slouží k dosahování určitého v</a:t>
            </a:r>
            <a:r>
              <a:rPr lang="cs-CZ" u="sng" dirty="0" smtClean="0"/>
              <a:t>ýsledku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25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Finální definice:</a:t>
            </a:r>
          </a:p>
          <a:p>
            <a:pPr marL="0" indent="0">
              <a:buNone/>
            </a:pPr>
            <a:r>
              <a:rPr lang="cs-CZ" dirty="0" smtClean="0"/>
              <a:t>- Správa jako souhrn formalizovaných systémů, které systematicky, organizovaně a plánovitě sledují nějaký cíl za trvalým účelem určité záležitosti.</a:t>
            </a:r>
          </a:p>
          <a:p>
            <a:pPr marL="0" indent="0">
              <a:buNone/>
            </a:pPr>
            <a:r>
              <a:rPr lang="cs-CZ" dirty="0" smtClean="0"/>
              <a:t>- Činnost může sledovat podle subjektů, kterých se to týká nebo spravovaných objektů.</a:t>
            </a:r>
          </a:p>
          <a:p>
            <a:pPr marL="0" indent="0">
              <a:buNone/>
            </a:pPr>
            <a:r>
              <a:rPr lang="cs-CZ" dirty="0" smtClean="0"/>
              <a:t>- Jedná se o institucionalizované kontrolní a regulativní činnosti, které se týkají veřejných a soukromoprávních záležitostí.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556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věda se zabývá způsoby, jak jsou lidé organizováni a jejich činnosti strukturována  a prováděna, aby sociální dávky a služby byly poskytnuty co nejlépe.</a:t>
            </a:r>
          </a:p>
          <a:p>
            <a:endParaRPr lang="cs-CZ" dirty="0"/>
          </a:p>
          <a:p>
            <a:r>
              <a:rPr lang="cs-CZ" dirty="0" smtClean="0"/>
              <a:t>K tématu se ještě dostaneme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21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Druhy správy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Veřejnoprávní – veřejná</a:t>
            </a:r>
          </a:p>
          <a:p>
            <a:r>
              <a:rPr lang="cs-CZ" dirty="0" err="1" smtClean="0"/>
              <a:t>Soukromosprávní</a:t>
            </a:r>
            <a:r>
              <a:rPr lang="cs-CZ" dirty="0" smtClean="0"/>
              <a:t> - soukromá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48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smtClean="0">
                <a:solidFill>
                  <a:srgbClr val="00B050"/>
                </a:solidFill>
              </a:rPr>
              <a:t>Veřejná správa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pojetí</a:t>
            </a:r>
          </a:p>
          <a:p>
            <a:r>
              <a:rPr lang="cs-CZ" dirty="0" smtClean="0"/>
              <a:t>Základní úkoly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450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Administratio</a:t>
            </a:r>
            <a:r>
              <a:rPr lang="cs-CZ" dirty="0" smtClean="0"/>
              <a:t> – spravování, řízení – lat. </a:t>
            </a:r>
          </a:p>
          <a:p>
            <a:r>
              <a:rPr lang="cs-CZ" dirty="0"/>
              <a:t>správa veřejných záležitostí </a:t>
            </a:r>
            <a:r>
              <a:rPr lang="cs-CZ" dirty="0" smtClean="0"/>
              <a:t>ve veřejném </a:t>
            </a:r>
            <a:r>
              <a:rPr lang="cs-CZ" dirty="0"/>
              <a:t>zájmu</a:t>
            </a:r>
            <a:r>
              <a:rPr lang="cs-CZ" dirty="0" smtClean="0"/>
              <a:t>.</a:t>
            </a:r>
            <a:r>
              <a:rPr lang="cs-CZ" dirty="0"/>
              <a:t> Tím je dána její nenahraditelná úloha jako </a:t>
            </a:r>
            <a:r>
              <a:rPr lang="cs-CZ" b="1" dirty="0"/>
              <a:t>specifické společenské </a:t>
            </a:r>
            <a:r>
              <a:rPr lang="cs-CZ" b="1" dirty="0" smtClean="0"/>
              <a:t>činnosti řídícího </a:t>
            </a:r>
            <a:r>
              <a:rPr lang="cs-CZ" b="1" dirty="0"/>
              <a:t>a organizačního charakteru zaměřené na veřejné záležitosti a </a:t>
            </a:r>
            <a:r>
              <a:rPr lang="cs-CZ" b="1" dirty="0" smtClean="0"/>
              <a:t>determinované veřejným zájmem.</a:t>
            </a:r>
            <a:endParaRPr lang="cs-CZ" dirty="0" smtClean="0"/>
          </a:p>
          <a:p>
            <a:r>
              <a:rPr lang="cs-CZ" dirty="0" smtClean="0"/>
              <a:t>Nositelé veřejné správy – státní a veřejnosprávní instituce (kraje, KÚ, obce, OÚ, profesní komory, veřejnosprávní oborové a zájmové organizace: rozhlas, televize, sociální pojišťovna</a:t>
            </a:r>
          </a:p>
          <a:p>
            <a:r>
              <a:rPr lang="cs-CZ" dirty="0" smtClean="0"/>
              <a:t>Jsou vytvořeny na základě zákona  a jsou jím regulovány</a:t>
            </a:r>
          </a:p>
          <a:p>
            <a:r>
              <a:rPr lang="cs-CZ" dirty="0" smtClean="0"/>
              <a:t>Jedná se správu státu jako celku, správa věcí veřejných – společného zájmu všech občanů</a:t>
            </a:r>
          </a:p>
          <a:p>
            <a:r>
              <a:rPr lang="cs-CZ" dirty="0" smtClean="0"/>
              <a:t>Její orgány jsou voleny občany, podle zákonem stanovených pravidel</a:t>
            </a:r>
          </a:p>
          <a:p>
            <a:r>
              <a:rPr lang="cs-CZ" dirty="0" smtClean="0"/>
              <a:t>Princip – co není dovoleno, je zakázáno</a:t>
            </a:r>
          </a:p>
          <a:p>
            <a:r>
              <a:rPr lang="cs-CZ" dirty="0"/>
              <a:t>Jde přitom typicky o </a:t>
            </a:r>
            <a:r>
              <a:rPr lang="cs-CZ" b="1" dirty="0"/>
              <a:t>správní činnost podzákonného, nařizovacího a </a:t>
            </a:r>
            <a:r>
              <a:rPr lang="cs-CZ" b="1" dirty="0" smtClean="0"/>
              <a:t>výkonného charakteru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870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 - materiální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Veřejná správa jako činnost je blízká správě soukromé tím, že i ona je správou, </a:t>
            </a:r>
            <a:r>
              <a:rPr lang="cs-CZ" dirty="0" smtClean="0"/>
              <a:t>tedy </a:t>
            </a:r>
            <a:r>
              <a:rPr lang="cs-CZ" u="sng" dirty="0" smtClean="0"/>
              <a:t>cílenou </a:t>
            </a:r>
            <a:r>
              <a:rPr lang="cs-CZ" u="sng" dirty="0"/>
              <a:t>činností zaměřenou k dosažení stanovených cílů</a:t>
            </a:r>
            <a:r>
              <a:rPr lang="cs-CZ" dirty="0"/>
              <a:t>, a v této souvislosti se pak pro </a:t>
            </a:r>
            <a:r>
              <a:rPr lang="cs-CZ" dirty="0" smtClean="0"/>
              <a:t>ni někdy </a:t>
            </a:r>
            <a:r>
              <a:rPr lang="cs-CZ" dirty="0"/>
              <a:t>zjednodušeně používá označení „</a:t>
            </a:r>
            <a:r>
              <a:rPr lang="cs-CZ" b="1" dirty="0"/>
              <a:t>veřejný management</a:t>
            </a:r>
            <a:r>
              <a:rPr lang="cs-CZ" dirty="0" smtClean="0"/>
              <a:t>“. </a:t>
            </a:r>
          </a:p>
          <a:p>
            <a:r>
              <a:rPr lang="cs-CZ" u="sng" dirty="0" smtClean="0"/>
              <a:t>Naopak </a:t>
            </a:r>
            <a:r>
              <a:rPr lang="cs-CZ" u="sng" dirty="0"/>
              <a:t>od správy </a:t>
            </a:r>
            <a:r>
              <a:rPr lang="cs-CZ" u="sng" dirty="0" smtClean="0"/>
              <a:t>soukromé – bude následovat popis </a:t>
            </a:r>
            <a:r>
              <a:rPr lang="cs-CZ" dirty="0" smtClean="0"/>
              <a:t>se </a:t>
            </a:r>
            <a:r>
              <a:rPr lang="cs-CZ" dirty="0"/>
              <a:t>(vedle již uvedeného zaměření, když soukromá správa je správou soukromých záležitostí </a:t>
            </a:r>
            <a:r>
              <a:rPr lang="cs-CZ" dirty="0" smtClean="0"/>
              <a:t>v soukromém </a:t>
            </a:r>
            <a:r>
              <a:rPr lang="cs-CZ" dirty="0"/>
              <a:t>zájmu) zásadním způsobem odlišuje tím, že je svým subjektům uložena </a:t>
            </a:r>
            <a:r>
              <a:rPr lang="cs-CZ" dirty="0" smtClean="0"/>
              <a:t>právem jako </a:t>
            </a:r>
            <a:r>
              <a:rPr lang="cs-CZ" dirty="0"/>
              <a:t>povinnost a zejména pak svým </a:t>
            </a:r>
            <a:r>
              <a:rPr lang="cs-CZ" dirty="0" err="1"/>
              <a:t>veřejnomocenským</a:t>
            </a:r>
            <a:r>
              <a:rPr lang="cs-CZ" dirty="0"/>
              <a:t> charakterem, tedy tím, že </a:t>
            </a:r>
            <a:r>
              <a:rPr lang="cs-CZ" u="sng" dirty="0" smtClean="0"/>
              <a:t>disponuje veřejnou </a:t>
            </a:r>
            <a:r>
              <a:rPr lang="cs-CZ" u="sng" dirty="0"/>
              <a:t>mocí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500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správa – institucionální (organizační)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Pak je jím míněna </a:t>
            </a:r>
            <a:r>
              <a:rPr lang="cs-CZ" b="1" dirty="0"/>
              <a:t>soustava </a:t>
            </a:r>
            <a:r>
              <a:rPr lang="cs-CZ" b="1" dirty="0" smtClean="0"/>
              <a:t>subjektů a </a:t>
            </a:r>
            <a:r>
              <a:rPr lang="cs-CZ" b="1" dirty="0"/>
              <a:t>vykonavatelů veřejné správy a jejich struktura</a:t>
            </a:r>
            <a:r>
              <a:rPr lang="cs-CZ" dirty="0"/>
              <a:t>. Veřejná správa totiž není </a:t>
            </a:r>
            <a:r>
              <a:rPr lang="cs-CZ" dirty="0" smtClean="0"/>
              <a:t>toliko momentální </a:t>
            </a:r>
            <a:r>
              <a:rPr lang="cs-CZ" dirty="0"/>
              <a:t>činnost, nýbrž i trvalý společenský jev.</a:t>
            </a:r>
          </a:p>
          <a:p>
            <a:r>
              <a:rPr lang="cs-CZ" dirty="0"/>
              <a:t>Veřejná správa jako organizace je tedy </a:t>
            </a:r>
            <a:r>
              <a:rPr lang="cs-CZ" b="1" dirty="0"/>
              <a:t>vnímána jako soubor institucí v rámci </a:t>
            </a:r>
            <a:r>
              <a:rPr lang="cs-CZ" b="1" dirty="0" smtClean="0"/>
              <a:t>systému a </a:t>
            </a:r>
            <a:r>
              <a:rPr lang="cs-CZ" b="1" dirty="0"/>
              <a:t>struktury organizačního uspořádání veřejné správy</a:t>
            </a:r>
            <a:r>
              <a:rPr lang="cs-CZ" dirty="0"/>
              <a:t>. Jde přitom o organizaci, která </a:t>
            </a:r>
            <a:r>
              <a:rPr lang="cs-CZ" dirty="0" smtClean="0"/>
              <a:t>je obvykle </a:t>
            </a:r>
            <a:r>
              <a:rPr lang="cs-CZ" dirty="0"/>
              <a:t>charakterizována typově jako institucionální (organizace jako trvale vytvořený </a:t>
            </a:r>
            <a:r>
              <a:rPr lang="cs-CZ" dirty="0" smtClean="0"/>
              <a:t>řád orgánů </a:t>
            </a:r>
            <a:r>
              <a:rPr lang="cs-CZ" dirty="0"/>
              <a:t>správy) a druhově jako formální (organizace s pevnou strukturou a danými </a:t>
            </a:r>
            <a:r>
              <a:rPr lang="cs-CZ" dirty="0" smtClean="0"/>
              <a:t>pravidly chování).</a:t>
            </a:r>
          </a:p>
          <a:p>
            <a:r>
              <a:rPr lang="cs-CZ" dirty="0"/>
              <a:t>Pro výstavbu veřejné správy jako organizace, její strukturu a vnitřní vztahy, stejně</a:t>
            </a:r>
          </a:p>
          <a:p>
            <a:pPr marL="0" indent="0">
              <a:buNone/>
            </a:pPr>
            <a:r>
              <a:rPr lang="cs-CZ" dirty="0"/>
              <a:t>jako pro postavení jednotlivých jejích subsystémů a složek, jsou určující zejména tzv.</a:t>
            </a:r>
          </a:p>
          <a:p>
            <a:pPr marL="0" indent="0">
              <a:buNone/>
            </a:pPr>
            <a:r>
              <a:rPr lang="cs-CZ" b="1" dirty="0"/>
              <a:t>ORGANIZAČNÍ PRINCIPY VEŘEJNÉ SPRÁVY</a:t>
            </a:r>
            <a:r>
              <a:rPr lang="cs-CZ" dirty="0"/>
              <a:t>. Jde o základní organizačně technické</a:t>
            </a:r>
          </a:p>
          <a:p>
            <a:pPr marL="0" indent="0">
              <a:buNone/>
            </a:pPr>
            <a:r>
              <a:rPr lang="cs-CZ" dirty="0"/>
              <a:t>principy, míra jejichž uplatnění či neuplatnění, jakož i jejichž kombinace, zásadním</a:t>
            </a:r>
          </a:p>
          <a:p>
            <a:pPr marL="0" indent="0">
              <a:buNone/>
            </a:pPr>
            <a:r>
              <a:rPr lang="cs-CZ" dirty="0"/>
              <a:t>způsobem ovlivňuje konkrétní organizaci veřejné správy (včetně jejích vnitřních vztahů</a:t>
            </a:r>
            <a:r>
              <a:rPr lang="cs-CZ" dirty="0" smtClean="0"/>
              <a:t>)  -centralizace, decentralizace, územní a resortní princip, koncentrace a dekoncentrace, monokratický a kolegiální, volební a jmenovací princip.</a:t>
            </a:r>
          </a:p>
          <a:p>
            <a:r>
              <a:rPr lang="cs-CZ" b="1" dirty="0"/>
              <a:t>Veřejná správa jako organizace se tradičně člení na státní správu a samosprávu</a:t>
            </a:r>
          </a:p>
          <a:p>
            <a:pPr marL="0" indent="0">
              <a:buNone/>
            </a:pPr>
            <a:r>
              <a:rPr lang="cs-CZ" dirty="0"/>
              <a:t>(eventuálně též na tzv. zbytkovou správu).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832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úkoly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Ochrana veřejného pořádku</a:t>
            </a:r>
          </a:p>
          <a:p>
            <a:r>
              <a:rPr lang="cs-CZ" b="1" dirty="0"/>
              <a:t>B</a:t>
            </a:r>
            <a:r>
              <a:rPr lang="cs-CZ" b="1" dirty="0" smtClean="0"/>
              <a:t>ezpečnost a obrana státu</a:t>
            </a:r>
          </a:p>
          <a:p>
            <a:r>
              <a:rPr lang="cs-CZ" b="1" dirty="0" smtClean="0"/>
              <a:t>Hospodářská politika</a:t>
            </a:r>
          </a:p>
          <a:p>
            <a:r>
              <a:rPr lang="cs-CZ" b="1" dirty="0" smtClean="0"/>
              <a:t>Zahraniční politika</a:t>
            </a:r>
          </a:p>
          <a:p>
            <a:r>
              <a:rPr lang="cs-CZ" b="1" dirty="0" smtClean="0"/>
              <a:t>Sociální, zdravotní a školská sféra</a:t>
            </a:r>
          </a:p>
          <a:p>
            <a:pPr marL="0" indent="0">
              <a:buNone/>
            </a:pPr>
            <a:r>
              <a:rPr lang="cs-CZ" dirty="0" smtClean="0"/>
              <a:t>/sociální sféra </a:t>
            </a:r>
            <a:r>
              <a:rPr lang="cs-CZ" sz="2400" dirty="0" smtClean="0"/>
              <a:t>dnes vnímáno šířeji – obsahuje opatření, proti negramotnosti, nezaměstnanost, chudoba, sociální vyloučení – proto i sociální správa  obsahuje zaměstnanost, zdravotnictví, ochranu práce, sociální zabezpečení, sociální péči (soc. služby), základní povinné školství)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87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studia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SLEDUJTE PROSIM </a:t>
            </a:r>
            <a:r>
              <a:rPr lang="cs-CZ" dirty="0"/>
              <a:t>VYPSANÉ </a:t>
            </a:r>
            <a:r>
              <a:rPr lang="cs-CZ" dirty="0" smtClean="0"/>
              <a:t>TERMÍNY</a:t>
            </a:r>
            <a:endParaRPr lang="cs-CZ" dirty="0" smtClean="0"/>
          </a:p>
          <a:p>
            <a:r>
              <a:rPr lang="cs-CZ" dirty="0" smtClean="0"/>
              <a:t>Literatura: Igor Tomeš – Sociální správa, Igor Tomeš – Úvod do teorie a metodologie sociální politiky + zákony</a:t>
            </a:r>
          </a:p>
          <a:p>
            <a:r>
              <a:rPr lang="cs-CZ" dirty="0" smtClean="0"/>
              <a:t>Podmínky absolvování zimního semestru: napsání dílčích (alespoň)</a:t>
            </a:r>
          </a:p>
          <a:p>
            <a:r>
              <a:rPr lang="cs-CZ" dirty="0" smtClean="0"/>
              <a:t>Kontakt</a:t>
            </a:r>
            <a:r>
              <a:rPr lang="cs-CZ" dirty="0" smtClean="0"/>
              <a:t>: </a:t>
            </a:r>
            <a:r>
              <a:rPr lang="cs-CZ" dirty="0" err="1" smtClean="0">
                <a:hlinkClick r:id="rId2"/>
              </a:rPr>
              <a:t>marketa.holeckova</a:t>
            </a:r>
            <a:r>
              <a:rPr lang="en-US" dirty="0" smtClean="0">
                <a:hlinkClick r:id="rId2"/>
              </a:rPr>
              <a:t>@atlas.cz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922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součástí veřejné správy</a:t>
            </a:r>
          </a:p>
          <a:p>
            <a:r>
              <a:rPr lang="cs-CZ" dirty="0" smtClean="0"/>
              <a:t>Základní 2 úkoly</a:t>
            </a:r>
          </a:p>
          <a:p>
            <a:pPr marL="0" indent="0">
              <a:buNone/>
            </a:pPr>
            <a:r>
              <a:rPr lang="cs-CZ" dirty="0" smtClean="0"/>
              <a:t>- obstarávání veřejných úkolů – úkolů a činností ve veřejném zájmu</a:t>
            </a:r>
          </a:p>
          <a:p>
            <a:pPr marL="0" indent="0">
              <a:buNone/>
            </a:pPr>
            <a:r>
              <a:rPr lang="cs-CZ" dirty="0" smtClean="0"/>
              <a:t>- zajištění institucí, které zajišťují úkoly uvedené v bodu 1.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59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dirty="0" smtClean="0">
                <a:solidFill>
                  <a:srgbClr val="00B050"/>
                </a:solidFill>
              </a:rPr>
              <a:t>Soukromá správa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pojetí soukromé správy</a:t>
            </a:r>
          </a:p>
          <a:p>
            <a:r>
              <a:rPr lang="cs-CZ" dirty="0" smtClean="0"/>
              <a:t>Legislativní ukotvení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160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Soukromá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Vztahuje s k oblasti soukromoprávních vztahů (např. správa určitého sdružení)</a:t>
            </a:r>
          </a:p>
          <a:p>
            <a:r>
              <a:rPr lang="cs-CZ" dirty="0" smtClean="0"/>
              <a:t>Může zavazovat pouze osoby, které jsou ve specifickém dobrovolném vztahu k dané správě (např. členové spolku).</a:t>
            </a:r>
          </a:p>
          <a:p>
            <a:r>
              <a:rPr lang="cs-CZ" dirty="0" smtClean="0"/>
              <a:t>Regulace soukromoprávní sféry z ní nečiní veřejnosprávní sféru.</a:t>
            </a:r>
          </a:p>
          <a:p>
            <a:r>
              <a:rPr lang="cs-CZ" dirty="0" smtClean="0"/>
              <a:t>Poměry v soukromé správě se řídí právním řádem, ale i vlastními právními akty (pro jejich vydání není třeba specifické právní úpravy, ale nesmí být v rozporu s právní úpravou) – organizační řády, stanovy</a:t>
            </a:r>
          </a:p>
          <a:p>
            <a:r>
              <a:rPr lang="cs-CZ" dirty="0" smtClean="0"/>
              <a:t>Co není zakázáno, je dovoleno.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369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Legislativní exkurs k tématu sociální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Soukromoprávní sféra je v současnosti regulovaná  - občanský zákoník, obchodní zákon, zákony vztahující se k dobrovolnému sdružování občanů  - zákon č. 83/1990 Sb., </a:t>
            </a:r>
          </a:p>
          <a:p>
            <a:r>
              <a:rPr lang="cs-CZ" dirty="0" smtClean="0"/>
              <a:t>1.1. 2014 – (včetně úpravy dobrovolného sdružování občanů, zákon o obchodních korporacích)</a:t>
            </a:r>
          </a:p>
          <a:p>
            <a:r>
              <a:rPr lang="cs-CZ" dirty="0" smtClean="0"/>
              <a:t>Zákon č. 89/2012 Sb. - NOZ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484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Veřejná záležitost a veřejný zájem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 a rozdíly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66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Veřejná záležitost a veřejný zájem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Veřejný záležitost – vše co se týká veřejnosti</a:t>
            </a:r>
          </a:p>
          <a:p>
            <a:r>
              <a:rPr lang="cs-CZ" dirty="0" smtClean="0"/>
              <a:t>Veřejný zájem – na čem je veřejnost zainteresována</a:t>
            </a:r>
          </a:p>
          <a:p>
            <a:r>
              <a:rPr lang="cs-CZ" dirty="0" smtClean="0"/>
              <a:t>Otázkou je hranice mezi soukromým a veřejným</a:t>
            </a:r>
          </a:p>
          <a:p>
            <a:r>
              <a:rPr lang="cs-CZ" dirty="0" smtClean="0"/>
              <a:t>Je to ovlivněno – s povahou daného státu, rolí občana v něm, s principy dané společnosti – solidarita, spravedlnost, subsidiarita, participace – toto vše se promítá v sociální politice státu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31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Veřejná </a:t>
            </a:r>
            <a:r>
              <a:rPr lang="cs-CZ" dirty="0" smtClean="0"/>
              <a:t>záležitost </a:t>
            </a:r>
            <a:r>
              <a:rPr lang="cs-CZ" dirty="0"/>
              <a:t>a veřejný </a:t>
            </a:r>
            <a:r>
              <a:rPr lang="cs-CZ" dirty="0" smtClean="0"/>
              <a:t>zájem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Pak tedy:</a:t>
            </a:r>
          </a:p>
          <a:p>
            <a:pPr marL="0" indent="0">
              <a:buNone/>
            </a:pPr>
            <a:r>
              <a:rPr lang="cs-CZ" dirty="0" smtClean="0"/>
              <a:t>Veřejná správa</a:t>
            </a:r>
          </a:p>
          <a:p>
            <a:pPr marL="514350" indent="-514350">
              <a:buAutoNum type="alphaLcParenR"/>
            </a:pPr>
            <a:r>
              <a:rPr lang="cs-CZ" dirty="0" smtClean="0"/>
              <a:t>Péče o veškeré všeobecné blaho</a:t>
            </a:r>
          </a:p>
          <a:p>
            <a:pPr marL="514350" indent="-514350">
              <a:buAutoNum type="alphaLcParenR"/>
            </a:pPr>
            <a:r>
              <a:rPr lang="cs-CZ" dirty="0" smtClean="0"/>
              <a:t>Nebo „pouze“ právní a </a:t>
            </a:r>
            <a:r>
              <a:rPr lang="cs-CZ" dirty="0" err="1" smtClean="0"/>
              <a:t>instituciální</a:t>
            </a:r>
            <a:r>
              <a:rPr lang="cs-CZ" dirty="0" smtClean="0"/>
              <a:t> rámce pro ostatní, nestátní subjekty a občanskou iniciativu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929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zájmy jako společenský konsensus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800" dirty="0" smtClean="0"/>
              <a:t>Děje se v demokratickém prostředí</a:t>
            </a:r>
          </a:p>
          <a:p>
            <a:r>
              <a:rPr lang="cs-CZ" sz="2800" dirty="0" smtClean="0"/>
              <a:t>Jedná se o politický konsensus (vliv dílčích skupin – zájmů veřejných i soukromých, lobbing, korupce)</a:t>
            </a:r>
          </a:p>
          <a:p>
            <a:r>
              <a:rPr lang="cs-CZ" sz="2800" dirty="0" smtClean="0"/>
              <a:t>Uplatňování veřejného zájmu – proces – př. </a:t>
            </a:r>
            <a:r>
              <a:rPr lang="cs-CZ" sz="2800" b="1" dirty="0" smtClean="0"/>
              <a:t>zákon o sociálních službách, novela OSPOD – profesionální pěstounské rodiny/ústavní péče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Identifikace veřejného zájmu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Formulace a presentace veřejného zájmu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Realizace zájmu ve společenské praxi</a:t>
            </a:r>
          </a:p>
          <a:p>
            <a:pPr marL="0" indent="0">
              <a:buNone/>
            </a:pPr>
            <a:r>
              <a:rPr lang="cs-CZ" dirty="0" smtClean="0"/>
              <a:t>Prosazování veřejného zájmu – politické rozhodnutí – změna v legislativním procesu na právní předpis</a:t>
            </a:r>
          </a:p>
          <a:p>
            <a:pPr marL="0" indent="0">
              <a:buNone/>
            </a:pPr>
            <a:r>
              <a:rPr lang="cs-CZ" dirty="0" smtClean="0"/>
              <a:t>Z formulovaného veřejného zájmu se stane veřejný úkol</a:t>
            </a:r>
          </a:p>
          <a:p>
            <a:pPr marL="0" indent="0">
              <a:buNone/>
            </a:pPr>
            <a:r>
              <a:rPr lang="cs-CZ" dirty="0" smtClean="0"/>
              <a:t>Smysl veřejné správy – plnění veřejných úkolů – zajištění organizační a funkční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405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Hlavní subjekty veřejné správy (tj. úřady a organizace) -nositelé veřejných práv a povinností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u="sng" dirty="0" smtClean="0"/>
              <a:t>Veřejnoprávní korporace </a:t>
            </a:r>
            <a:r>
              <a:rPr lang="cs-CZ" sz="2000" dirty="0" smtClean="0"/>
              <a:t>– veřejná samospráva (založena podle zákona: územní – př. kraje, obce, stát, osobní – příslušnost k profesi – VŠ, komory, apod., věcné – svazek obcí)</a:t>
            </a:r>
          </a:p>
          <a:p>
            <a:r>
              <a:rPr lang="cs-CZ" sz="2000" u="sng" dirty="0" smtClean="0"/>
              <a:t>Veřejné ústavy a podniky </a:t>
            </a:r>
            <a:r>
              <a:rPr lang="cs-CZ" sz="2000" dirty="0" smtClean="0"/>
              <a:t>(</a:t>
            </a:r>
            <a:r>
              <a:rPr lang="cs-CZ" sz="2000" dirty="0">
                <a:hlinkClick r:id="rId3" action="ppaction://hlinkfile" tooltip="Veřejný ústav (dosud nevytvořeno)"/>
              </a:rPr>
              <a:t>veřejné ústavy</a:t>
            </a:r>
            <a:r>
              <a:rPr lang="cs-CZ" sz="2000" dirty="0"/>
              <a:t> – nesamostatné (bez právní subjektivity): v platném právním řádu </a:t>
            </a:r>
            <a:r>
              <a:rPr lang="cs-CZ" sz="2000" dirty="0" smtClean="0"/>
              <a:t>organizační </a:t>
            </a:r>
            <a:r>
              <a:rPr lang="cs-CZ" sz="2000" dirty="0"/>
              <a:t>složky státu – a samostatné (s právní subjektivitou): v platném právním řádu obecně prospěšné společnosti a rozpočtové organisace. Např. </a:t>
            </a:r>
            <a:r>
              <a:rPr lang="cs-CZ" sz="2000" b="1" dirty="0"/>
              <a:t>základní a střední školy, knihovny, koupaliště, pohřebiště, </a:t>
            </a:r>
            <a:r>
              <a:rPr lang="cs-CZ" sz="2000" dirty="0" err="1" smtClean="0"/>
              <a:t>etc</a:t>
            </a:r>
            <a:r>
              <a:rPr lang="cs-CZ" sz="2000" dirty="0" smtClean="0"/>
              <a:t>. </a:t>
            </a:r>
            <a:r>
              <a:rPr lang="cs-CZ" sz="2000" dirty="0" smtClean="0">
                <a:hlinkClick r:id="rId4" action="ppaction://hlinkfile" tooltip="Veřejný podnik (dosud nevytvořeno)"/>
              </a:rPr>
              <a:t>veřejné </a:t>
            </a:r>
            <a:r>
              <a:rPr lang="cs-CZ" sz="2000" dirty="0">
                <a:hlinkClick r:id="rId4" action="ppaction://hlinkfile" tooltip="Veřejný podnik (dosud nevytvořeno)"/>
              </a:rPr>
              <a:t>podniky</a:t>
            </a:r>
            <a:r>
              <a:rPr lang="cs-CZ" sz="2000" dirty="0"/>
              <a:t> – na rozdíl od veřejných ústavů mají dosahovat zisku. V některých právních řádech mají formu kapitálových obchodních společností</a:t>
            </a:r>
            <a:r>
              <a:rPr lang="cs-CZ" sz="2000" dirty="0" smtClean="0"/>
              <a:t>.)</a:t>
            </a:r>
          </a:p>
          <a:p>
            <a:r>
              <a:rPr lang="cs-CZ" sz="2000" u="sng" dirty="0" smtClean="0"/>
              <a:t>Veřejné fondy a nadace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Tyto </a:t>
            </a:r>
            <a:r>
              <a:rPr lang="cs-CZ" sz="2000" b="1" dirty="0" smtClean="0"/>
              <a:t>subjekty zajišťují výkon </a:t>
            </a:r>
            <a:r>
              <a:rPr lang="cs-CZ" sz="2000" dirty="0" smtClean="0"/>
              <a:t>veřejné správy prostřednictvím </a:t>
            </a:r>
            <a:r>
              <a:rPr lang="cs-CZ" sz="2000" b="1" dirty="0" smtClean="0"/>
              <a:t>vykonavatelů  - např. ministerstva. </a:t>
            </a:r>
          </a:p>
          <a:p>
            <a:pPr marL="0" indent="0">
              <a:buNone/>
            </a:pPr>
            <a:r>
              <a:rPr lang="cs-CZ" sz="2000" b="1" dirty="0" smtClean="0"/>
              <a:t>Objekt – občané, klienti, zákazníci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699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Nástroje veřejné správy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Vydávání individuálně a obecně závazných právních aktů</a:t>
            </a:r>
          </a:p>
          <a:p>
            <a:pPr marL="0" indent="0">
              <a:buNone/>
            </a:pPr>
            <a:r>
              <a:rPr lang="cs-CZ" u="sng" dirty="0" smtClean="0"/>
              <a:t>Obecné právní akty </a:t>
            </a:r>
            <a:r>
              <a:rPr lang="cs-CZ" dirty="0" smtClean="0"/>
              <a:t>– zavazují </a:t>
            </a:r>
            <a:r>
              <a:rPr lang="cs-CZ" i="1" dirty="0" smtClean="0"/>
              <a:t>druhově určené </a:t>
            </a:r>
            <a:r>
              <a:rPr lang="cs-CZ" dirty="0" smtClean="0"/>
              <a:t>osoby (skupina – majitelé aut, obyvatelé obce nebo regionu, všichni obyvatelé státu…)</a:t>
            </a:r>
          </a:p>
          <a:p>
            <a:pPr marL="0" indent="0">
              <a:buNone/>
            </a:pPr>
            <a:r>
              <a:rPr lang="cs-CZ" dirty="0" smtClean="0"/>
              <a:t>Akty jsou obecně závazné (zavazují i osoby, které nejsou k vydávajícímu subjektu v žádném specifickém vztahu)</a:t>
            </a:r>
          </a:p>
          <a:p>
            <a:pPr marL="0" indent="0">
              <a:buNone/>
            </a:pPr>
            <a:r>
              <a:rPr lang="cs-CZ" u="sng" dirty="0" smtClean="0"/>
              <a:t>Individuální právní akty</a:t>
            </a:r>
            <a:r>
              <a:rPr lang="cs-CZ" dirty="0" smtClean="0"/>
              <a:t> – rozhodování o konkrétních právech a povinnostech fyzických a právnických osob v jednotlivých případech (např. stavební povolení)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56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POUŽITÁ literatura při přípravě této presentace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dílčích částech presentace jsou citovány dílčí části studijních podkladů</a:t>
            </a:r>
          </a:p>
          <a:p>
            <a:r>
              <a:rPr lang="cs-CZ" dirty="0" smtClean="0"/>
              <a:t> Igor </a:t>
            </a:r>
            <a:r>
              <a:rPr lang="cs-CZ" dirty="0"/>
              <a:t>Tomeš – Sociální správa</a:t>
            </a:r>
            <a:r>
              <a:rPr lang="cs-CZ" dirty="0" smtClean="0"/>
              <a:t>,</a:t>
            </a:r>
          </a:p>
          <a:p>
            <a:r>
              <a:rPr lang="cs-CZ" dirty="0" smtClean="0"/>
              <a:t> </a:t>
            </a:r>
            <a:r>
              <a:rPr lang="cs-CZ" dirty="0"/>
              <a:t>Igor Tomeš – Úvod do teorie a metodologie </a:t>
            </a:r>
            <a:r>
              <a:rPr lang="cs-CZ"/>
              <a:t>sociální </a:t>
            </a:r>
            <a:r>
              <a:rPr lang="cs-CZ" smtClean="0"/>
              <a:t>politiky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250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Orgány veřejné správy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Veřejná správa je vykonávána těmito orgány (orgány ústřední správy, místní orgány státní správy  -výkon přenesené působnosti státu) – viz. níže</a:t>
            </a:r>
          </a:p>
          <a:p>
            <a:pPr marL="0" indent="0">
              <a:buNone/>
            </a:pPr>
            <a:r>
              <a:rPr lang="cs-CZ" b="1" dirty="0" smtClean="0"/>
              <a:t>Mají:</a:t>
            </a:r>
          </a:p>
          <a:p>
            <a:r>
              <a:rPr lang="cs-CZ" dirty="0" smtClean="0"/>
              <a:t>A</a:t>
            </a:r>
            <a:r>
              <a:rPr lang="cs-CZ" u="sng" dirty="0" smtClean="0"/>
              <a:t>) kompetence </a:t>
            </a:r>
            <a:r>
              <a:rPr lang="cs-CZ" dirty="0" smtClean="0"/>
              <a:t>– vymezení svěřené oblasti, pole působnosti, pravomoc prostřednictvím zákona – kompetenční zákon (2/1969 Sb.)</a:t>
            </a:r>
          </a:p>
          <a:p>
            <a:endParaRPr lang="cs-CZ" dirty="0" smtClean="0"/>
          </a:p>
          <a:p>
            <a:r>
              <a:rPr lang="cs-CZ" u="sng" dirty="0" smtClean="0"/>
              <a:t>B) působnost </a:t>
            </a:r>
            <a:r>
              <a:rPr lang="cs-CZ" dirty="0" smtClean="0"/>
              <a:t>– věčný okruh činnosti orgánu, lze vymezit též teritoriem, časem</a:t>
            </a:r>
          </a:p>
          <a:p>
            <a:pPr marL="0" indent="0">
              <a:buNone/>
            </a:pPr>
            <a:r>
              <a:rPr lang="cs-CZ" dirty="0" smtClean="0"/>
              <a:t>Př. Podaná stížnost na kvalitu sociálních služeb – jak postupovat podle působnosti a kompetencí?</a:t>
            </a:r>
          </a:p>
          <a:p>
            <a:pPr marL="0" indent="0">
              <a:buNone/>
            </a:pPr>
            <a:r>
              <a:rPr lang="cs-CZ" dirty="0" smtClean="0"/>
              <a:t>(zřizovatel, KRP, GŘ, MPSV)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</a:t>
            </a:r>
            <a:r>
              <a:rPr lang="cs-CZ" u="sng" dirty="0" smtClean="0"/>
              <a:t>) pravomoc </a:t>
            </a:r>
            <a:r>
              <a:rPr lang="cs-CZ" dirty="0" smtClean="0"/>
              <a:t>– právo rozhodovat a rozhodnutím zavazovat fyzické a právnické osoby, každý orgán má pravomoc stanovenou právním řádem. Jedná se zejména o:</a:t>
            </a:r>
          </a:p>
          <a:p>
            <a:r>
              <a:rPr lang="cs-CZ" dirty="0" smtClean="0"/>
              <a:t>Vydávání obecných právních aktů</a:t>
            </a:r>
          </a:p>
          <a:p>
            <a:r>
              <a:rPr lang="cs-CZ" dirty="0" smtClean="0"/>
              <a:t>Vydávání konkrétních právních aktů</a:t>
            </a:r>
          </a:p>
          <a:p>
            <a:r>
              <a:rPr lang="cs-CZ" dirty="0" smtClean="0"/>
              <a:t>Uzavírání veřejnoprávních smluv</a:t>
            </a:r>
          </a:p>
          <a:p>
            <a:r>
              <a:rPr lang="cs-CZ" dirty="0" smtClean="0"/>
              <a:t>Výkon rozhodnutí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Delegace působnosti a pravomoci – pověřený soukromoprávních organizací – zákonem smlouvou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223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Organizační principy veřejné správy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územní, věcný a funkční</a:t>
            </a:r>
          </a:p>
          <a:p>
            <a:r>
              <a:rPr lang="cs-CZ" dirty="0" smtClean="0"/>
              <a:t>Princip centralizace a decentralizace</a:t>
            </a:r>
          </a:p>
          <a:p>
            <a:r>
              <a:rPr lang="cs-CZ" dirty="0" smtClean="0"/>
              <a:t>Princip koncentrace a dekoncentrace</a:t>
            </a:r>
          </a:p>
          <a:p>
            <a:r>
              <a:rPr lang="cs-CZ" dirty="0" smtClean="0"/>
              <a:t>Princip monokratický a kolegiální</a:t>
            </a:r>
          </a:p>
          <a:p>
            <a:r>
              <a:rPr lang="cs-CZ" dirty="0" smtClean="0"/>
              <a:t>Princip volební a jmenovací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044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územní, věcný a funkční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Územní princip</a:t>
            </a:r>
          </a:p>
          <a:p>
            <a:pPr marL="0" indent="0">
              <a:buNone/>
            </a:pPr>
            <a:r>
              <a:rPr lang="cs-CZ" dirty="0" smtClean="0"/>
              <a:t>Působnost veřejné správy vzhledem k teritoriu, oblasti, regionu. Obecně platí, že se řídí administrativním členěním státu. Možná i jiná kritéria – chráněná krajinná oblast, národní park.</a:t>
            </a:r>
          </a:p>
          <a:p>
            <a:r>
              <a:rPr lang="cs-CZ" b="1" dirty="0" smtClean="0"/>
              <a:t>Věcný princip </a:t>
            </a:r>
            <a:r>
              <a:rPr lang="cs-CZ" dirty="0" smtClean="0"/>
              <a:t>– působnost orgánů veřejné správy je stanovena podle záležitostí, které jsou jim svěřeny – zemědělství, zaměstnanost, apod.</a:t>
            </a:r>
          </a:p>
          <a:p>
            <a:r>
              <a:rPr lang="cs-CZ" b="1" dirty="0" smtClean="0"/>
              <a:t>Funkční princip </a:t>
            </a:r>
            <a:r>
              <a:rPr lang="cs-CZ" dirty="0" smtClean="0"/>
              <a:t>– prosazuje budování průřezových orgánů veřejné správy, tj. takových, které mají za úkol koordinovat činnost různých orgánů v případě, že objekt veřejné správy spadá svojí činností do několika oblastí správy.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696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Princip centralizace a decentralizace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Tento princip vyjadřuje stupeň soustředění nebo rozdělení rozhodovacích </a:t>
            </a:r>
            <a:r>
              <a:rPr lang="cs-CZ" b="1" dirty="0" smtClean="0"/>
              <a:t>pravomocí a </a:t>
            </a:r>
            <a:r>
              <a:rPr lang="cs-CZ" b="1" dirty="0"/>
              <a:t>odpovědnosti (stupeň delegace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i="1" dirty="0"/>
              <a:t>Centralizace </a:t>
            </a:r>
            <a:r>
              <a:rPr lang="cs-CZ" dirty="0"/>
              <a:t>– soustředění rozhodovacích funkcí u ústředních orgánů, to lze </a:t>
            </a:r>
            <a:r>
              <a:rPr lang="cs-CZ" dirty="0" smtClean="0"/>
              <a:t>docílit dvěma </a:t>
            </a:r>
            <a:r>
              <a:rPr lang="cs-CZ" dirty="0"/>
              <a:t>způsoby:</a:t>
            </a:r>
          </a:p>
          <a:p>
            <a:pPr marL="0" indent="0">
              <a:buNone/>
            </a:pPr>
            <a:r>
              <a:rPr lang="cs-CZ" dirty="0"/>
              <a:t>· centrální složka má </a:t>
            </a:r>
            <a:r>
              <a:rPr lang="cs-CZ" u="sng" dirty="0"/>
              <a:t>výhradní právo </a:t>
            </a:r>
            <a:r>
              <a:rPr lang="cs-CZ" u="sng" dirty="0" smtClean="0"/>
              <a:t>rozhodovat – úplná centralizace</a:t>
            </a:r>
            <a:endParaRPr lang="cs-CZ" u="sng" dirty="0"/>
          </a:p>
          <a:p>
            <a:pPr marL="0" indent="0">
              <a:buNone/>
            </a:pPr>
            <a:r>
              <a:rPr lang="cs-CZ" dirty="0"/>
              <a:t>· právo rozhodovat mají i nižší složky, musí se však přesně řídit podle regulí </a:t>
            </a:r>
            <a:r>
              <a:rPr lang="cs-CZ" dirty="0" smtClean="0"/>
              <a:t>a směrnic </a:t>
            </a:r>
            <a:r>
              <a:rPr lang="cs-CZ" dirty="0"/>
              <a:t>vydávaných centrem, tedy rozhodování pouze PROVÁDĚJÍ.</a:t>
            </a:r>
          </a:p>
          <a:p>
            <a:r>
              <a:rPr lang="cs-CZ" dirty="0"/>
              <a:t>Stupeň centralizace se snižuje DELEGOVÁNÍM pravomocí a odpovědnosti na </a:t>
            </a:r>
            <a:r>
              <a:rPr lang="cs-CZ" dirty="0" smtClean="0"/>
              <a:t>nižší složky</a:t>
            </a:r>
            <a:r>
              <a:rPr lang="cs-CZ" dirty="0"/>
              <a:t>. Delegování představuje přenesení pravomocí a odpovědnosti na nižší složky</a:t>
            </a:r>
            <a:r>
              <a:rPr lang="cs-CZ" dirty="0" smtClean="0"/>
              <a:t>, organizace</a:t>
            </a:r>
            <a:r>
              <a:rPr lang="cs-CZ" dirty="0"/>
              <a:t>. Delegující se přitom </a:t>
            </a:r>
            <a:r>
              <a:rPr lang="cs-CZ" u="sng" dirty="0"/>
              <a:t>nemůže zříci odpovědnosti</a:t>
            </a:r>
            <a:r>
              <a:rPr lang="cs-CZ" dirty="0"/>
              <a:t>, kterou sám v </a:t>
            </a:r>
            <a:r>
              <a:rPr lang="cs-CZ" dirty="0" smtClean="0"/>
              <a:t>systému  získal</a:t>
            </a:r>
            <a:r>
              <a:rPr lang="cs-CZ" dirty="0"/>
              <a:t>, tedy vždy nese odpovědnost za plnění úkolů</a:t>
            </a:r>
            <a:r>
              <a:rPr lang="cs-CZ" dirty="0" smtClean="0"/>
              <a:t>. Jedná se pouze o složku výkonovou. </a:t>
            </a:r>
            <a:r>
              <a:rPr lang="cs-CZ" dirty="0"/>
              <a:t>Ten na něhož byla </a:t>
            </a:r>
            <a:r>
              <a:rPr lang="cs-CZ" dirty="0" smtClean="0"/>
              <a:t>pravomoc delegováním </a:t>
            </a:r>
            <a:r>
              <a:rPr lang="cs-CZ" dirty="0"/>
              <a:t>přenesena, se pak odpovídá pouze delegujícímu.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069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decentralizace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Decentralizace – princip organizace – spolu s výkonem činností je na nižší složky delegována i pravomoc odpovědnosti. Nižší složky jsou nezávislé na ústředních orgánech a jsou pouze v určitém daném rozsahu kontrolovány centrem.</a:t>
            </a:r>
          </a:p>
          <a:p>
            <a:pPr marL="0" indent="0">
              <a:buNone/>
            </a:pPr>
            <a:r>
              <a:rPr lang="cs-CZ" dirty="0"/>
              <a:t>Příklad</a:t>
            </a:r>
            <a:r>
              <a:rPr lang="cs-CZ" dirty="0" smtClean="0"/>
              <a:t>: reforma veřejné správy (po r. 1989)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Příkladem je sama existence samosprávy jako součásti veřejné správy </a:t>
            </a:r>
            <a:r>
              <a:rPr lang="cs-CZ" dirty="0" smtClean="0"/>
              <a:t>a partnera </a:t>
            </a:r>
            <a:r>
              <a:rPr lang="cs-CZ" dirty="0"/>
              <a:t>státní správy. Samostatná působnost samosprávy </a:t>
            </a:r>
            <a:r>
              <a:rPr lang="cs-CZ" dirty="0" smtClean="0"/>
              <a:t>představuje decentralizovaný </a:t>
            </a:r>
            <a:r>
              <a:rPr lang="cs-CZ" dirty="0"/>
              <a:t>výkon státní správy, který podlého pouze obecným zákonný</a:t>
            </a:r>
          </a:p>
          <a:p>
            <a:pPr marL="0" indent="0">
              <a:buNone/>
            </a:pPr>
            <a:r>
              <a:rPr lang="cs-CZ" dirty="0"/>
              <a:t>limitům a orgány samosprávy jsou při jejím výkonu nezávislé na </a:t>
            </a:r>
            <a:r>
              <a:rPr lang="cs-CZ" dirty="0" smtClean="0"/>
              <a:t>hierarchicky výše </a:t>
            </a:r>
            <a:r>
              <a:rPr lang="cs-CZ" dirty="0"/>
              <a:t>postavené státní správě.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3106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Princip koncentrace a dekoncentrace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nakolik </a:t>
            </a:r>
            <a:r>
              <a:rPr lang="cs-CZ" dirty="0"/>
              <a:t>jsou z prostorového pohledu </a:t>
            </a:r>
            <a:r>
              <a:rPr lang="cs-CZ" dirty="0" smtClean="0"/>
              <a:t>správní činnosti </a:t>
            </a:r>
            <a:r>
              <a:rPr lang="cs-CZ" b="1" dirty="0" smtClean="0"/>
              <a:t>vykonávány </a:t>
            </a:r>
            <a:r>
              <a:rPr lang="cs-CZ" b="1" dirty="0"/>
              <a:t>jedním nebo více orgány </a:t>
            </a:r>
            <a:r>
              <a:rPr lang="cs-CZ" dirty="0"/>
              <a:t>po linii </a:t>
            </a:r>
            <a:r>
              <a:rPr lang="cs-CZ" i="1" dirty="0"/>
              <a:t>horizontální </a:t>
            </a:r>
            <a:r>
              <a:rPr lang="cs-CZ" dirty="0"/>
              <a:t>a </a:t>
            </a:r>
            <a:r>
              <a:rPr lang="cs-CZ" i="1" dirty="0"/>
              <a:t>vertikální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Vertikální koncentrace – plná centralizace</a:t>
            </a:r>
          </a:p>
          <a:p>
            <a:r>
              <a:rPr lang="cs-CZ" i="1" dirty="0" smtClean="0"/>
              <a:t>Vertikální dekoncentrace – územní orgány státní správy s delegovanou působností, ale služebnou podřízeností  (KRP ÚP-GŘ ÚP-MPSV)</a:t>
            </a:r>
          </a:p>
          <a:p>
            <a:r>
              <a:rPr lang="cs-CZ" i="1" dirty="0" smtClean="0"/>
              <a:t>Horizontální koncentrace – soustředění téže funkcí na méně místech (příklad slučování ministerstev)</a:t>
            </a:r>
          </a:p>
          <a:p>
            <a:r>
              <a:rPr lang="cs-CZ" i="1" dirty="0" smtClean="0"/>
              <a:t>Horizontální dekoncentrace – opak koncentrace – vznik nových ministerstev (evropské záležitosti)</a:t>
            </a:r>
          </a:p>
          <a:p>
            <a:pPr marL="0" indent="0">
              <a:buNone/>
            </a:pPr>
            <a:endParaRPr lang="cs-CZ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22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i="1" dirty="0"/>
              <a:t>VERTIKÁLNÍ </a:t>
            </a:r>
            <a:r>
              <a:rPr lang="cs-CZ" b="1" i="1" dirty="0" smtClean="0"/>
              <a:t>LINIE – delegovaná působnost, zachovává podřízenost orgánům centrální správy.</a:t>
            </a:r>
            <a:endParaRPr lang="cs-CZ" b="1" i="1" dirty="0"/>
          </a:p>
          <a:p>
            <a:r>
              <a:rPr lang="cs-CZ" dirty="0"/>
              <a:t>Zde jde o soustředění nebo naopak rozdělení činností mezi jednotlivé úrovně </a:t>
            </a:r>
            <a:r>
              <a:rPr lang="cs-CZ" dirty="0" smtClean="0"/>
              <a:t>správní organizace</a:t>
            </a:r>
            <a:r>
              <a:rPr lang="cs-CZ" dirty="0"/>
              <a:t>. Vertikální koncentrace a centralizace mají shodný význam, </a:t>
            </a:r>
            <a:r>
              <a:rPr lang="cs-CZ" dirty="0" smtClean="0"/>
              <a:t>zatímco vertikální </a:t>
            </a:r>
            <a:r>
              <a:rPr lang="cs-CZ" dirty="0"/>
              <a:t>dekoncentrace a decentralizace se liší. Odlišnost je v tom, že </a:t>
            </a:r>
            <a:r>
              <a:rPr lang="cs-CZ" dirty="0" smtClean="0"/>
              <a:t>při </a:t>
            </a:r>
            <a:r>
              <a:rPr lang="cs-CZ" i="1" dirty="0" smtClean="0"/>
              <a:t>decentralizaci </a:t>
            </a:r>
            <a:r>
              <a:rPr lang="cs-CZ" dirty="0"/>
              <a:t>delegovaná jednotka funguje nadále nezávisle a řídí se </a:t>
            </a:r>
            <a:r>
              <a:rPr lang="cs-CZ" dirty="0" smtClean="0"/>
              <a:t>pouze obecnými </a:t>
            </a:r>
            <a:r>
              <a:rPr lang="cs-CZ" dirty="0"/>
              <a:t>právními předpisy. Centrální orgán může pouze kontrolovat </a:t>
            </a:r>
            <a:r>
              <a:rPr lang="cs-CZ" dirty="0" smtClean="0"/>
              <a:t>dodržování vymezeného </a:t>
            </a:r>
            <a:r>
              <a:rPr lang="cs-CZ" dirty="0"/>
              <a:t>rámce, a vztahy zde nemají charakter služební podřízenosti. </a:t>
            </a:r>
            <a:r>
              <a:rPr lang="cs-CZ" dirty="0" smtClean="0"/>
              <a:t>Příkladem je </a:t>
            </a:r>
            <a:r>
              <a:rPr lang="cs-CZ" dirty="0"/>
              <a:t>již zmiňovaná samostatná působnost obcí. Vertikální </a:t>
            </a:r>
            <a:r>
              <a:rPr lang="cs-CZ" i="1" dirty="0"/>
              <a:t>dekoncentrace </a:t>
            </a:r>
            <a:r>
              <a:rPr lang="cs-CZ" dirty="0"/>
              <a:t>naproti </a:t>
            </a:r>
            <a:r>
              <a:rPr lang="cs-CZ" dirty="0" smtClean="0"/>
              <a:t>tomu znamená </a:t>
            </a:r>
            <a:r>
              <a:rPr lang="cs-CZ" dirty="0"/>
              <a:t>delegaci pravomocí na nižší složky organizace při zachování </a:t>
            </a:r>
            <a:r>
              <a:rPr lang="cs-CZ" dirty="0" smtClean="0"/>
              <a:t>služební podřízenosti </a:t>
            </a:r>
            <a:r>
              <a:rPr lang="cs-CZ" dirty="0"/>
              <a:t>provádějícího.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9590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kolegiální a monokratický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cs-CZ" dirty="0" smtClean="0"/>
              <a:t>Vztahuje se ke složení správního orgánu a vyjadřuje způsob. Jak tento orgán přijímá rozhodnutí.</a:t>
            </a:r>
          </a:p>
          <a:p>
            <a:pPr marL="0" indent="0">
              <a:buNone/>
            </a:pPr>
            <a:r>
              <a:rPr lang="cs-CZ" sz="3400" b="1" dirty="0" smtClean="0"/>
              <a:t>Kolegiální orgán </a:t>
            </a:r>
            <a:r>
              <a:rPr lang="cs-CZ" sz="3400" dirty="0" smtClean="0"/>
              <a:t>– větší počet členů schvalujících rozhodnutí hlasování </a:t>
            </a:r>
            <a:r>
              <a:rPr lang="cs-CZ" sz="3400" dirty="0"/>
              <a:t>(sborový) orgán – správní orgán, který přijímá a vydává rozhodnutí, </a:t>
            </a:r>
            <a:r>
              <a:rPr lang="cs-CZ" sz="3400" dirty="0" smtClean="0"/>
              <a:t>má větší </a:t>
            </a:r>
            <a:r>
              <a:rPr lang="cs-CZ" sz="3400" dirty="0"/>
              <a:t>počet členů. Rozhodnutí jsou přijata hlasováním ve formě usnesení. Obvykle </a:t>
            </a:r>
            <a:r>
              <a:rPr lang="cs-CZ" sz="3400" dirty="0" smtClean="0"/>
              <a:t>se pro </a:t>
            </a:r>
            <a:r>
              <a:rPr lang="cs-CZ" sz="3400" dirty="0"/>
              <a:t>platnost rozhodnutí vyjadřuje, aby při jednání a hlasování byl přítomen </a:t>
            </a:r>
            <a:r>
              <a:rPr lang="cs-CZ" sz="3400" dirty="0" smtClean="0"/>
              <a:t>určitý počet </a:t>
            </a:r>
            <a:r>
              <a:rPr lang="cs-CZ" sz="3400" dirty="0"/>
              <a:t>členů správního orgánu (tzv. kvorum). To může být prostá většina, </a:t>
            </a:r>
            <a:r>
              <a:rPr lang="cs-CZ" sz="3400" dirty="0" smtClean="0"/>
              <a:t>určitá kvalifikovaná </a:t>
            </a:r>
            <a:r>
              <a:rPr lang="cs-CZ" sz="3400" dirty="0"/>
              <a:t>většina apod.</a:t>
            </a:r>
          </a:p>
          <a:p>
            <a:pPr marL="0" indent="0">
              <a:buNone/>
            </a:pPr>
            <a:r>
              <a:rPr lang="cs-CZ" sz="3400" b="1" i="1" dirty="0" smtClean="0"/>
              <a:t>P</a:t>
            </a:r>
            <a:r>
              <a:rPr lang="cs-CZ" sz="3400" dirty="0" smtClean="0"/>
              <a:t>ř</a:t>
            </a:r>
            <a:r>
              <a:rPr lang="cs-CZ" sz="3400" b="1" i="1" dirty="0" smtClean="0"/>
              <a:t>íklad</a:t>
            </a:r>
            <a:r>
              <a:rPr lang="cs-CZ" sz="3400" b="1" dirty="0" smtClean="0"/>
              <a:t>: </a:t>
            </a:r>
            <a:r>
              <a:rPr lang="cs-CZ" sz="3400" dirty="0" smtClean="0"/>
              <a:t>Příkladem </a:t>
            </a:r>
            <a:r>
              <a:rPr lang="cs-CZ" sz="3400" dirty="0"/>
              <a:t>orgánu složeného podle kritéria kolegiálního je vrcholný orgán </a:t>
            </a:r>
            <a:r>
              <a:rPr lang="cs-CZ" sz="3400" dirty="0" smtClean="0"/>
              <a:t>obecní samosprávy </a:t>
            </a:r>
            <a:r>
              <a:rPr lang="cs-CZ" sz="3400" dirty="0"/>
              <a:t>– zastupitelstvo obce</a:t>
            </a:r>
            <a:r>
              <a:rPr lang="cs-CZ" sz="3400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400" b="1" dirty="0" smtClean="0"/>
              <a:t>Monokratický orgán </a:t>
            </a:r>
            <a:r>
              <a:rPr lang="cs-CZ" sz="3400" dirty="0" smtClean="0"/>
              <a:t>– representován jednou osobou, která zastupuje celý orgán – hejtman, ministr.</a:t>
            </a:r>
          </a:p>
          <a:p>
            <a:pPr marL="0" indent="0">
              <a:buNone/>
            </a:pPr>
            <a:r>
              <a:rPr lang="cs-CZ" sz="3400" dirty="0"/>
              <a:t>Č</a:t>
            </a:r>
            <a:r>
              <a:rPr lang="cs-CZ" sz="3400" dirty="0" smtClean="0"/>
              <a:t>astější </a:t>
            </a:r>
            <a:r>
              <a:rPr lang="cs-CZ" sz="3400" dirty="0"/>
              <a:t>ve státní </a:t>
            </a:r>
            <a:r>
              <a:rPr lang="cs-CZ" sz="3400" dirty="0" smtClean="0"/>
              <a:t>správě, </a:t>
            </a:r>
            <a:r>
              <a:rPr lang="cs-CZ" sz="3400" dirty="0"/>
              <a:t>správní orgán představuje </a:t>
            </a:r>
            <a:r>
              <a:rPr lang="cs-CZ" sz="3400" dirty="0" smtClean="0"/>
              <a:t>jeden odpovědný </a:t>
            </a:r>
            <a:r>
              <a:rPr lang="cs-CZ" sz="3400" dirty="0"/>
              <a:t>zástupce. Princip tkví v tom, že rozhodnutí vydává jedna osoba. </a:t>
            </a:r>
            <a:r>
              <a:rPr lang="cs-CZ" sz="3400" dirty="0" smtClean="0"/>
              <a:t>Výhodou tohoto </a:t>
            </a:r>
            <a:r>
              <a:rPr lang="cs-CZ" sz="3400" dirty="0"/>
              <a:t>způsobu organizace je v rychlosti a operativnosti rozhodování také v </a:t>
            </a:r>
            <a:r>
              <a:rPr lang="cs-CZ" sz="3400" dirty="0" smtClean="0"/>
              <a:t>přímé vazbě </a:t>
            </a:r>
            <a:r>
              <a:rPr lang="cs-CZ" sz="3400" dirty="0"/>
              <a:t>na osobní odpovědnost rozhodujícího. Monokratický systém předurčuje</a:t>
            </a:r>
          </a:p>
          <a:p>
            <a:pPr marL="0" indent="0">
              <a:buNone/>
            </a:pPr>
            <a:r>
              <a:rPr lang="cs-CZ" sz="3400" dirty="0"/>
              <a:t>existenci </a:t>
            </a:r>
            <a:r>
              <a:rPr lang="cs-CZ" sz="3400" i="1" dirty="0"/>
              <a:t>poradních orgán</a:t>
            </a:r>
            <a:r>
              <a:rPr lang="cs-CZ" sz="3400" dirty="0"/>
              <a:t>ů </a:t>
            </a:r>
            <a:r>
              <a:rPr lang="cs-CZ" sz="3400" i="1" dirty="0"/>
              <a:t>nebo sbor</a:t>
            </a:r>
            <a:r>
              <a:rPr lang="cs-CZ" sz="3400" dirty="0"/>
              <a:t>ů. Rozhodnutí jsou předpřipravena </a:t>
            </a:r>
            <a:r>
              <a:rPr lang="cs-CZ" sz="3400" dirty="0" smtClean="0"/>
              <a:t>a diskutována </a:t>
            </a:r>
            <a:r>
              <a:rPr lang="cs-CZ" sz="3400" dirty="0"/>
              <a:t>poradci nebo odbornými skupinami, ,které mohou do jisté </a:t>
            </a:r>
            <a:r>
              <a:rPr lang="cs-CZ" sz="3400" dirty="0" smtClean="0"/>
              <a:t>míry formulovat </a:t>
            </a:r>
            <a:r>
              <a:rPr lang="cs-CZ" sz="3400" dirty="0"/>
              <a:t>následné vlastní rozhodnutí vedoucího. Existence těchto poradních </a:t>
            </a:r>
            <a:r>
              <a:rPr lang="cs-CZ" sz="3400" dirty="0" smtClean="0"/>
              <a:t>sborů však </a:t>
            </a:r>
            <a:r>
              <a:rPr lang="cs-CZ" sz="3400" dirty="0"/>
              <a:t>nezbavuje vedoucího odpovědnosti, kterou za své rozhodnutí nese.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5648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jmenovací a volební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Obsazování míst ve veřejné správě</a:t>
            </a:r>
          </a:p>
          <a:p>
            <a:r>
              <a:rPr lang="cs-CZ" dirty="0" smtClean="0"/>
              <a:t>Jmenovací princip je pravidlem ve veřejné správě</a:t>
            </a:r>
          </a:p>
          <a:p>
            <a:r>
              <a:rPr lang="cs-CZ" dirty="0" smtClean="0"/>
              <a:t>Volební princip v oblasti samosprávy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173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Státní správa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</a:p>
          <a:p>
            <a:r>
              <a:rPr lang="cs-CZ" dirty="0" smtClean="0"/>
              <a:t>Orgány státní správy</a:t>
            </a:r>
          </a:p>
          <a:p>
            <a:r>
              <a:rPr lang="cs-CZ" dirty="0" smtClean="0"/>
              <a:t>Hierarchie státní správy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28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přednášky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8:00 – 8:10 – aktuality z oblasti sociální správy, opakovaní probraného tématu</a:t>
            </a:r>
          </a:p>
          <a:p>
            <a:r>
              <a:rPr lang="cs-CZ" dirty="0" smtClean="0"/>
              <a:t>8:10 – 8:30 – psaní testu, následuje presence</a:t>
            </a:r>
          </a:p>
          <a:p>
            <a:pPr marL="0" indent="0">
              <a:buNone/>
            </a:pPr>
            <a:r>
              <a:rPr lang="cs-CZ" dirty="0" smtClean="0"/>
              <a:t>Studenti, kteří přicházejí po 8:30 nebudou zapsáni do presence.</a:t>
            </a:r>
          </a:p>
          <a:p>
            <a:pPr marL="0" indent="0">
              <a:buNone/>
            </a:pPr>
            <a:r>
              <a:rPr lang="cs-CZ" dirty="0" smtClean="0"/>
              <a:t>8:30 – 9:30 přednáška a cvičení + zadání domácího dostudování tématu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2821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ta </a:t>
            </a:r>
            <a:r>
              <a:rPr lang="cs-CZ" b="1" dirty="0"/>
              <a:t>část veřejné správy, která se uskutečňuje jménem a v </a:t>
            </a:r>
            <a:r>
              <a:rPr lang="cs-CZ" b="1" dirty="0" smtClean="0"/>
              <a:t>zájmu státu</a:t>
            </a:r>
            <a:r>
              <a:rPr lang="cs-CZ" dirty="0"/>
              <a:t>. Právě státní správa tvoří samotné jádro veřejné správy a je její klíčovou součástí.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Státní</a:t>
            </a:r>
            <a:r>
              <a:rPr lang="cs-CZ" dirty="0"/>
              <a:t> </a:t>
            </a:r>
            <a:r>
              <a:rPr lang="cs-CZ" dirty="0" smtClean="0"/>
              <a:t>správa </a:t>
            </a:r>
            <a:r>
              <a:rPr lang="cs-CZ" dirty="0"/>
              <a:t>je </a:t>
            </a:r>
            <a:r>
              <a:rPr lang="cs-CZ" b="1" dirty="0"/>
              <a:t>realizací výkonné moci státu </a:t>
            </a:r>
            <a:r>
              <a:rPr lang="cs-CZ" dirty="0"/>
              <a:t>(od moci </a:t>
            </a:r>
            <a:r>
              <a:rPr lang="cs-CZ" i="1" dirty="0"/>
              <a:t>zákonodárné</a:t>
            </a:r>
            <a:r>
              <a:rPr lang="cs-CZ" dirty="0"/>
              <a:t> se v zásadě odlišuje tím, </a:t>
            </a:r>
            <a:r>
              <a:rPr lang="cs-CZ" dirty="0" smtClean="0"/>
              <a:t>že zákony </a:t>
            </a:r>
            <a:r>
              <a:rPr lang="cs-CZ" dirty="0"/>
              <a:t>jako primární a originární právní předpisy netvoří, nýbrž </a:t>
            </a:r>
            <a:r>
              <a:rPr lang="cs-CZ" b="1" dirty="0"/>
              <a:t>aplikuje</a:t>
            </a:r>
            <a:r>
              <a:rPr lang="cs-CZ" dirty="0"/>
              <a:t>, od moci </a:t>
            </a:r>
            <a:r>
              <a:rPr lang="cs-CZ" i="1" dirty="0"/>
              <a:t>soudní</a:t>
            </a:r>
            <a:r>
              <a:rPr lang="cs-CZ" dirty="0"/>
              <a:t> </a:t>
            </a:r>
            <a:r>
              <a:rPr lang="cs-CZ" dirty="0" smtClean="0"/>
              <a:t>se pak </a:t>
            </a:r>
            <a:r>
              <a:rPr lang="cs-CZ" dirty="0"/>
              <a:t>moc výkonná v zásadě odlišuje tím, že uvedená aplikace je v případě veřejné </a:t>
            </a:r>
            <a:r>
              <a:rPr lang="cs-CZ" dirty="0" smtClean="0"/>
              <a:t>správy determinována </a:t>
            </a:r>
            <a:r>
              <a:rPr lang="cs-CZ" b="1" dirty="0"/>
              <a:t>veřejným zájmem</a:t>
            </a:r>
            <a:r>
              <a:rPr lang="cs-CZ" dirty="0"/>
              <a:t>, zatímco totiž pro soudnictví je charakteristická </a:t>
            </a:r>
            <a:r>
              <a:rPr lang="cs-CZ" dirty="0" smtClean="0"/>
              <a:t>soudcovská nezávislost</a:t>
            </a:r>
            <a:r>
              <a:rPr lang="cs-CZ" dirty="0"/>
              <a:t>, veřejná správa je nerozlučně spjata s principem </a:t>
            </a:r>
            <a:r>
              <a:rPr lang="cs-CZ" b="1" dirty="0"/>
              <a:t>hierarchické nadřízenosti </a:t>
            </a:r>
            <a:r>
              <a:rPr lang="cs-CZ" b="1" dirty="0" smtClean="0"/>
              <a:t>a podřízenosti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3098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správa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Státní správa </a:t>
            </a:r>
            <a:r>
              <a:rPr lang="cs-CZ" b="1" dirty="0" smtClean="0"/>
              <a:t>má </a:t>
            </a:r>
            <a:r>
              <a:rPr lang="cs-CZ" b="1" dirty="0"/>
              <a:t>zásadně PROVÁDĚCÍ, PODZÁKONNÝ A </a:t>
            </a:r>
            <a:r>
              <a:rPr lang="cs-CZ" b="1" dirty="0" smtClean="0"/>
              <a:t>NAŘIZOVACÍ CHARAKTER</a:t>
            </a:r>
            <a:r>
              <a:rPr lang="cs-CZ" b="1" dirty="0"/>
              <a:t>:</a:t>
            </a:r>
          </a:p>
          <a:p>
            <a:r>
              <a:rPr lang="cs-CZ" b="1" dirty="0" smtClean="0"/>
              <a:t>Prováděcí </a:t>
            </a:r>
            <a:r>
              <a:rPr lang="cs-CZ" b="1" dirty="0"/>
              <a:t>charakter státní správy </a:t>
            </a:r>
            <a:r>
              <a:rPr lang="cs-CZ" dirty="0"/>
              <a:t>značí to, že státní správa slouží jako </a:t>
            </a:r>
            <a:r>
              <a:rPr lang="cs-CZ" dirty="0" smtClean="0"/>
              <a:t>organizované zabezpečení </a:t>
            </a:r>
            <a:r>
              <a:rPr lang="cs-CZ" dirty="0"/>
              <a:t>exekutivy a jejím úkolem je tedy provádění zákonů, které </a:t>
            </a:r>
            <a:r>
              <a:rPr lang="cs-CZ" dirty="0" smtClean="0"/>
              <a:t>přijala legislativa </a:t>
            </a:r>
            <a:r>
              <a:rPr lang="cs-CZ" dirty="0"/>
              <a:t>a v případě sporu vyloží jurisdikce. Státní správa není však jen pasivní </a:t>
            </a:r>
            <a:r>
              <a:rPr lang="cs-CZ" dirty="0" smtClean="0"/>
              <a:t>či neutrální </a:t>
            </a:r>
            <a:r>
              <a:rPr lang="cs-CZ" dirty="0"/>
              <a:t>činností, ale jejím obsahem je i řada aktivních kroků. V rámci zpětné </a:t>
            </a:r>
            <a:r>
              <a:rPr lang="cs-CZ" dirty="0" smtClean="0"/>
              <a:t>vazby se </a:t>
            </a:r>
            <a:r>
              <a:rPr lang="cs-CZ" dirty="0"/>
              <a:t>totiž právě ve státní správě řada zákonů přímo rodí.</a:t>
            </a:r>
          </a:p>
          <a:p>
            <a:r>
              <a:rPr lang="cs-CZ" dirty="0" smtClean="0"/>
              <a:t> </a:t>
            </a:r>
            <a:r>
              <a:rPr lang="cs-CZ" b="1" dirty="0"/>
              <a:t>Podzákonný charakter státní správy </a:t>
            </a:r>
            <a:r>
              <a:rPr lang="cs-CZ" dirty="0"/>
              <a:t>znamená, že státní správa je vázána zákony a</a:t>
            </a:r>
          </a:p>
          <a:p>
            <a:pPr marL="0" indent="0">
              <a:buNone/>
            </a:pPr>
            <a:r>
              <a:rPr lang="cs-CZ" dirty="0"/>
              <a:t>řídí se jejich obsahem (srov. ustanovení čl. 2 odst. 3 Ústavy České republiky6 </a:t>
            </a:r>
            <a:r>
              <a:rPr lang="cs-CZ" dirty="0" smtClean="0"/>
              <a:t>a obdobné </a:t>
            </a:r>
            <a:r>
              <a:rPr lang="cs-CZ" dirty="0"/>
              <a:t>ustanovení čl. 2 odst. 2 Listiny základních práv a svobod7).</a:t>
            </a:r>
          </a:p>
          <a:p>
            <a:r>
              <a:rPr lang="cs-CZ" dirty="0" smtClean="0"/>
              <a:t>N</a:t>
            </a:r>
            <a:r>
              <a:rPr lang="cs-CZ" b="1" dirty="0" smtClean="0"/>
              <a:t>ařizovací </a:t>
            </a:r>
            <a:r>
              <a:rPr lang="cs-CZ" b="1" dirty="0"/>
              <a:t>charakter státní správy </a:t>
            </a:r>
            <a:r>
              <a:rPr lang="cs-CZ" dirty="0"/>
              <a:t>značí, že státní správa má pravomoc</a:t>
            </a:r>
          </a:p>
          <a:p>
            <a:pPr marL="0" indent="0">
              <a:buNone/>
            </a:pPr>
            <a:r>
              <a:rPr lang="cs-CZ" dirty="0"/>
              <a:t>vydávat správní akty (individuální, normativní, smíšené), které jsou závazné vůči</a:t>
            </a:r>
          </a:p>
          <a:p>
            <a:pPr marL="0" indent="0">
              <a:buNone/>
            </a:pPr>
            <a:r>
              <a:rPr lang="cs-CZ" dirty="0"/>
              <a:t>svým adresátům (pravomoc nařizovat). Tato vlastnost vyjadřuje to, že orgány státní</a:t>
            </a:r>
          </a:p>
          <a:p>
            <a:pPr marL="0" indent="0">
              <a:buNone/>
            </a:pPr>
            <a:r>
              <a:rPr lang="cs-CZ" dirty="0"/>
              <a:t>správy jsou ve vztahu k těm, vůči nimž je správa vykonávána, v postavení</a:t>
            </a:r>
          </a:p>
          <a:p>
            <a:pPr marL="0" indent="0">
              <a:buNone/>
            </a:pPr>
            <a:r>
              <a:rPr lang="cs-CZ" dirty="0"/>
              <a:t>vrchnostenském.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9130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správa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Státní správa může být vykonávána buď přímo, anebo nepřímo, a to </a:t>
            </a:r>
            <a:r>
              <a:rPr lang="cs-CZ" b="1" dirty="0" smtClean="0"/>
              <a:t>podle subjektů</a:t>
            </a:r>
            <a:r>
              <a:rPr lang="cs-CZ" b="1" dirty="0"/>
              <a:t>, které ji reálně vykonávají:</a:t>
            </a:r>
          </a:p>
          <a:p>
            <a:r>
              <a:rPr lang="cs-CZ" dirty="0"/>
              <a:t>· </a:t>
            </a:r>
            <a:r>
              <a:rPr lang="cs-CZ" b="1" dirty="0"/>
              <a:t>Přímou státní správu </a:t>
            </a:r>
            <a:r>
              <a:rPr lang="cs-CZ" dirty="0"/>
              <a:t>vykonávají bezprostředně státní orgány, tedy </a:t>
            </a:r>
            <a:r>
              <a:rPr lang="cs-CZ" dirty="0" smtClean="0"/>
              <a:t>jednotlivé organizační </a:t>
            </a:r>
            <a:r>
              <a:rPr lang="cs-CZ" dirty="0"/>
              <a:t>složky státu.</a:t>
            </a:r>
          </a:p>
          <a:p>
            <a:r>
              <a:rPr lang="cs-CZ" dirty="0"/>
              <a:t>· </a:t>
            </a:r>
            <a:r>
              <a:rPr lang="cs-CZ" b="1" dirty="0"/>
              <a:t>Nepřímá státní správa </a:t>
            </a:r>
            <a:r>
              <a:rPr lang="cs-CZ" dirty="0"/>
              <a:t>je vykonávána (v přenesené působnosti) </a:t>
            </a:r>
            <a:r>
              <a:rPr lang="cs-CZ" dirty="0" smtClean="0"/>
              <a:t>veřejnoprávními korporacemi </a:t>
            </a:r>
            <a:r>
              <a:rPr lang="cs-CZ" dirty="0"/>
              <a:t>(obce, kraje) nebo i soukromými osobami fyzickými či </a:t>
            </a:r>
            <a:r>
              <a:rPr lang="cs-CZ" dirty="0" err="1" smtClean="0"/>
              <a:t>právnickými,jimž</a:t>
            </a:r>
            <a:r>
              <a:rPr lang="cs-CZ" dirty="0" smtClean="0"/>
              <a:t> </a:t>
            </a:r>
            <a:r>
              <a:rPr lang="cs-CZ" dirty="0"/>
              <a:t>byl výkon státní správy propůjčen na základě zákona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889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ORGÁNY STÁTNÍ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správa – veřejná správa vykonávaná vládou – realizace státní moci</a:t>
            </a:r>
          </a:p>
          <a:p>
            <a:r>
              <a:rPr lang="cs-CZ" dirty="0" smtClean="0"/>
              <a:t>Výkon správy – orgány státní správy (lze pověřit i jiné subjekty k výkonu státní správy – přenesená působnost – př. KÚ a MPSV – inspekce poskytování sociálních služeb)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4576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Hierarchie státní správy – princip nadřízenosti a podřízenosti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Orgány státní správy – nižší, vyšší, ústřední a  místní</a:t>
            </a:r>
          </a:p>
          <a:p>
            <a:pPr marL="0" indent="0">
              <a:buNone/>
            </a:pPr>
            <a:r>
              <a:rPr lang="cs-CZ" dirty="0" smtClean="0"/>
              <a:t>Vláda</a:t>
            </a:r>
          </a:p>
          <a:p>
            <a:pPr marL="0" indent="0">
              <a:buNone/>
            </a:pPr>
            <a:r>
              <a:rPr lang="cs-CZ" dirty="0" smtClean="0"/>
              <a:t>Ústřední orgány státní správy</a:t>
            </a:r>
          </a:p>
          <a:p>
            <a:pPr marL="0" indent="0">
              <a:buNone/>
            </a:pPr>
            <a:r>
              <a:rPr lang="cs-CZ" dirty="0" smtClean="0"/>
              <a:t>Místní orgány státní správy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Celostátní působnost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3293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Vrcholný orgán státní správy a výkonné moci</a:t>
            </a:r>
          </a:p>
          <a:p>
            <a:r>
              <a:rPr lang="cs-CZ" dirty="0" smtClean="0"/>
              <a:t>Členové vlády: předseda, místopředsedové, ministři</a:t>
            </a:r>
          </a:p>
          <a:p>
            <a:r>
              <a:rPr lang="cs-CZ" dirty="0" smtClean="0"/>
              <a:t>Ministři – řídí ministerstva nebo vykonávají důležitou funkci – ministři bez portfeje (př.??)</a:t>
            </a:r>
          </a:p>
          <a:p>
            <a:r>
              <a:rPr lang="cs-CZ" dirty="0" smtClean="0"/>
              <a:t>Předsedu </a:t>
            </a:r>
            <a:r>
              <a:rPr lang="cs-CZ" dirty="0"/>
              <a:t>vlády jmenuje prezident republiky a na </a:t>
            </a:r>
            <a:r>
              <a:rPr lang="cs-CZ" dirty="0" smtClean="0"/>
              <a:t>jeho návrh </a:t>
            </a:r>
            <a:r>
              <a:rPr lang="cs-CZ" dirty="0"/>
              <a:t>jmenuje a odvolává ostatní členy vlády a pověřuje je řízením ministerstev nebo jiných</a:t>
            </a:r>
          </a:p>
          <a:p>
            <a:r>
              <a:rPr lang="cs-CZ" dirty="0"/>
              <a:t>úřadů.</a:t>
            </a:r>
          </a:p>
          <a:p>
            <a:r>
              <a:rPr lang="cs-CZ" dirty="0"/>
              <a:t>Vláda je </a:t>
            </a:r>
            <a:r>
              <a:rPr lang="cs-CZ" b="1" dirty="0"/>
              <a:t>odpovědna Poslanecké sněmovně. </a:t>
            </a:r>
            <a:r>
              <a:rPr lang="cs-CZ" dirty="0"/>
              <a:t>Do </a:t>
            </a:r>
            <a:r>
              <a:rPr lang="cs-CZ" b="1" dirty="0"/>
              <a:t>třiceti dnů </a:t>
            </a:r>
            <a:r>
              <a:rPr lang="cs-CZ" dirty="0"/>
              <a:t>po svém </a:t>
            </a:r>
            <a:r>
              <a:rPr lang="cs-CZ" dirty="0" smtClean="0"/>
              <a:t>jmenování předstupuje </a:t>
            </a:r>
            <a:r>
              <a:rPr lang="cs-CZ" dirty="0"/>
              <a:t>před Poslaneckou sněmovnu, kterou žádá o </a:t>
            </a:r>
            <a:r>
              <a:rPr lang="cs-CZ" b="1" dirty="0"/>
              <a:t>vyslovení důvěry</a:t>
            </a:r>
            <a:r>
              <a:rPr lang="cs-CZ" dirty="0"/>
              <a:t>. Dále může </a:t>
            </a:r>
            <a:r>
              <a:rPr lang="cs-CZ" dirty="0" smtClean="0"/>
              <a:t>vláda předložit </a:t>
            </a:r>
            <a:r>
              <a:rPr lang="cs-CZ" dirty="0"/>
              <a:t>Poslanecké sněmovně </a:t>
            </a:r>
            <a:r>
              <a:rPr lang="cs-CZ" b="1" dirty="0"/>
              <a:t>žádost o vyslovení důvěry</a:t>
            </a:r>
            <a:r>
              <a:rPr lang="cs-CZ" dirty="0"/>
              <a:t>. Poslanecká sněmovna </a:t>
            </a:r>
            <a:r>
              <a:rPr lang="cs-CZ" dirty="0" smtClean="0"/>
              <a:t>může rovněž </a:t>
            </a:r>
            <a:r>
              <a:rPr lang="cs-CZ" dirty="0"/>
              <a:t>na písemný návrh </a:t>
            </a:r>
            <a:r>
              <a:rPr lang="cs-CZ" b="1" dirty="0"/>
              <a:t>nejméně padesáti poslanců </a:t>
            </a:r>
            <a:r>
              <a:rPr lang="cs-CZ" dirty="0"/>
              <a:t>vyslovit vládě nedůvěru, a </a:t>
            </a:r>
            <a:r>
              <a:rPr lang="cs-CZ" b="1" dirty="0" smtClean="0"/>
              <a:t>to nadpoloviční </a:t>
            </a:r>
            <a:r>
              <a:rPr lang="cs-CZ" b="1" dirty="0"/>
              <a:t>většinou všech poslanců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Vláda rozhoduje </a:t>
            </a:r>
            <a:r>
              <a:rPr lang="cs-CZ" dirty="0"/>
              <a:t>ve sboru. K přijetí usnesení vlády je třeba souhlasu </a:t>
            </a:r>
            <a:r>
              <a:rPr lang="cs-CZ" dirty="0" smtClean="0"/>
              <a:t>nadpoloviční většiny </a:t>
            </a:r>
            <a:r>
              <a:rPr lang="cs-CZ" dirty="0"/>
              <a:t>všech jejích členů. Předseda vlády organizuje činnost vlády, řídí její </a:t>
            </a:r>
            <a:r>
              <a:rPr lang="cs-CZ" dirty="0" smtClean="0"/>
              <a:t>schůze, vystupuje </a:t>
            </a:r>
            <a:r>
              <a:rPr lang="cs-CZ" dirty="0"/>
              <a:t>jejím jménem a vykonává další činnosti, které jsou mu svěřeny Ústavou </a:t>
            </a:r>
            <a:r>
              <a:rPr lang="cs-CZ" dirty="0" smtClean="0"/>
              <a:t>nebo jinými </a:t>
            </a:r>
            <a:r>
              <a:rPr lang="cs-CZ" dirty="0"/>
              <a:t>zákony. Předsedu vlády zastupuje místopředseda vlády nebo jiný pověřený </a:t>
            </a:r>
            <a:r>
              <a:rPr lang="cs-CZ" dirty="0" smtClean="0"/>
              <a:t>člen vlády</a:t>
            </a:r>
            <a:r>
              <a:rPr lang="cs-CZ" dirty="0"/>
              <a:t>.</a:t>
            </a:r>
          </a:p>
          <a:p>
            <a:r>
              <a:rPr lang="cs-CZ" dirty="0"/>
              <a:t>K provedení zákona a v jeho mezích je vláda oprávněna vydávat nařízení. </a:t>
            </a:r>
            <a:r>
              <a:rPr lang="cs-CZ" dirty="0" smtClean="0"/>
              <a:t>Nařízení podepisuje </a:t>
            </a:r>
            <a:r>
              <a:rPr lang="cs-CZ" dirty="0"/>
              <a:t>předseda vlády a příslušný člen vlády.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Vláda </a:t>
            </a:r>
            <a:r>
              <a:rPr lang="cs-CZ" dirty="0"/>
              <a:t>může zřídit jako svůj </a:t>
            </a:r>
            <a:r>
              <a:rPr lang="cs-CZ" b="1" dirty="0"/>
              <a:t>poradní </a:t>
            </a:r>
            <a:r>
              <a:rPr lang="cs-CZ" b="1" dirty="0" smtClean="0"/>
              <a:t>orgán Legislativní </a:t>
            </a:r>
            <a:r>
              <a:rPr lang="cs-CZ" b="1" dirty="0"/>
              <a:t>radu. </a:t>
            </a:r>
            <a:r>
              <a:rPr lang="cs-CZ" dirty="0"/>
              <a:t>V jejím čele stojí člen vlády</a:t>
            </a:r>
            <a:r>
              <a:rPr lang="cs-CZ" dirty="0" smtClean="0"/>
              <a:t>.</a:t>
            </a:r>
          </a:p>
          <a:p>
            <a:r>
              <a:rPr lang="cs-CZ" b="1" dirty="0"/>
              <a:t>Vláda řídí, kontroluje a sjednocuje činnost ministerstev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6995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Ústřední orgány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Kompetenční zákon 2/1969 Sb.</a:t>
            </a:r>
          </a:p>
          <a:p>
            <a:r>
              <a:rPr lang="cs-CZ" dirty="0" smtClean="0"/>
              <a:t>Působnost a pravomoc na celém území státu</a:t>
            </a:r>
          </a:p>
          <a:p>
            <a:r>
              <a:rPr lang="cs-CZ" dirty="0" smtClean="0"/>
              <a:t>Pravomoc – na základě zákona vydávat obecně závazné právní akty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6871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Ústřední orgány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4800" b="1" dirty="0" smtClean="0"/>
              <a:t>Vláda</a:t>
            </a:r>
            <a:r>
              <a:rPr lang="cs-CZ" sz="4800" dirty="0" smtClean="0"/>
              <a:t> – nejvyšší orgán státní správy</a:t>
            </a:r>
          </a:p>
          <a:p>
            <a:r>
              <a:rPr lang="cs-CZ" sz="4800" b="1" dirty="0" smtClean="0"/>
              <a:t>Orgány ústřední státní správy </a:t>
            </a:r>
            <a:r>
              <a:rPr lang="cs-CZ" sz="4800" dirty="0" smtClean="0"/>
              <a:t>- Ministerstva – </a:t>
            </a:r>
            <a:r>
              <a:rPr lang="cs-CZ" sz="4800" dirty="0" err="1" smtClean="0"/>
              <a:t>Msprav</a:t>
            </a:r>
            <a:r>
              <a:rPr lang="cs-CZ" sz="4800" dirty="0" smtClean="0"/>
              <a:t>., MF, MŠMTV, MK, MPSV, MZ, </a:t>
            </a:r>
            <a:r>
              <a:rPr lang="cs-CZ" sz="4800" dirty="0" err="1" smtClean="0"/>
              <a:t>MZv</a:t>
            </a:r>
            <a:r>
              <a:rPr lang="cs-CZ" sz="4800" dirty="0" smtClean="0"/>
              <a:t>, MV, MPO, MMR, </a:t>
            </a:r>
            <a:r>
              <a:rPr lang="cs-CZ" sz="4800" dirty="0" err="1" smtClean="0"/>
              <a:t>Mzem</a:t>
            </a:r>
            <a:r>
              <a:rPr lang="cs-CZ" sz="4800" dirty="0" smtClean="0"/>
              <a:t>, MO, MD, MŽP</a:t>
            </a:r>
          </a:p>
          <a:p>
            <a:r>
              <a:rPr lang="cs-CZ" sz="4800" b="1" dirty="0"/>
              <a:t>Ú</a:t>
            </a:r>
            <a:r>
              <a:rPr lang="cs-CZ" sz="4800" b="1" dirty="0" smtClean="0"/>
              <a:t>řady ústřední správy </a:t>
            </a:r>
            <a:r>
              <a:rPr lang="cs-CZ" sz="4800" dirty="0" smtClean="0"/>
              <a:t>– Český statistický úřad, Č. úřad zeměměřičský a katastrální, Český báňský úřad, Úřad průmyslového vlastnictví, Úřad na ochranu hospodářské soutěže, Úřad pro veřejné informační systémy, </a:t>
            </a:r>
            <a:r>
              <a:rPr lang="cs-CZ" sz="4800" dirty="0"/>
              <a:t>S</a:t>
            </a:r>
            <a:r>
              <a:rPr lang="cs-CZ" sz="4800" dirty="0" smtClean="0"/>
              <a:t>práva státních hmotných rezerv, Státní úřad pro jadernou bezpečnost, Komise pro cenné papíry, Národní bezpečnostní úřad, Energetický regulační úřad</a:t>
            </a:r>
          </a:p>
          <a:p>
            <a:r>
              <a:rPr lang="cs-CZ" sz="4800" b="1" dirty="0" smtClean="0"/>
              <a:t>Správní úřady s celostátní působností </a:t>
            </a:r>
            <a:r>
              <a:rPr lang="cs-CZ" sz="4800" dirty="0" smtClean="0"/>
              <a:t>(bez přídomku – ústřední) - </a:t>
            </a:r>
            <a:r>
              <a:rPr lang="cs-CZ" sz="4800" dirty="0"/>
              <a:t>jsou zpravidla podřízeny ministerstvům</a:t>
            </a:r>
            <a:r>
              <a:rPr lang="cs-CZ" sz="4800" dirty="0" smtClean="0"/>
              <a:t>.</a:t>
            </a:r>
            <a:r>
              <a:rPr lang="cs-CZ" sz="4800" dirty="0"/>
              <a:t> Ministerstvu školství, mládeže a tělovýchovy je </a:t>
            </a:r>
            <a:r>
              <a:rPr lang="cs-CZ" sz="4800" dirty="0" smtClean="0"/>
              <a:t>podřízena Česká </a:t>
            </a:r>
            <a:r>
              <a:rPr lang="cs-CZ" sz="4800" dirty="0"/>
              <a:t>školní inspekce. Součástí Ministerstva zdravotnictví je Český inspektorát lázní </a:t>
            </a:r>
            <a:r>
              <a:rPr lang="cs-CZ" sz="4800" dirty="0" smtClean="0"/>
              <a:t>a zřídel</a:t>
            </a:r>
            <a:r>
              <a:rPr lang="cs-CZ" sz="4800" dirty="0"/>
              <a:t>. Ministerstvu průmyslu a obchodu je podřízena Česká energetická inspekce, </a:t>
            </a:r>
            <a:r>
              <a:rPr lang="cs-CZ" sz="4800" dirty="0" smtClean="0"/>
              <a:t>Česká obchodní </a:t>
            </a:r>
            <a:r>
              <a:rPr lang="cs-CZ" sz="4800" dirty="0"/>
              <a:t>inspekce, Puncovní úřad a Licenční úřad. Ministerstvo zemědělství řídí </a:t>
            </a:r>
            <a:r>
              <a:rPr lang="cs-CZ" sz="4800" dirty="0" smtClean="0"/>
              <a:t>Českou zemědělskou </a:t>
            </a:r>
            <a:r>
              <a:rPr lang="cs-CZ" sz="4800" dirty="0"/>
              <a:t>a potravinářskou inspekci, Státní veterinární správu České republiky, </a:t>
            </a:r>
            <a:r>
              <a:rPr lang="cs-CZ" sz="4800" dirty="0" smtClean="0"/>
              <a:t>Ústřední kontrolní </a:t>
            </a:r>
            <a:r>
              <a:rPr lang="cs-CZ" sz="4800" dirty="0"/>
              <a:t>a zkušební ústav zemědělský a Českou plemenářskou inspekcí. </a:t>
            </a:r>
            <a:r>
              <a:rPr lang="cs-CZ" sz="4800" dirty="0" smtClean="0"/>
              <a:t>Ministerstvu životního </a:t>
            </a:r>
            <a:r>
              <a:rPr lang="cs-CZ" sz="4800" dirty="0"/>
              <a:t>prostředí je podřízena Česká inspekce životního prostředí a </a:t>
            </a:r>
            <a:r>
              <a:rPr lang="cs-CZ" sz="4800" dirty="0" smtClean="0"/>
              <a:t>Český hydrometeorologický </a:t>
            </a:r>
            <a:r>
              <a:rPr lang="cs-CZ" sz="4800" dirty="0"/>
              <a:t>ústav. Řada dalších je zmíněna a zřízena ve zvláštních zákonech</a:t>
            </a:r>
            <a:r>
              <a:rPr lang="cs-CZ" sz="4800" dirty="0" smtClean="0"/>
              <a:t>.</a:t>
            </a:r>
          </a:p>
          <a:p>
            <a:r>
              <a:rPr lang="cs-CZ" sz="4800" dirty="0"/>
              <a:t>Na nižším stupni hierarchie státní správy působí takové správní úřady, </a:t>
            </a:r>
            <a:r>
              <a:rPr lang="cs-CZ" sz="4800" dirty="0" smtClean="0"/>
              <a:t>jejichž působnost </a:t>
            </a:r>
            <a:r>
              <a:rPr lang="cs-CZ" sz="4800" dirty="0"/>
              <a:t>je omezena nejen věcně, ale i územně (jde o </a:t>
            </a:r>
            <a:r>
              <a:rPr lang="cs-CZ" sz="4800" b="1" dirty="0"/>
              <a:t>územní správní úřady</a:t>
            </a:r>
            <a:r>
              <a:rPr lang="cs-CZ" sz="4800" dirty="0" smtClean="0"/>
              <a:t>). </a:t>
            </a:r>
            <a:r>
              <a:rPr lang="cs-CZ" sz="4800" dirty="0"/>
              <a:t>Věcná působnost těchto úřadů je často odvozena od působnosti </a:t>
            </a:r>
            <a:r>
              <a:rPr lang="cs-CZ" sz="4800" dirty="0" smtClean="0"/>
              <a:t>nadřízených ústředních </a:t>
            </a:r>
            <a:r>
              <a:rPr lang="cs-CZ" sz="4800" dirty="0"/>
              <a:t>správních úřadů, přičemž jde obvykle o úzkou věcnou specializaci</a:t>
            </a:r>
            <a:r>
              <a:rPr lang="cs-CZ" sz="4800" dirty="0" smtClean="0"/>
              <a:t>.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4300" u="sng" dirty="0" smtClean="0"/>
              <a:t>Finanční </a:t>
            </a:r>
            <a:r>
              <a:rPr lang="cs-CZ" sz="4300" u="sng" dirty="0"/>
              <a:t>ředitelství </a:t>
            </a:r>
            <a:r>
              <a:rPr lang="cs-CZ" sz="4300" dirty="0"/>
              <a:t>a finanční úřady vykonávají správu daní, odvodů a záloh </a:t>
            </a:r>
            <a:r>
              <a:rPr lang="cs-CZ" sz="4300" dirty="0" smtClean="0"/>
              <a:t>na tyto </a:t>
            </a:r>
            <a:r>
              <a:rPr lang="cs-CZ" sz="4300" dirty="0"/>
              <a:t>příjmy a správních poplatků jimi vyměřovaných a vybíraných, </a:t>
            </a:r>
            <a:r>
              <a:rPr lang="cs-CZ" sz="4300" dirty="0" smtClean="0"/>
              <a:t>spravují dotace</a:t>
            </a:r>
            <a:r>
              <a:rPr lang="cs-CZ" sz="4300" dirty="0"/>
              <a:t>, provádějí finanční revize, provádějí řízení o přestupcích v oboru </a:t>
            </a:r>
            <a:r>
              <a:rPr lang="cs-CZ" sz="4300" dirty="0" smtClean="0"/>
              <a:t>své působnosti</a:t>
            </a:r>
            <a:r>
              <a:rPr lang="cs-CZ" sz="4300" dirty="0"/>
              <a:t>, vybírají a vymáhají odvody, poplatky, úhrady, úplaty, pokuty </a:t>
            </a:r>
            <a:r>
              <a:rPr lang="cs-CZ" sz="4300" dirty="0" smtClean="0"/>
              <a:t>a penále</a:t>
            </a:r>
            <a:r>
              <a:rPr lang="cs-CZ" sz="4300" dirty="0"/>
              <a:t>, které jsou uloženy jinými orgány státní správy a které jsou </a:t>
            </a:r>
            <a:r>
              <a:rPr lang="cs-CZ" sz="4300" dirty="0" smtClean="0"/>
              <a:t>příjmem státního </a:t>
            </a:r>
            <a:r>
              <a:rPr lang="cs-CZ" sz="4300" dirty="0"/>
              <a:t>rozpočtu, rozpočtů územních samosprávných celků a státních fondů, </a:t>
            </a:r>
            <a:r>
              <a:rPr lang="cs-CZ" sz="4300" dirty="0" smtClean="0"/>
              <a:t>s výjimkou </a:t>
            </a:r>
            <a:r>
              <a:rPr lang="cs-CZ" sz="4300" dirty="0"/>
              <a:t>pokut ukládaných obcemi a kraji, provádějí cenovou </a:t>
            </a:r>
            <a:r>
              <a:rPr lang="cs-CZ" sz="4300" dirty="0" smtClean="0"/>
              <a:t>kontrolu. </a:t>
            </a:r>
            <a:r>
              <a:rPr lang="cs-CZ" sz="4300" u="sng" dirty="0" smtClean="0"/>
              <a:t>Celní </a:t>
            </a:r>
            <a:r>
              <a:rPr lang="cs-CZ" sz="4300" u="sng" dirty="0"/>
              <a:t>ředitelství a celní úřady </a:t>
            </a:r>
            <a:r>
              <a:rPr lang="cs-CZ" sz="4300" dirty="0"/>
              <a:t>jsou orgány státní správy s působností v </a:t>
            </a:r>
            <a:r>
              <a:rPr lang="cs-CZ" sz="4300" dirty="0" smtClean="0"/>
              <a:t>oblasti celnictví</a:t>
            </a:r>
            <a:r>
              <a:rPr lang="cs-CZ" sz="4300" dirty="0"/>
              <a:t>, celní politiky, celních sazeb, celní statistiky a dalších </a:t>
            </a:r>
            <a:r>
              <a:rPr lang="cs-CZ" sz="4300" dirty="0" smtClean="0"/>
              <a:t>oblastech stanovených </a:t>
            </a:r>
            <a:r>
              <a:rPr lang="cs-CZ" sz="4300" dirty="0"/>
              <a:t>zákonem. Vykonávají rovněž správu spotřebních daní a daně </a:t>
            </a:r>
            <a:r>
              <a:rPr lang="cs-CZ" sz="4300" dirty="0" smtClean="0"/>
              <a:t>z přidané </a:t>
            </a:r>
            <a:r>
              <a:rPr lang="cs-CZ" sz="4300" dirty="0"/>
              <a:t>hodnoty v rozsahu stanoveném zvláštním zákonem, poplatků </a:t>
            </a:r>
            <a:r>
              <a:rPr lang="cs-CZ" sz="4300" dirty="0" smtClean="0"/>
              <a:t>spojených s </a:t>
            </a:r>
            <a:r>
              <a:rPr lang="cs-CZ" sz="4300" dirty="0"/>
              <a:t>dovozem a vývozem, jakož i silniční daně u zahraničních osob</a:t>
            </a:r>
            <a:r>
              <a:rPr lang="cs-CZ" sz="4300" dirty="0" smtClean="0"/>
              <a:t>.  </a:t>
            </a:r>
          </a:p>
          <a:p>
            <a:r>
              <a:rPr lang="cs-CZ" sz="4300" u="sng" dirty="0" smtClean="0"/>
              <a:t>Úřady </a:t>
            </a:r>
            <a:r>
              <a:rPr lang="cs-CZ" sz="4300" u="sng" dirty="0"/>
              <a:t>práce </a:t>
            </a:r>
            <a:r>
              <a:rPr lang="cs-CZ" sz="4300" dirty="0"/>
              <a:t>jako správní úřady zabezpečující státní politiku zaměstnanosti. Jde </a:t>
            </a:r>
            <a:r>
              <a:rPr lang="cs-CZ" sz="4300" dirty="0" smtClean="0"/>
              <a:t>o jednostupňové </a:t>
            </a:r>
            <a:r>
              <a:rPr lang="cs-CZ" sz="4300" dirty="0"/>
              <a:t>úřady</a:t>
            </a:r>
            <a:r>
              <a:rPr lang="cs-CZ" sz="4300" dirty="0" smtClean="0"/>
              <a:t>.  </a:t>
            </a:r>
          </a:p>
          <a:p>
            <a:r>
              <a:rPr lang="cs-CZ" sz="4300" u="sng" dirty="0" smtClean="0"/>
              <a:t>Zeměměřické </a:t>
            </a:r>
            <a:r>
              <a:rPr lang="cs-CZ" sz="4300" u="sng" dirty="0"/>
              <a:t>a katastrální inspektoráty a katastrální úřady jako </a:t>
            </a:r>
            <a:r>
              <a:rPr lang="cs-CZ" sz="4300" dirty="0"/>
              <a:t>územní </a:t>
            </a:r>
            <a:r>
              <a:rPr lang="cs-CZ" sz="4300" dirty="0" smtClean="0"/>
              <a:t>orgány státní </a:t>
            </a:r>
            <a:r>
              <a:rPr lang="cs-CZ" sz="4300" dirty="0"/>
              <a:t>správy zeměměřictví a katastru nemovitostí </a:t>
            </a:r>
            <a:r>
              <a:rPr lang="cs-CZ" sz="4300" dirty="0" smtClean="0"/>
              <a:t>ČR. </a:t>
            </a:r>
            <a:r>
              <a:rPr lang="cs-CZ" sz="4300" u="sng" dirty="0" smtClean="0"/>
              <a:t>Krajské </a:t>
            </a:r>
            <a:r>
              <a:rPr lang="cs-CZ" sz="4300" u="sng" dirty="0"/>
              <a:t>hygienické stanice jako </a:t>
            </a:r>
            <a:r>
              <a:rPr lang="cs-CZ" sz="4300" dirty="0"/>
              <a:t>orgány ochrany veřejného zdraví.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17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V některých případech vykonávána </a:t>
            </a:r>
            <a:r>
              <a:rPr lang="cs-CZ" b="1" dirty="0" smtClean="0"/>
              <a:t>veřejnými sbory </a:t>
            </a:r>
            <a:r>
              <a:rPr lang="cs-CZ" dirty="0" smtClean="0"/>
              <a:t>- </a:t>
            </a:r>
            <a:r>
              <a:rPr lang="cs-CZ" dirty="0"/>
              <a:t>(ty </a:t>
            </a:r>
            <a:r>
              <a:rPr lang="cs-CZ" dirty="0" smtClean="0"/>
              <a:t>mohou být </a:t>
            </a:r>
            <a:r>
              <a:rPr lang="cs-CZ" dirty="0"/>
              <a:t>ozbrojené či neozbrojené). Jde např. o Policii ČR, Celní správu ČR (ta je mimoto </a:t>
            </a:r>
            <a:r>
              <a:rPr lang="cs-CZ" dirty="0" smtClean="0"/>
              <a:t>též tvořena </a:t>
            </a:r>
            <a:r>
              <a:rPr lang="cs-CZ" dirty="0"/>
              <a:t>soustavou územních </a:t>
            </a:r>
            <a:r>
              <a:rPr lang="cs-CZ" dirty="0" err="1"/>
              <a:t>dekoncentrátů</a:t>
            </a:r>
            <a:r>
              <a:rPr lang="cs-CZ" dirty="0"/>
              <a:t>), Vězeňskou službu ČR, Správu </a:t>
            </a:r>
            <a:r>
              <a:rPr lang="cs-CZ" dirty="0" smtClean="0"/>
              <a:t>požární ochrany </a:t>
            </a:r>
            <a:r>
              <a:rPr lang="cs-CZ" dirty="0"/>
              <a:t>apod.</a:t>
            </a:r>
          </a:p>
          <a:p>
            <a:r>
              <a:rPr lang="cs-CZ" dirty="0"/>
              <a:t>Již bylo také řečeno, že státní správa je v některých případech </a:t>
            </a:r>
            <a:r>
              <a:rPr lang="cs-CZ" dirty="0" smtClean="0"/>
              <a:t>vykonávána </a:t>
            </a:r>
            <a:r>
              <a:rPr lang="cs-CZ" b="1" dirty="0" smtClean="0"/>
              <a:t>právnickými </a:t>
            </a:r>
            <a:r>
              <a:rPr lang="cs-CZ" b="1" dirty="0"/>
              <a:t>nebo fyzickými osobami soukromého práva </a:t>
            </a:r>
            <a:r>
              <a:rPr lang="cs-CZ" dirty="0"/>
              <a:t>(např. stanice technické kontroly</a:t>
            </a:r>
          </a:p>
          <a:p>
            <a:r>
              <a:rPr lang="cs-CZ" dirty="0"/>
              <a:t>nebo lesní stráž).</a:t>
            </a:r>
          </a:p>
          <a:p>
            <a:r>
              <a:rPr lang="cs-CZ" dirty="0"/>
              <a:t>Existují také </a:t>
            </a:r>
            <a:r>
              <a:rPr lang="cs-CZ" b="1" dirty="0"/>
              <a:t>správní úřady</a:t>
            </a:r>
            <a:r>
              <a:rPr lang="cs-CZ" dirty="0"/>
              <a:t>, které můžeme označit jako </a:t>
            </a:r>
            <a:r>
              <a:rPr lang="cs-CZ" b="1" dirty="0"/>
              <a:t>„nezávislé“</a:t>
            </a:r>
            <a:r>
              <a:rPr lang="cs-CZ" dirty="0"/>
              <a:t>. Spojují v </a:t>
            </a:r>
            <a:r>
              <a:rPr lang="cs-CZ" dirty="0" smtClean="0"/>
              <a:t>sobě protikladné </a:t>
            </a:r>
            <a:r>
              <a:rPr lang="cs-CZ" dirty="0"/>
              <a:t>prvky: nezávislost a výkon státní správy. Tyto úřady jsou sice </a:t>
            </a:r>
            <a:r>
              <a:rPr lang="cs-CZ" dirty="0" smtClean="0"/>
              <a:t>organizačními složkami </a:t>
            </a:r>
            <a:r>
              <a:rPr lang="cs-CZ" dirty="0"/>
              <a:t>státu, jsou financovány ze státního rozpočtu (mají zpravidla vlastní </a:t>
            </a:r>
            <a:r>
              <a:rPr lang="cs-CZ" dirty="0" smtClean="0"/>
              <a:t>rozpočtovou kapitolu</a:t>
            </a:r>
            <a:r>
              <a:rPr lang="cs-CZ" dirty="0"/>
              <a:t>), ale nejsou součástí hierarchické soustavy státní správy řízené vládou a ani </a:t>
            </a:r>
            <a:r>
              <a:rPr lang="cs-CZ" dirty="0" smtClean="0"/>
              <a:t>nejsou vládě </a:t>
            </a:r>
            <a:r>
              <a:rPr lang="cs-CZ" dirty="0"/>
              <a:t>či některému ministerstvu (jinému ústřednímu správnímu úřadu) ze své </a:t>
            </a:r>
            <a:r>
              <a:rPr lang="cs-CZ" dirty="0" smtClean="0"/>
              <a:t>činnosti odpovědny. Jedná </a:t>
            </a:r>
            <a:r>
              <a:rPr lang="cs-CZ" dirty="0"/>
              <a:t>se např. o Radu pro rozhlasové a televizní vysílání, či Úřad pro </a:t>
            </a:r>
            <a:r>
              <a:rPr lang="cs-CZ" dirty="0" smtClean="0"/>
              <a:t>ochranu osobních </a:t>
            </a:r>
            <a:r>
              <a:rPr lang="cs-CZ" dirty="0"/>
              <a:t>údajů.</a:t>
            </a:r>
          </a:p>
          <a:p>
            <a:r>
              <a:rPr lang="cs-CZ" dirty="0"/>
              <a:t>S ohledem na předmět předkládané studie však je stěžejní to, že </a:t>
            </a:r>
            <a:r>
              <a:rPr lang="cs-CZ" b="1" dirty="0"/>
              <a:t>státní správa je </a:t>
            </a:r>
            <a:r>
              <a:rPr lang="cs-CZ" b="1" dirty="0" smtClean="0"/>
              <a:t>ve značném </a:t>
            </a:r>
            <a:r>
              <a:rPr lang="cs-CZ" b="1" dirty="0"/>
              <a:t>rozsahu vykonávána v přenesené působnosti samosprávnými </a:t>
            </a:r>
            <a:r>
              <a:rPr lang="cs-CZ" b="1" dirty="0" smtClean="0"/>
              <a:t>územními korporacemi</a:t>
            </a:r>
            <a:r>
              <a:rPr lang="cs-CZ" dirty="0"/>
              <a:t>. Právě zde – s ohledem na to, že stát výkon státní správy deleguje v hojné </a:t>
            </a:r>
            <a:r>
              <a:rPr lang="cs-CZ" dirty="0" smtClean="0"/>
              <a:t>míře na </a:t>
            </a:r>
            <a:r>
              <a:rPr lang="cs-CZ" dirty="0"/>
              <a:t>osoby odlišné od sebe sama – je třeba, aby existovala zpětná vazba a stát si </a:t>
            </a:r>
            <a:r>
              <a:rPr lang="cs-CZ" dirty="0" smtClean="0"/>
              <a:t>ponechal alespoň </a:t>
            </a:r>
            <a:r>
              <a:rPr lang="cs-CZ" dirty="0"/>
              <a:t>dozorové a kontrolní mechanismy, které umožní sledovat to, jak tyto </a:t>
            </a:r>
            <a:r>
              <a:rPr lang="cs-CZ" dirty="0" smtClean="0"/>
              <a:t>korporace státní </a:t>
            </a:r>
            <a:r>
              <a:rPr lang="cs-CZ" dirty="0"/>
              <a:t>správu vykonávají</a:t>
            </a:r>
            <a:r>
              <a:rPr lang="cs-CZ" dirty="0" smtClean="0"/>
              <a:t>. (zákon č. </a:t>
            </a:r>
            <a:r>
              <a:rPr lang="cs-CZ" dirty="0"/>
              <a:t>č. 128/2000 Sb., o </a:t>
            </a:r>
            <a:r>
              <a:rPr lang="cs-CZ" dirty="0" smtClean="0"/>
              <a:t>obcích). </a:t>
            </a:r>
            <a:r>
              <a:rPr lang="cs-CZ" b="1" dirty="0"/>
              <a:t>P</a:t>
            </a:r>
            <a:r>
              <a:rPr lang="cs-CZ" b="1" dirty="0" smtClean="0"/>
              <a:t>řenesená </a:t>
            </a:r>
            <a:r>
              <a:rPr lang="cs-CZ" b="1" dirty="0"/>
              <a:t>působnost obcí </a:t>
            </a:r>
            <a:r>
              <a:rPr lang="cs-CZ" b="1" dirty="0" smtClean="0"/>
              <a:t>je dekoncentrovaná </a:t>
            </a:r>
            <a:r>
              <a:rPr lang="cs-CZ" b="1" dirty="0"/>
              <a:t>státní správa svěřená obcím zákony na základě čl. 105 Ústavy </a:t>
            </a:r>
            <a:r>
              <a:rPr lang="cs-CZ" b="1" dirty="0" smtClean="0"/>
              <a:t>České republiky</a:t>
            </a:r>
            <a:r>
              <a:rPr lang="cs-CZ" dirty="0" smtClean="0"/>
              <a:t>.</a:t>
            </a:r>
          </a:p>
          <a:p>
            <a:r>
              <a:rPr lang="cs-CZ" dirty="0"/>
              <a:t>Obdobným způsobem je přenesený výkon státní správy řešen i v zákoně č. </a:t>
            </a:r>
            <a:r>
              <a:rPr lang="cs-CZ" dirty="0" smtClean="0"/>
              <a:t>129/2000 Sb</a:t>
            </a:r>
            <a:r>
              <a:rPr lang="cs-CZ" dirty="0"/>
              <a:t>., o krajích (</a:t>
            </a:r>
            <a:r>
              <a:rPr lang="cs-CZ" b="1" dirty="0"/>
              <a:t>krajské zřízení</a:t>
            </a:r>
            <a:r>
              <a:rPr lang="cs-CZ" dirty="0"/>
              <a:t>), ve znění předpisů pozdějších – viz zejm. jeho ustanovení § </a:t>
            </a:r>
            <a:r>
              <a:rPr lang="cs-CZ" dirty="0" smtClean="0"/>
              <a:t>29 a </a:t>
            </a:r>
            <a:r>
              <a:rPr lang="cs-CZ" dirty="0"/>
              <a:t>§ </a:t>
            </a:r>
            <a:r>
              <a:rPr lang="cs-CZ" dirty="0" smtClean="0"/>
              <a:t>30. </a:t>
            </a:r>
            <a:r>
              <a:rPr lang="cs-CZ" b="1" dirty="0" smtClean="0"/>
              <a:t>Orgány </a:t>
            </a:r>
            <a:r>
              <a:rPr lang="cs-CZ" b="1" dirty="0"/>
              <a:t>kraje vykonávají na svém území přenesenou působnost ve věcech, </a:t>
            </a:r>
            <a:r>
              <a:rPr lang="cs-CZ" b="1" dirty="0" smtClean="0"/>
              <a:t>které stanoví </a:t>
            </a:r>
            <a:r>
              <a:rPr lang="cs-CZ" b="1" dirty="0"/>
              <a:t>zákon.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0008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Monokratické a kolegiální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Monokratické – ministerstva</a:t>
            </a:r>
          </a:p>
          <a:p>
            <a:r>
              <a:rPr lang="cs-CZ" dirty="0" smtClean="0"/>
              <a:t>Kolegiální – komise, rada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01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zimního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Předmět sociální správa – pojmosloví, definice</a:t>
            </a:r>
          </a:p>
          <a:p>
            <a:r>
              <a:rPr lang="cs-CZ" dirty="0" smtClean="0"/>
              <a:t>Principy sociální správy</a:t>
            </a:r>
          </a:p>
          <a:p>
            <a:r>
              <a:rPr lang="cs-CZ" dirty="0" smtClean="0"/>
              <a:t>Modely sociální správy</a:t>
            </a:r>
          </a:p>
          <a:p>
            <a:r>
              <a:rPr lang="cs-CZ" dirty="0" smtClean="0"/>
              <a:t>Geneze současné sociální správy</a:t>
            </a:r>
          </a:p>
          <a:p>
            <a:r>
              <a:rPr lang="cs-CZ" dirty="0" smtClean="0"/>
              <a:t>Soudobé systémy sociální správy</a:t>
            </a:r>
          </a:p>
          <a:p>
            <a:r>
              <a:rPr lang="cs-CZ" dirty="0" smtClean="0"/>
              <a:t>Výstavba sociální správy</a:t>
            </a:r>
          </a:p>
          <a:p>
            <a:r>
              <a:rPr lang="cs-CZ" dirty="0" smtClean="0"/>
              <a:t>Subjekty sociální správy</a:t>
            </a:r>
          </a:p>
          <a:p>
            <a:r>
              <a:rPr lang="cs-CZ" dirty="0" smtClean="0"/>
              <a:t>Vztah samosprávy a státu…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1212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Statuty</a:t>
            </a:r>
            <a:br>
              <a:rPr lang="cs-CZ" i="1" dirty="0" smtClean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Specifikuje působnost, organizační strukturu, vztahy k dalším institucím</a:t>
            </a:r>
          </a:p>
          <a:p>
            <a:r>
              <a:rPr lang="cs-CZ" dirty="0" smtClean="0"/>
              <a:t>Vydává ministr, schvaluje vláda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70376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Základní úkoly ministerstev</a:t>
            </a:r>
          </a:p>
          <a:p>
            <a:pPr>
              <a:buFontTx/>
              <a:buChar char="-"/>
            </a:pPr>
            <a:r>
              <a:rPr lang="cs-CZ" dirty="0"/>
              <a:t>Zpracování koncepcí</a:t>
            </a:r>
          </a:p>
          <a:p>
            <a:pPr>
              <a:buFontTx/>
              <a:buChar char="-"/>
            </a:pPr>
            <a:r>
              <a:rPr lang="cs-CZ" dirty="0"/>
              <a:t>Metodické vedení</a:t>
            </a:r>
          </a:p>
          <a:p>
            <a:pPr>
              <a:buFontTx/>
              <a:buChar char="-"/>
            </a:pPr>
            <a:r>
              <a:rPr lang="cs-CZ" dirty="0"/>
              <a:t>Návrhy zákonů</a:t>
            </a:r>
          </a:p>
          <a:p>
            <a:pPr>
              <a:buFontTx/>
              <a:buChar char="-"/>
            </a:pPr>
            <a:r>
              <a:rPr lang="cs-CZ" dirty="0"/>
              <a:t>Stanoviska</a:t>
            </a:r>
          </a:p>
          <a:p>
            <a:pPr>
              <a:buFontTx/>
              <a:buChar char="-"/>
            </a:pPr>
            <a:r>
              <a:rPr lang="cs-CZ" dirty="0"/>
              <a:t>Naplňování zákonů a usnesení vlády</a:t>
            </a:r>
          </a:p>
          <a:p>
            <a:pPr>
              <a:buFontTx/>
              <a:buChar char="-"/>
            </a:pPr>
            <a:r>
              <a:rPr lang="cs-CZ" dirty="0"/>
              <a:t>Analýza výsledků ve svěřené oblasti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7634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Vláda řídí, kontroluje a sjednocuje činnost ministerstev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Ministerstva</a:t>
            </a:r>
            <a:r>
              <a:rPr lang="cs-CZ" dirty="0"/>
              <a:t>, </a:t>
            </a:r>
            <a:r>
              <a:rPr lang="cs-CZ" dirty="0" smtClean="0"/>
              <a:t>jakožto monokratické </a:t>
            </a:r>
            <a:r>
              <a:rPr lang="cs-CZ" dirty="0"/>
              <a:t>orgány s celostátní působností územní a svým resortem determinovanou </a:t>
            </a:r>
            <a:r>
              <a:rPr lang="cs-CZ" dirty="0" smtClean="0"/>
              <a:t>dílčí věcnou </a:t>
            </a:r>
            <a:r>
              <a:rPr lang="cs-CZ" dirty="0"/>
              <a:t>působností, se ve veškeré své činnosti řídí (ústavními a ostatními) zákony </a:t>
            </a:r>
            <a:r>
              <a:rPr lang="cs-CZ" dirty="0" smtClean="0"/>
              <a:t>a usneseními </a:t>
            </a:r>
            <a:r>
              <a:rPr lang="cs-CZ" dirty="0"/>
              <a:t>vlády.</a:t>
            </a:r>
          </a:p>
          <a:p>
            <a:r>
              <a:rPr lang="cs-CZ" dirty="0"/>
              <a:t>Ministerstva </a:t>
            </a:r>
            <a:r>
              <a:rPr lang="cs-CZ" u="sng" dirty="0"/>
              <a:t>zkoumají </a:t>
            </a:r>
            <a:r>
              <a:rPr lang="cs-CZ" dirty="0"/>
              <a:t>společenskou problematiku v okruhu své </a:t>
            </a:r>
            <a:r>
              <a:rPr lang="cs-CZ" dirty="0" smtClean="0"/>
              <a:t>působnosti, </a:t>
            </a:r>
            <a:r>
              <a:rPr lang="cs-CZ" u="sng" dirty="0" smtClean="0"/>
              <a:t>analyzují </a:t>
            </a:r>
            <a:r>
              <a:rPr lang="cs-CZ" u="sng" dirty="0"/>
              <a:t>dosahované </a:t>
            </a:r>
            <a:r>
              <a:rPr lang="cs-CZ" dirty="0"/>
              <a:t>výsledky a činí opatření k řešení aktuálních otázek. </a:t>
            </a:r>
            <a:r>
              <a:rPr lang="cs-CZ" u="sng" dirty="0" smtClean="0"/>
              <a:t>Zpracovávají koncepce </a:t>
            </a:r>
            <a:r>
              <a:rPr lang="cs-CZ" dirty="0"/>
              <a:t>rozvoje svěřených odvětví a řešení stěžejních otázek, které předkládají vládě </a:t>
            </a:r>
            <a:r>
              <a:rPr lang="cs-CZ" dirty="0" smtClean="0"/>
              <a:t>České republiky</a:t>
            </a:r>
            <a:r>
              <a:rPr lang="cs-CZ" dirty="0"/>
              <a:t>. O návrzích závažných opatření přiměřeným způsobem </a:t>
            </a:r>
            <a:r>
              <a:rPr lang="cs-CZ" u="sng" dirty="0"/>
              <a:t>informují veřejnost</a:t>
            </a:r>
            <a:r>
              <a:rPr lang="cs-CZ" dirty="0"/>
              <a:t>.</a:t>
            </a:r>
          </a:p>
          <a:p>
            <a:r>
              <a:rPr lang="cs-CZ" dirty="0"/>
              <a:t>Ministerstva předkládají za svěřená odvětví </a:t>
            </a:r>
            <a:r>
              <a:rPr lang="cs-CZ" u="sng" dirty="0"/>
              <a:t>podklady </a:t>
            </a:r>
            <a:r>
              <a:rPr lang="cs-CZ" dirty="0"/>
              <a:t>potřebné pro </a:t>
            </a:r>
            <a:r>
              <a:rPr lang="cs-CZ" i="1" dirty="0"/>
              <a:t>sestavení </a:t>
            </a:r>
            <a:r>
              <a:rPr lang="cs-CZ" i="1" dirty="0" smtClean="0"/>
              <a:t>návrhů státních </a:t>
            </a:r>
            <a:r>
              <a:rPr lang="cs-CZ" i="1" dirty="0"/>
              <a:t>rozpočtů republiky a pro přípravu jiných opatření širšího dosahu</a:t>
            </a:r>
            <a:r>
              <a:rPr lang="cs-CZ" dirty="0"/>
              <a:t>. </a:t>
            </a:r>
            <a:r>
              <a:rPr lang="cs-CZ" dirty="0" smtClean="0"/>
              <a:t>Zaujímají </a:t>
            </a:r>
            <a:r>
              <a:rPr lang="cs-CZ" u="sng" dirty="0" smtClean="0"/>
              <a:t>stanovisko </a:t>
            </a:r>
            <a:r>
              <a:rPr lang="cs-CZ" u="sng" dirty="0"/>
              <a:t>k návrhům</a:t>
            </a:r>
            <a:r>
              <a:rPr lang="cs-CZ" dirty="0"/>
              <a:t>, které předkládají vládě České republiky jiná ministerstva, pokud </a:t>
            </a:r>
            <a:r>
              <a:rPr lang="cs-CZ" dirty="0" smtClean="0"/>
              <a:t>se týkají </a:t>
            </a:r>
            <a:r>
              <a:rPr lang="cs-CZ" dirty="0"/>
              <a:t>okruhu jejich působnosti. </a:t>
            </a:r>
            <a:endParaRPr lang="cs-CZ" dirty="0" smtClean="0"/>
          </a:p>
          <a:p>
            <a:r>
              <a:rPr lang="cs-CZ" dirty="0" smtClean="0"/>
              <a:t>Ministerstva </a:t>
            </a:r>
            <a:r>
              <a:rPr lang="cs-CZ" u="sng" dirty="0"/>
              <a:t>pečují o náležitou právní úpravu </a:t>
            </a:r>
            <a:r>
              <a:rPr lang="cs-CZ" dirty="0"/>
              <a:t>věcí </a:t>
            </a:r>
            <a:r>
              <a:rPr lang="cs-CZ" dirty="0" smtClean="0"/>
              <a:t>patřících do </a:t>
            </a:r>
            <a:r>
              <a:rPr lang="cs-CZ" dirty="0"/>
              <a:t>působnosti České republiky; připravují návrhy zákonů a jiných právních </a:t>
            </a:r>
            <a:r>
              <a:rPr lang="cs-CZ" dirty="0" smtClean="0"/>
              <a:t>předpisů týkajících </a:t>
            </a:r>
            <a:r>
              <a:rPr lang="cs-CZ" dirty="0"/>
              <a:t>se věcí, které patří do jejich působnosti, jakož i návrhy, jejichž přípravu jim </a:t>
            </a:r>
            <a:r>
              <a:rPr lang="cs-CZ" dirty="0" smtClean="0"/>
              <a:t>vláda uložila</a:t>
            </a:r>
            <a:r>
              <a:rPr lang="cs-CZ" dirty="0"/>
              <a:t>; </a:t>
            </a:r>
            <a:r>
              <a:rPr lang="cs-CZ" b="1" dirty="0"/>
              <a:t>dbají o zachovávání zákonnosti v okruhu své působnosti a činí podle </a:t>
            </a:r>
            <a:r>
              <a:rPr lang="cs-CZ" b="1" dirty="0" smtClean="0"/>
              <a:t>zákonů potřebná </a:t>
            </a:r>
            <a:r>
              <a:rPr lang="cs-CZ" b="1" dirty="0"/>
              <a:t>opatření k nápravě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Ministerstva </a:t>
            </a:r>
            <a:r>
              <a:rPr lang="cs-CZ" u="sng" dirty="0"/>
              <a:t>zabezpečují</a:t>
            </a:r>
            <a:r>
              <a:rPr lang="cs-CZ" dirty="0"/>
              <a:t> ve své působnosti úkoly </a:t>
            </a:r>
            <a:r>
              <a:rPr lang="cs-CZ" dirty="0" smtClean="0"/>
              <a:t>související se </a:t>
            </a:r>
            <a:r>
              <a:rPr lang="cs-CZ" u="sng" dirty="0"/>
              <a:t>sjednáváním mezinárodních smluv</a:t>
            </a:r>
            <a:r>
              <a:rPr lang="cs-CZ" dirty="0"/>
              <a:t>, s rozvojem mezistátních styků a </a:t>
            </a:r>
            <a:r>
              <a:rPr lang="cs-CZ" dirty="0" smtClean="0"/>
              <a:t>mezinárodní spolupráce</a:t>
            </a:r>
            <a:r>
              <a:rPr lang="cs-CZ" dirty="0"/>
              <a:t>. Zabezpečují ve své působnosti úkoly, které vyplývají pro Českou republiku </a:t>
            </a:r>
            <a:r>
              <a:rPr lang="cs-CZ" dirty="0" smtClean="0"/>
              <a:t>z </a:t>
            </a:r>
            <a:r>
              <a:rPr lang="cs-CZ" u="sng" dirty="0" smtClean="0"/>
              <a:t>mezinárodních</a:t>
            </a:r>
            <a:r>
              <a:rPr lang="cs-CZ" dirty="0" smtClean="0"/>
              <a:t> </a:t>
            </a:r>
            <a:r>
              <a:rPr lang="cs-CZ" dirty="0"/>
              <a:t>smluv, jakož i z členství v mezinárodních organizacích. </a:t>
            </a:r>
            <a:endParaRPr lang="cs-CZ" dirty="0" smtClean="0"/>
          </a:p>
          <a:p>
            <a:r>
              <a:rPr lang="cs-CZ" dirty="0" smtClean="0"/>
              <a:t>Ministerstva si navzájem </a:t>
            </a:r>
            <a:r>
              <a:rPr lang="cs-CZ" u="sng" dirty="0"/>
              <a:t>vyměňují</a:t>
            </a:r>
            <a:r>
              <a:rPr lang="cs-CZ" dirty="0"/>
              <a:t> potřebné informace a podklady. Nižší orgány státní správy jim </a:t>
            </a:r>
            <a:r>
              <a:rPr lang="cs-CZ" dirty="0" smtClean="0"/>
              <a:t>podávají zprávy </a:t>
            </a:r>
            <a:r>
              <a:rPr lang="cs-CZ" dirty="0"/>
              <a:t>a sdělují údaje, které si příslušná ministerstva vyžadují v rozsahu nezbytně </a:t>
            </a:r>
            <a:r>
              <a:rPr lang="cs-CZ" dirty="0" smtClean="0"/>
              <a:t>nutném pro </a:t>
            </a:r>
            <a:r>
              <a:rPr lang="cs-CZ" dirty="0"/>
              <a:t>plnění svých úkolů.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52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6354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Výkon rozhodnutí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Ministerstva – hlavní výkon rozhodnutí – provádět politiku vlády, připravovat podklady pro jednání vlády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53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0844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orgány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Přenášení úkolů státní správy na podřízené složky – vyplácení dávek, finanční úřady</a:t>
            </a:r>
          </a:p>
          <a:p>
            <a:r>
              <a:rPr lang="cs-CZ" i="1" dirty="0" smtClean="0"/>
              <a:t>Např. obce s rozšířenou působností, pověřené obce</a:t>
            </a:r>
          </a:p>
          <a:p>
            <a:r>
              <a:rPr lang="cs-CZ" dirty="0" smtClean="0"/>
              <a:t>Smysl? – efektivní výkon, blíž klientům</a:t>
            </a:r>
          </a:p>
          <a:p>
            <a:r>
              <a:rPr lang="cs-CZ" dirty="0" smtClean="0"/>
              <a:t>Zřizovány zákonem s vlastní působností a pravomocí</a:t>
            </a:r>
          </a:p>
          <a:p>
            <a:r>
              <a:rPr lang="cs-CZ" dirty="0" smtClean="0"/>
              <a:t>Jsou podřízeny ústřednímu orgánu státní správy se stejným oborem činnosti</a:t>
            </a:r>
          </a:p>
          <a:p>
            <a:r>
              <a:rPr lang="cs-CZ" dirty="0" smtClean="0"/>
              <a:t>Územně působí na celém území státu</a:t>
            </a:r>
          </a:p>
          <a:p>
            <a:r>
              <a:rPr lang="cs-CZ" dirty="0" smtClean="0"/>
              <a:t>Jsou zpravidla územně strukturováni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0800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Projev demokratického pojetí státu</a:t>
            </a:r>
          </a:p>
          <a:p>
            <a:r>
              <a:rPr lang="cs-CZ" dirty="0" smtClean="0"/>
              <a:t>Moc se dělí – horizontálně a vertikálně </a:t>
            </a:r>
          </a:p>
          <a:p>
            <a:r>
              <a:rPr lang="cs-CZ" dirty="0" smtClean="0"/>
              <a:t>Horizontálně – mezi zákonodárce a vládce (president a vláda) a soudce</a:t>
            </a:r>
          </a:p>
          <a:p>
            <a:r>
              <a:rPr lang="cs-CZ" dirty="0" smtClean="0"/>
              <a:t>Vertikálně – mezi státní moc a veřejnoprávní samosprávu – tj. obce a kraje</a:t>
            </a:r>
          </a:p>
          <a:p>
            <a:r>
              <a:rPr lang="cs-CZ" dirty="0" smtClean="0"/>
              <a:t>Státní moc nadřazena – regionální a místní samosprávy v mezích stanovených zákonem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9394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Výkon samosprávy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Svoje historické kořeny má současná moderní samospráva v samosprávě středověkých měst a středověkém cechovním zřízení, přičemž k jejímu kvalifikovanějšímu postižení a vyjádření, a to zejména pokud jde o samosprávu územní, došlo v období tzv. liberálního právního státu. </a:t>
            </a:r>
          </a:p>
          <a:p>
            <a:r>
              <a:rPr lang="cs-CZ" dirty="0" smtClean="0"/>
              <a:t>Jedná se o výkon jiné veřejnoprávní subjekty než je stát</a:t>
            </a:r>
          </a:p>
          <a:p>
            <a:r>
              <a:rPr lang="cs-CZ" dirty="0" smtClean="0"/>
              <a:t>Výkon prostřednictvím volených zástupců občanů</a:t>
            </a:r>
          </a:p>
          <a:p>
            <a:r>
              <a:rPr lang="cs-CZ" dirty="0" smtClean="0"/>
              <a:t>Subjekt korporativního charakteru - </a:t>
            </a:r>
            <a:r>
              <a:rPr lang="cs-CZ" dirty="0"/>
              <a:t>Samospráva je odvozována od autonomního postavení </a:t>
            </a:r>
            <a:r>
              <a:rPr lang="cs-CZ" b="1" dirty="0"/>
              <a:t>veřejnoprávních korporací</a:t>
            </a:r>
            <a:r>
              <a:rPr lang="cs-CZ" dirty="0"/>
              <a:t> /územních či zájmových/, a rovněž i ona je svébytným druhem společenského řízení. </a:t>
            </a:r>
            <a:r>
              <a:rPr lang="cs-CZ" dirty="0" smtClean="0"/>
              <a:t>Jedná se o specifické vyjádření správy – zprostředkovanou státní správu.</a:t>
            </a:r>
            <a:endParaRPr lang="cs-CZ" dirty="0"/>
          </a:p>
          <a:p>
            <a:r>
              <a:rPr lang="cs-CZ" dirty="0" smtClean="0"/>
              <a:t>Samostatná a přenesená působnost</a:t>
            </a:r>
          </a:p>
          <a:p>
            <a:r>
              <a:rPr lang="cs-CZ" dirty="0" smtClean="0"/>
              <a:t>Pravomoc odvozuje od státu – ústavy a zákonů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56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1863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Politické a právní hledisko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Politické – spolupodílení se občanů na výkonu věcí veřejných – </a:t>
            </a:r>
            <a:r>
              <a:rPr lang="cs-CZ" dirty="0" err="1" smtClean="0"/>
              <a:t>bezúplatnost</a:t>
            </a:r>
            <a:r>
              <a:rPr lang="cs-CZ" dirty="0" smtClean="0"/>
              <a:t> a čestné vykonávání funkcí v samosprávě</a:t>
            </a:r>
          </a:p>
          <a:p>
            <a:r>
              <a:rPr lang="cs-CZ" dirty="0" smtClean="0"/>
              <a:t>Právní  - výkon funkcí svými nositeli – samostatně bez zásahu nadřízených orgánů – zajištěno ústavou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57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8551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Místní samospráva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Výkon</a:t>
            </a:r>
            <a:r>
              <a:rPr lang="cs-CZ" dirty="0" smtClean="0"/>
              <a:t> – volení zástupci občanů – tj. zastupitelské sbory – jako orgán zákonodárné moci</a:t>
            </a:r>
          </a:p>
          <a:p>
            <a:r>
              <a:rPr lang="cs-CZ" b="1" dirty="0" smtClean="0"/>
              <a:t>Místní samospráva</a:t>
            </a:r>
            <a:r>
              <a:rPr lang="cs-CZ" dirty="0" smtClean="0"/>
              <a:t> – svěřen výkon veřejné správy  - řešení úkolů co nejblíže občanovi (umožňuje se bezprostředně zapojit do správy veřejných záležitostí) – př. obce a kraje zřizovatelé zařízení sociálních služeb</a:t>
            </a:r>
          </a:p>
          <a:p>
            <a:r>
              <a:rPr lang="cs-CZ" b="1" dirty="0" smtClean="0"/>
              <a:t>Přenesená působnost </a:t>
            </a:r>
            <a:r>
              <a:rPr lang="cs-CZ" dirty="0" smtClean="0"/>
              <a:t>– upravena zákonem – výkon státní správy – cíl: blíž občanovi – místně a funkčně – vykonává tentýž subjekt jako samosprávu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4028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Zásahy státu do samosprávy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Zákonodárná – regulace zákony, zejména výkon veřejné správy</a:t>
            </a:r>
          </a:p>
          <a:p>
            <a:r>
              <a:rPr lang="cs-CZ" dirty="0" smtClean="0"/>
              <a:t>Výkonná – státní dozor nad výkonem samosprávy – mj. soulad výkonu/vydaných rozhodnutí s legislativou, finanční zabezpečení samospráv. Možnost přenosu státní správy. Nutnost přesných pravidel pro zásahy státu do samosprávy.</a:t>
            </a:r>
          </a:p>
          <a:p>
            <a:r>
              <a:rPr lang="cs-CZ" dirty="0" smtClean="0"/>
              <a:t>Soudní – soulad výkonu samospráv se zákonem – zejména správní soud, nejvyšší instance je Ústavní soud.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11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Před cvičením k pojmu sociální správa</a:t>
            </a:r>
          </a:p>
          <a:p>
            <a:pPr marL="0" indent="0">
              <a:buNone/>
            </a:pPr>
            <a:r>
              <a:rPr lang="cs-CZ" sz="2400" dirty="0" smtClean="0"/>
              <a:t>Dnešním tématem budou obecné informace o správě.</a:t>
            </a:r>
          </a:p>
          <a:p>
            <a:pPr marL="0" indent="0">
              <a:buNone/>
            </a:pPr>
            <a:r>
              <a:rPr lang="cs-CZ" sz="2400" dirty="0" smtClean="0"/>
              <a:t>PROČ</a:t>
            </a:r>
          </a:p>
          <a:p>
            <a:pPr marL="0" indent="0">
              <a:buNone/>
            </a:pPr>
            <a:r>
              <a:rPr lang="cs-CZ" sz="2400" dirty="0" smtClean="0"/>
              <a:t>Základní informace k sociální správě:</a:t>
            </a:r>
          </a:p>
          <a:p>
            <a:pPr>
              <a:buFontTx/>
              <a:buChar char="-"/>
            </a:pPr>
            <a:r>
              <a:rPr lang="cs-CZ" sz="2000" dirty="0" smtClean="0"/>
              <a:t>Sociální správa – překryv veřejné a soukromé správy</a:t>
            </a:r>
          </a:p>
          <a:p>
            <a:pPr>
              <a:buFontTx/>
              <a:buChar char="-"/>
            </a:pPr>
            <a:r>
              <a:rPr lang="cs-CZ" sz="2000" dirty="0" smtClean="0"/>
              <a:t>Sociální ochrana obyvatelstva na daném území – uspokojování potřeb obyvatelstva</a:t>
            </a:r>
          </a:p>
          <a:p>
            <a:pPr>
              <a:buFontTx/>
              <a:buChar char="-"/>
            </a:pPr>
            <a:r>
              <a:rPr lang="cs-CZ" sz="2000" dirty="0" smtClean="0"/>
              <a:t>Jak se liší sociální správa od ostatních? – struktury pro obyvatelstvo vznikaly shora – zdraví vojáci, gramotní úředníci  -sociální zaopatření, ale….</a:t>
            </a:r>
          </a:p>
          <a:p>
            <a:pPr marL="0" indent="0">
              <a:buNone/>
            </a:pPr>
            <a:r>
              <a:rPr lang="cs-CZ" sz="2000" dirty="0" smtClean="0"/>
              <a:t>Sociální správa vzniká z chudoby – potřeb lidí – zdola (opačný proces) – lidé se nezapojují do ekonomických procesů</a:t>
            </a:r>
          </a:p>
          <a:p>
            <a:pPr marL="0" indent="0">
              <a:buNone/>
            </a:pPr>
            <a:r>
              <a:rPr lang="cs-CZ" sz="2000" dirty="0" smtClean="0"/>
              <a:t>Sociální instituce vznikaly původně jako soukromá iniciativa- města pro procesu vstupují s vysokým počtem chudých</a:t>
            </a:r>
          </a:p>
          <a:p>
            <a:pPr marL="0" indent="0">
              <a:buNone/>
            </a:pPr>
            <a:r>
              <a:rPr lang="cs-CZ" sz="2000" dirty="0" smtClean="0"/>
              <a:t>Sociální správa je úzce propojena s tématem lidských práv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46426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POJETÍ SOCIÁLNÍ SPRÁVY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5045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sociální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sociální správa</a:t>
            </a:r>
          </a:p>
          <a:p>
            <a:r>
              <a:rPr lang="cs-CZ" dirty="0" smtClean="0"/>
              <a:t>Vývoj sociální správy</a:t>
            </a:r>
          </a:p>
          <a:p>
            <a:r>
              <a:rPr lang="cs-CZ" dirty="0" smtClean="0"/>
              <a:t>Modely sociální správy</a:t>
            </a:r>
          </a:p>
          <a:p>
            <a:r>
              <a:rPr lang="cs-CZ" dirty="0" smtClean="0"/>
              <a:t>Soudobé systémy sociální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2174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Odpověď na otázky – jak to dělat a kdo to má dělat</a:t>
            </a:r>
          </a:p>
          <a:p>
            <a:r>
              <a:rPr lang="cs-CZ" b="1" dirty="0"/>
              <a:t>Sociální politika odpovídá na otázky </a:t>
            </a:r>
            <a:r>
              <a:rPr lang="cs-CZ" b="1" i="1" dirty="0"/>
              <a:t>„co dělat</a:t>
            </a:r>
            <a:r>
              <a:rPr lang="cs-CZ" b="1" dirty="0"/>
              <a:t>“ a  „</a:t>
            </a:r>
            <a:r>
              <a:rPr lang="cs-CZ" b="1" i="1" dirty="0"/>
              <a:t>proč to děl</a:t>
            </a:r>
            <a:r>
              <a:rPr lang="cs-CZ" b="1" dirty="0"/>
              <a:t>at“.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2550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sociální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vývoj a definici jsme již řešili</a:t>
            </a:r>
          </a:p>
          <a:p>
            <a:r>
              <a:rPr lang="cs-CZ" dirty="0" smtClean="0"/>
              <a:t>? Co se tedy skrývá pod pojmem sociální správa?</a:t>
            </a:r>
          </a:p>
          <a:p>
            <a:endParaRPr lang="cs-CZ" dirty="0"/>
          </a:p>
          <a:p>
            <a:r>
              <a:rPr lang="cs-CZ" dirty="0" smtClean="0"/>
              <a:t>Je součástí správy</a:t>
            </a:r>
          </a:p>
          <a:p>
            <a:r>
              <a:rPr lang="cs-CZ" dirty="0" smtClean="0"/>
              <a:t>Pronikají do ní „prvky“ – organizace, činnosti a postupy veřejnoprávní i soukromoprávní správy – jsou nástrojem na ochranu občanů na daném území a umožňují uspokojování potřeb občanů</a:t>
            </a:r>
          </a:p>
          <a:p>
            <a:r>
              <a:rPr lang="cs-CZ" dirty="0" smtClean="0"/>
              <a:t>Právní řád – stanovuje pravidla, orgány, organizace, činnosti a postupy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1092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sociální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Širší pojetí – souhrn orgánů a organizací realizující sociální politiku a fungující v sociální sféře. Nástroje a prostředky jsou: dávky a služby sociální povahy.</a:t>
            </a:r>
          </a:p>
          <a:p>
            <a:r>
              <a:rPr lang="cs-CZ" dirty="0" smtClean="0"/>
              <a:t>Užší pojetí – služby zaměřené na rozvoj a sociální uspokojení jednotlivce ve společnosti – sociální služby.</a:t>
            </a:r>
          </a:p>
          <a:p>
            <a:r>
              <a:rPr lang="cs-CZ" dirty="0" smtClean="0"/>
              <a:t>ALE POZOR – Pojem sociální služby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825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Sociální služby 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Co</a:t>
            </a:r>
            <a:r>
              <a:rPr lang="cs-CZ" dirty="0" smtClean="0"/>
              <a:t> jsou to sociální služby – obecně</a:t>
            </a:r>
          </a:p>
          <a:p>
            <a:pPr marL="0" indent="0">
              <a:buNone/>
            </a:pPr>
            <a:r>
              <a:rPr lang="cs-CZ" dirty="0" smtClean="0"/>
              <a:t>2. Uveďte </a:t>
            </a:r>
            <a:r>
              <a:rPr lang="cs-CZ" b="1" dirty="0" smtClean="0"/>
              <a:t>příklady</a:t>
            </a:r>
            <a:r>
              <a:rPr lang="cs-CZ" dirty="0" smtClean="0"/>
              <a:t> sociálních služeb</a:t>
            </a:r>
          </a:p>
          <a:p>
            <a:pPr marL="0" indent="0">
              <a:buNone/>
            </a:pPr>
            <a:r>
              <a:rPr lang="cs-CZ" u="sng" dirty="0" smtClean="0"/>
              <a:t>Služby sociální povahy</a:t>
            </a:r>
          </a:p>
          <a:p>
            <a:pPr marL="0" indent="0">
              <a:buNone/>
            </a:pPr>
            <a:r>
              <a:rPr lang="cs-CZ" dirty="0" smtClean="0"/>
              <a:t>- Jaký je/zda je rozdíl k sociálním službám</a:t>
            </a:r>
          </a:p>
          <a:p>
            <a:pPr marL="0" indent="0">
              <a:buNone/>
            </a:pPr>
            <a:r>
              <a:rPr lang="cs-CZ" dirty="0" smtClean="0"/>
              <a:t>Základní charakteristika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1122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správa – užší pojetí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Definovali jsme: služby zaměřené na člověka a sociální saturace jednotlivce ve společnosti</a:t>
            </a:r>
          </a:p>
          <a:p>
            <a:r>
              <a:rPr lang="cs-CZ" dirty="0" smtClean="0"/>
              <a:t>Není jednotná definice sociálních služeb</a:t>
            </a:r>
          </a:p>
          <a:p>
            <a:r>
              <a:rPr lang="cs-CZ" dirty="0" smtClean="0"/>
              <a:t>I v rámci EU – sociální služby v samostatné působnosti členských států (pouze obecná doporučení)</a:t>
            </a:r>
          </a:p>
          <a:p>
            <a:r>
              <a:rPr lang="cs-CZ" dirty="0" smtClean="0"/>
              <a:t>Anglosaské pojetí – pomoc těm, kteří mají problém </a:t>
            </a:r>
          </a:p>
          <a:p>
            <a:r>
              <a:rPr lang="cs-CZ" dirty="0" smtClean="0"/>
              <a:t>EU vývoj – </a:t>
            </a:r>
            <a:r>
              <a:rPr lang="cs-CZ" dirty="0" err="1" smtClean="0"/>
              <a:t>one</a:t>
            </a:r>
            <a:r>
              <a:rPr lang="cs-CZ" dirty="0" smtClean="0"/>
              <a:t> stop </a:t>
            </a:r>
            <a:r>
              <a:rPr lang="cs-CZ" dirty="0" err="1" smtClean="0"/>
              <a:t>shop</a:t>
            </a:r>
            <a:r>
              <a:rPr lang="cs-CZ" dirty="0" smtClean="0"/>
              <a:t>, integrace, apod.</a:t>
            </a:r>
          </a:p>
          <a:p>
            <a:r>
              <a:rPr lang="cs-CZ" dirty="0" smtClean="0"/>
              <a:t>Původně – sociální služby – pomoc chudým, dále pomoc nezaměstnaným, hygiena…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66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6691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služby/ sociální povahy v ČR – 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Sociální služby jsou činnosti – ne regulace a dávky</a:t>
            </a:r>
          </a:p>
          <a:p>
            <a:r>
              <a:rPr lang="cs-CZ" dirty="0" smtClean="0"/>
              <a:t>Rozdíl sociální služby/služby sociální povahy</a:t>
            </a:r>
          </a:p>
          <a:p>
            <a:r>
              <a:rPr lang="cs-CZ" dirty="0" smtClean="0"/>
              <a:t>Sociální služby definuje zákon č. 108/2006 Sb.</a:t>
            </a:r>
          </a:p>
          <a:p>
            <a:r>
              <a:rPr lang="cs-CZ" dirty="0" smtClean="0"/>
              <a:t>Služby sociální povahy se zabývají – </a:t>
            </a:r>
            <a:r>
              <a:rPr lang="cs-CZ" i="1" dirty="0" smtClean="0"/>
              <a:t>zaměstnaností, zdravím, rodinou a dětmi – ochranou, sociální pojištěním, státní sociální podporou, sociální pomocí a sociálními službami, sociální prvky ve školství, sociální bydlením</a:t>
            </a:r>
          </a:p>
          <a:p>
            <a:r>
              <a:rPr lang="cs-CZ" i="1" u="sng" dirty="0" smtClean="0"/>
              <a:t>Prof. Tomeš – definuje sociální služby/sociální povahy jako odvětví sociální správy – tj. činnosti a úkony, ale také poskytování dávek  - tj. veškeré instituce, které se podílejí na sociální správě  </a:t>
            </a:r>
            <a:endParaRPr lang="cs-CZ" i="1" u="sng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67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34534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Tedy to, co zajišťuje jedinci:</a:t>
            </a:r>
          </a:p>
          <a:p>
            <a:r>
              <a:rPr lang="cs-CZ" u="sng" dirty="0"/>
              <a:t>V</a:t>
            </a:r>
            <a:r>
              <a:rPr lang="cs-CZ" u="sng" dirty="0" smtClean="0"/>
              <a:t>ýdělek</a:t>
            </a:r>
            <a:r>
              <a:rPr lang="cs-CZ" dirty="0" smtClean="0"/>
              <a:t> – že se připraví na budoucí zaměstnání, které následně získá</a:t>
            </a:r>
          </a:p>
          <a:p>
            <a:r>
              <a:rPr lang="cs-CZ" u="sng" dirty="0" smtClean="0"/>
              <a:t>Ochranu</a:t>
            </a:r>
            <a:r>
              <a:rPr lang="cs-CZ" dirty="0" smtClean="0"/>
              <a:t> před nepříznivými sociálními vlivy</a:t>
            </a:r>
          </a:p>
          <a:p>
            <a:r>
              <a:rPr lang="cs-CZ" u="sng" dirty="0" smtClean="0"/>
              <a:t>Přiměřenou pomoc </a:t>
            </a:r>
            <a:r>
              <a:rPr lang="cs-CZ" dirty="0" smtClean="0"/>
              <a:t>v nepříznivé situaci</a:t>
            </a:r>
          </a:p>
          <a:p>
            <a:r>
              <a:rPr lang="cs-CZ" u="sng" dirty="0" smtClean="0"/>
              <a:t>Rovné zacházení </a:t>
            </a:r>
            <a:r>
              <a:rPr lang="cs-CZ" dirty="0" smtClean="0"/>
              <a:t>– ochrana před diskriminací</a:t>
            </a:r>
          </a:p>
          <a:p>
            <a:r>
              <a:rPr lang="cs-CZ" u="sng" dirty="0" smtClean="0"/>
              <a:t>Život a práci </a:t>
            </a:r>
            <a:r>
              <a:rPr lang="cs-CZ" dirty="0" smtClean="0"/>
              <a:t>ve zdravém prostředí</a:t>
            </a:r>
          </a:p>
          <a:p>
            <a:r>
              <a:rPr lang="cs-CZ" u="sng" dirty="0" smtClean="0"/>
              <a:t>Důstojný život </a:t>
            </a:r>
            <a:r>
              <a:rPr lang="cs-CZ" dirty="0" smtClean="0"/>
              <a:t>v jednotlivých životních fázích</a:t>
            </a:r>
          </a:p>
          <a:p>
            <a:r>
              <a:rPr lang="cs-CZ" dirty="0" smtClean="0"/>
              <a:t>Ochrana zdraví, pomoc v případě postižení/invalidity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68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1054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pojetí sociální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Chudinská správa – 16.-17. století – zákony pro chudinu, chudinské ústavy</a:t>
            </a:r>
          </a:p>
          <a:p>
            <a:r>
              <a:rPr lang="cs-CZ" dirty="0" smtClean="0"/>
              <a:t>1785 zproštěna církev péče o chudé - kdy </a:t>
            </a:r>
            <a:r>
              <a:rPr lang="cs-CZ" dirty="0"/>
              <a:t>tato povinnost připadla vrchnosti. </a:t>
            </a:r>
            <a:endParaRPr lang="cs-CZ" dirty="0" smtClean="0"/>
          </a:p>
          <a:p>
            <a:r>
              <a:rPr lang="cs-CZ" dirty="0" smtClean="0"/>
              <a:t>Vznik vrchnostenských statků (ratejny) strava </a:t>
            </a:r>
            <a:r>
              <a:rPr lang="cs-CZ" dirty="0"/>
              <a:t>a </a:t>
            </a:r>
            <a:r>
              <a:rPr lang="cs-CZ" dirty="0" smtClean="0"/>
              <a:t>přístřeší - závislé </a:t>
            </a:r>
            <a:r>
              <a:rPr lang="cs-CZ" dirty="0"/>
              <a:t>na dobrovolných příspěvcích. </a:t>
            </a:r>
            <a:endParaRPr lang="cs-CZ" dirty="0" smtClean="0"/>
          </a:p>
          <a:p>
            <a:r>
              <a:rPr lang="cs-CZ" dirty="0"/>
              <a:t>Cechy společně s tovaryšskými spolky byly na našem území prvotní formou nestátní sociální </a:t>
            </a:r>
            <a:r>
              <a:rPr lang="cs-CZ" dirty="0" smtClean="0"/>
              <a:t>správy – pomoc členům – úraz…</a:t>
            </a:r>
          </a:p>
          <a:p>
            <a:r>
              <a:rPr lang="cs-CZ" dirty="0" smtClean="0"/>
              <a:t>Pojem sociální správa – 19. st. – VB, Německo – </a:t>
            </a:r>
            <a:r>
              <a:rPr lang="cs-CZ" dirty="0" err="1" smtClean="0"/>
              <a:t>Bismarc</a:t>
            </a:r>
            <a:r>
              <a:rPr lang="cs-CZ" dirty="0" smtClean="0"/>
              <a:t>, </a:t>
            </a:r>
            <a:r>
              <a:rPr lang="cs-CZ" dirty="0" err="1" smtClean="0"/>
              <a:t>Taafe</a:t>
            </a:r>
            <a:r>
              <a:rPr lang="cs-CZ" dirty="0" smtClean="0"/>
              <a:t> – Rakousko- Uhersko  – zákonodárství</a:t>
            </a:r>
          </a:p>
          <a:p>
            <a:r>
              <a:rPr lang="cs-CZ" dirty="0" smtClean="0"/>
              <a:t>Do 19. stolení  - chudinská správa – instituce pečující o chudé</a:t>
            </a:r>
          </a:p>
          <a:p>
            <a:r>
              <a:rPr lang="cs-CZ" dirty="0" smtClean="0"/>
              <a:t>Chudinský zákon 59/1868 – platil až do zákona o sociální zabezpečení  v roce 1956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69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51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dnešní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terminologie – sociální správa</a:t>
            </a:r>
          </a:p>
          <a:p>
            <a:r>
              <a:rPr lang="cs-CZ" dirty="0" smtClean="0"/>
              <a:t>Druhy správy – veřejná správa a soukromá správa, veřejná záležitost a veřejný zájem, subjekty a nástroje veřejné správy, orgány veřejné správy</a:t>
            </a:r>
          </a:p>
          <a:p>
            <a:r>
              <a:rPr lang="cs-CZ" dirty="0" smtClean="0"/>
              <a:t>Orgány státní správy</a:t>
            </a:r>
          </a:p>
          <a:p>
            <a:r>
              <a:rPr lang="cs-CZ" dirty="0" smtClean="0"/>
              <a:t>Veřejná samospráva</a:t>
            </a:r>
          </a:p>
          <a:p>
            <a:r>
              <a:rPr lang="cs-CZ" dirty="0" smtClean="0"/>
              <a:t>Pojetí sociální správy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9279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pojetí sociální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smtClean="0"/>
              <a:t>Nejstarší pojetí: sociální správa jako mocenský nástroj sociální politiky státu</a:t>
            </a:r>
          </a:p>
          <a:p>
            <a:pPr marL="0" indent="0">
              <a:buNone/>
            </a:pPr>
            <a:r>
              <a:rPr lang="cs-CZ" sz="1800" dirty="0" smtClean="0"/>
              <a:t>1908/1919 – Dr. Cyril Horáček – národohospodář a  </a:t>
            </a:r>
            <a:r>
              <a:rPr lang="cs-CZ" sz="1800" dirty="0"/>
              <a:t>J</a:t>
            </a:r>
            <a:r>
              <a:rPr lang="cs-CZ" sz="1800" dirty="0" smtClean="0"/>
              <a:t>osef </a:t>
            </a:r>
            <a:r>
              <a:rPr lang="cs-CZ" sz="1800" dirty="0" err="1" smtClean="0"/>
              <a:t>Grubner</a:t>
            </a:r>
            <a:r>
              <a:rPr lang="cs-CZ" sz="1800" dirty="0" smtClean="0"/>
              <a:t> – autor Sociální politiky – sociální správa nástroj veřejné moci – odstranění nebo zmírnění sociální otázky, přiměřené rozdělování národního důchodu</a:t>
            </a:r>
          </a:p>
          <a:p>
            <a:pPr marL="0" indent="0">
              <a:buNone/>
            </a:pPr>
            <a:r>
              <a:rPr lang="cs-CZ" sz="1800" dirty="0" smtClean="0"/>
              <a:t>19. st. - Sociální správa – moc veřejná – ne státní – sociální správa byla starostí samosprávné obce</a:t>
            </a:r>
          </a:p>
          <a:p>
            <a:pPr marL="0" indent="0">
              <a:buNone/>
            </a:pPr>
            <a:r>
              <a:rPr lang="cs-CZ" sz="1800" dirty="0" smtClean="0"/>
              <a:t>1916 – Karel Engliš (</a:t>
            </a:r>
            <a:r>
              <a:rPr lang="cs-CZ" sz="1100" dirty="0" smtClean="0"/>
              <a:t>ministr financí, guvernér ČNB, rektor UK, působil do 1948, vůdčí osobnost finanční a měnové politiky 20.-30. let, zajímavost: 8 sourozenců, Hrabyně, otec-řezník)</a:t>
            </a:r>
          </a:p>
          <a:p>
            <a:pPr marL="0" indent="0">
              <a:buNone/>
            </a:pPr>
            <a:r>
              <a:rPr lang="cs-CZ" sz="1800" dirty="0" smtClean="0"/>
              <a:t>Sociální politika –praktické tažení, aby společenský celek byl vypěstěn co nejideálněji – souhrn institucí usilující o povznesení národa</a:t>
            </a:r>
          </a:p>
          <a:p>
            <a:pPr marL="0" indent="0">
              <a:buNone/>
            </a:pPr>
            <a:r>
              <a:rPr lang="cs-CZ" sz="1800" dirty="0" smtClean="0"/>
              <a:t>1967 – povoleno v RAK.-UH. sdružování</a:t>
            </a:r>
          </a:p>
          <a:p>
            <a:pPr marL="0" indent="0">
              <a:buNone/>
            </a:pPr>
            <a:r>
              <a:rPr lang="cs-CZ" sz="1800" dirty="0" smtClean="0"/>
              <a:t>Koncem 19. století – vznik prvních odborových a nestátních iniciativ, svépomocných organizací, církevních institucí</a:t>
            </a:r>
          </a:p>
          <a:p>
            <a:pPr marL="0" indent="0">
              <a:buNone/>
            </a:pPr>
            <a:r>
              <a:rPr lang="cs-CZ" sz="1800" dirty="0" smtClean="0"/>
              <a:t>Tlak na vznik sociální správy</a:t>
            </a:r>
          </a:p>
          <a:p>
            <a:pPr marL="0" indent="0">
              <a:buNone/>
            </a:pPr>
            <a:r>
              <a:rPr lang="cs-CZ" sz="1800" dirty="0" smtClean="0"/>
              <a:t>1925 – Josef Macek (ekonom) – do sociální správy zahrnuje i dobrovolné občanské organizace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70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8630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Modely sociální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Organizace jsou směsí veřejnoprávního a soukromoprávního přístupu</a:t>
            </a:r>
          </a:p>
          <a:p>
            <a:pPr marL="0" indent="0">
              <a:buNone/>
            </a:pPr>
            <a:r>
              <a:rPr lang="cs-CZ" u="sng" dirty="0" smtClean="0"/>
              <a:t>Modely:</a:t>
            </a:r>
          </a:p>
          <a:p>
            <a:r>
              <a:rPr lang="cs-CZ" dirty="0" smtClean="0"/>
              <a:t>Liberální</a:t>
            </a:r>
          </a:p>
          <a:p>
            <a:r>
              <a:rPr lang="cs-CZ" dirty="0" smtClean="0"/>
              <a:t>Totalitní</a:t>
            </a:r>
          </a:p>
          <a:p>
            <a:r>
              <a:rPr lang="cs-CZ" dirty="0" smtClean="0"/>
              <a:t>Sociálně – demokratický</a:t>
            </a:r>
          </a:p>
          <a:p>
            <a:r>
              <a:rPr lang="cs-CZ" dirty="0" smtClean="0"/>
              <a:t>Korporativní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71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35922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Liberální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i="1" dirty="0" smtClean="0"/>
              <a:t>Anglosaské země – USA, VB, Austrálie</a:t>
            </a:r>
          </a:p>
          <a:p>
            <a:pPr marL="0" indent="0">
              <a:buNone/>
            </a:pPr>
            <a:r>
              <a:rPr lang="cs-CZ" i="1" dirty="0" smtClean="0"/>
              <a:t>Nejstarší moderní model </a:t>
            </a:r>
          </a:p>
          <a:p>
            <a:pPr lvl="0"/>
            <a:r>
              <a:rPr lang="cs-CZ" dirty="0"/>
              <a:t>Důraz na svobodu jednotlivce, svobodný trh práce – vyvolávalo sociální napětí – osoby nezařazené</a:t>
            </a:r>
          </a:p>
          <a:p>
            <a:r>
              <a:rPr lang="cs-CZ" dirty="0" smtClean="0"/>
              <a:t>Regulace ochrany proti silné chudobě</a:t>
            </a:r>
          </a:p>
          <a:p>
            <a:r>
              <a:rPr lang="cs-CZ" dirty="0" smtClean="0"/>
              <a:t>Hospodárnost správy</a:t>
            </a:r>
          </a:p>
          <a:p>
            <a:pPr lvl="0"/>
            <a:r>
              <a:rPr lang="cs-CZ" dirty="0"/>
              <a:t>V</a:t>
            </a:r>
            <a:r>
              <a:rPr lang="cs-CZ" dirty="0" smtClean="0"/>
              <a:t>ysoká </a:t>
            </a:r>
            <a:r>
              <a:rPr lang="cs-CZ" dirty="0"/>
              <a:t>míra decentralizace veřejné samosprávy a vysoký podíl soukromoprávní sociální správy v provozování sociálních </a:t>
            </a:r>
            <a:r>
              <a:rPr lang="cs-CZ" dirty="0" smtClean="0"/>
              <a:t>služeb</a:t>
            </a:r>
          </a:p>
          <a:p>
            <a:pPr lvl="0"/>
            <a:r>
              <a:rPr lang="cs-CZ" dirty="0" smtClean="0"/>
              <a:t>Rozvoj dávek pro nejchudší</a:t>
            </a:r>
          </a:p>
          <a:p>
            <a:pPr lvl="0"/>
            <a:r>
              <a:rPr lang="cs-CZ" dirty="0"/>
              <a:t>C</a:t>
            </a:r>
            <a:r>
              <a:rPr lang="cs-CZ" dirty="0" smtClean="0"/>
              <a:t>entrálně </a:t>
            </a:r>
            <a:r>
              <a:rPr lang="cs-CZ" dirty="0"/>
              <a:t>se má spravovat jen to, co je nepochybně nutné pro udržení jednotnosti v zacházení s klienty</a:t>
            </a:r>
          </a:p>
          <a:p>
            <a:pPr lvl="0"/>
            <a:r>
              <a:rPr lang="cs-CZ" dirty="0"/>
              <a:t>S</a:t>
            </a:r>
            <a:r>
              <a:rPr lang="cs-CZ" dirty="0" smtClean="0"/>
              <a:t>tát </a:t>
            </a:r>
            <a:r>
              <a:rPr lang="cs-CZ" dirty="0"/>
              <a:t>podporuje soukromé iniciativy při poskytování sociálních dávek a dohlíží na udržování právního řádu nad soukromými </a:t>
            </a:r>
            <a:r>
              <a:rPr lang="cs-CZ" dirty="0" smtClean="0"/>
              <a:t>institucemi – není sám provozovatelem nebo jen minimálně</a:t>
            </a:r>
          </a:p>
          <a:p>
            <a:pPr lvl="0"/>
            <a:r>
              <a:rPr lang="cs-CZ" dirty="0" smtClean="0"/>
              <a:t>Podpora státu – sociální pojištění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72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513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Korporativní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/>
              <a:t>V zemích kontinentální </a:t>
            </a:r>
            <a:r>
              <a:rPr lang="cs-CZ" dirty="0" smtClean="0"/>
              <a:t>Evropy –vznik v hornických oblastech střední Evropy, dále Francie a dělnické Německo, dále se šířilo</a:t>
            </a:r>
          </a:p>
          <a:p>
            <a:pPr marL="0" lvl="0" indent="0">
              <a:buNone/>
            </a:pPr>
            <a:r>
              <a:rPr lang="cs-CZ" dirty="0" smtClean="0"/>
              <a:t>Vyvinul se z liberálního modelu (stát zavazuje zaměstnavatele, aby zajistili sociální ochranu zaměstnancům), vyrostl ze svépomocné pomoci spolků – z nich se vyvinuly sociální poklady a pojišťovny státu</a:t>
            </a:r>
          </a:p>
          <a:p>
            <a:pPr marL="0" lvl="0" indent="0">
              <a:buNone/>
            </a:pPr>
            <a:r>
              <a:rPr lang="cs-CZ" dirty="0" smtClean="0"/>
              <a:t>Stát nutil občany, aby se zajistili, ale i obce, aby zajistily občany – o které by se ve veřejném zájmu musel postarat stát.</a:t>
            </a:r>
          </a:p>
          <a:p>
            <a:pPr marL="0" lvl="0" indent="0">
              <a:buNone/>
            </a:pPr>
            <a:r>
              <a:rPr lang="cs-CZ" dirty="0" smtClean="0"/>
              <a:t>Princip subsidiarity – vše se odehrává na nejnižším stupni, stát zasahuje, když soukromá sféra vyčerpá veškeré možnosti</a:t>
            </a:r>
            <a:endParaRPr lang="cs-CZ" dirty="0"/>
          </a:p>
          <a:p>
            <a:pPr lvl="0"/>
            <a:r>
              <a:rPr lang="cs-CZ" dirty="0"/>
              <a:t>rozdíl mezi uspořádáním sociální správy a financování v oblasti zaměstnanosti a ochrany práce, v sociálním zabezpečení a zdravotnictví</a:t>
            </a:r>
          </a:p>
          <a:p>
            <a:pPr lvl="0"/>
            <a:r>
              <a:rPr lang="cs-CZ" dirty="0"/>
              <a:t>stát  se v daleko vyšší míře cítí odpovědný</a:t>
            </a:r>
          </a:p>
          <a:p>
            <a:pPr lvl="0"/>
            <a:r>
              <a:rPr lang="cs-CZ" dirty="0"/>
              <a:t>rozlišují se dvě skupiny systémů – v jednom nutí občana spořit si na horší časy, ve druhém organizuje celospolečenskou solidaritu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73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43028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Současná podoba korporativního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Systém s ochranou pro jednotlivé události</a:t>
            </a:r>
          </a:p>
          <a:p>
            <a:r>
              <a:rPr lang="cs-CZ" dirty="0" smtClean="0"/>
              <a:t>Velká odpovědnost a spoluúčast zaměstnavatelů – korporací</a:t>
            </a:r>
          </a:p>
          <a:p>
            <a:r>
              <a:rPr lang="cs-CZ" dirty="0" smtClean="0"/>
              <a:t>Stát odpovědný, ukládá povinnosti jiným subjektům, aby se postaraly – povinné pojištění</a:t>
            </a:r>
          </a:p>
          <a:p>
            <a:r>
              <a:rPr lang="cs-CZ" dirty="0" smtClean="0"/>
              <a:t>Občané spoří na horší časy</a:t>
            </a:r>
          </a:p>
          <a:p>
            <a:r>
              <a:rPr lang="cs-CZ" dirty="0" smtClean="0"/>
              <a:t>Sociální péče o nepojištěné občany – obce a města, stát přispívá a vykonává dozor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74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65355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Totalitní model - paternalistický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typický pro bývalé komunistické země</a:t>
            </a:r>
          </a:p>
          <a:p>
            <a:pPr lvl="0"/>
            <a:r>
              <a:rPr lang="cs-CZ" dirty="0"/>
              <a:t>stát soustředil veškerou sociální správu do svých rukou a financoval jí prostřednictví státního </a:t>
            </a:r>
            <a:r>
              <a:rPr lang="cs-CZ" dirty="0" smtClean="0"/>
              <a:t>rozpočtu</a:t>
            </a:r>
          </a:p>
          <a:p>
            <a:pPr lvl="0"/>
            <a:r>
              <a:rPr lang="cs-CZ" dirty="0" smtClean="0"/>
              <a:t>Pozitivní diskriminace některých profesí – dělnické, fyzicky náročná</a:t>
            </a:r>
            <a:endParaRPr lang="cs-CZ" dirty="0"/>
          </a:p>
          <a:p>
            <a:pPr lvl="0"/>
            <a:r>
              <a:rPr lang="cs-CZ" dirty="0"/>
              <a:t>vyloučil soukromoprávní </a:t>
            </a:r>
            <a:r>
              <a:rPr lang="cs-CZ" dirty="0" smtClean="0"/>
              <a:t>iniciativu – zestátněná správa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75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05544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Sociálně – </a:t>
            </a:r>
            <a:r>
              <a:rPr lang="cs-CZ" smtClean="0"/>
              <a:t>demokratický model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Severní Evropa</a:t>
            </a:r>
          </a:p>
          <a:p>
            <a:pPr lvl="0"/>
            <a:r>
              <a:rPr lang="cs-CZ" dirty="0" smtClean="0"/>
              <a:t>založen </a:t>
            </a:r>
            <a:r>
              <a:rPr lang="cs-CZ" dirty="0"/>
              <a:t>na vysoké míře solidarity a na principech občanské </a:t>
            </a:r>
            <a:r>
              <a:rPr lang="cs-CZ" dirty="0" smtClean="0"/>
              <a:t>společnosti</a:t>
            </a:r>
          </a:p>
          <a:p>
            <a:pPr lvl="0"/>
            <a:r>
              <a:rPr lang="cs-CZ" dirty="0" smtClean="0"/>
              <a:t>Solidarita – založena na daních a jejich přerozdělování</a:t>
            </a:r>
            <a:endParaRPr lang="cs-CZ" dirty="0"/>
          </a:p>
          <a:p>
            <a:pPr lvl="0"/>
            <a:r>
              <a:rPr lang="cs-CZ" dirty="0"/>
              <a:t>stát omezuje svou činnost na legislativní garance, státní dozor a finanční redistribuci prostřednictvím </a:t>
            </a:r>
            <a:r>
              <a:rPr lang="cs-CZ" dirty="0" smtClean="0"/>
              <a:t>daní</a:t>
            </a:r>
          </a:p>
          <a:p>
            <a:pPr lvl="0"/>
            <a:r>
              <a:rPr lang="cs-CZ" dirty="0" smtClean="0"/>
              <a:t>Základní </a:t>
            </a:r>
            <a:r>
              <a:rPr lang="cs-CZ" dirty="0" err="1" smtClean="0"/>
              <a:t>snahou_sociální</a:t>
            </a:r>
            <a:r>
              <a:rPr lang="cs-CZ" dirty="0" smtClean="0"/>
              <a:t> začleňování a prevence sociální exkluze</a:t>
            </a:r>
          </a:p>
          <a:p>
            <a:pPr lvl="0"/>
            <a:r>
              <a:rPr lang="cs-CZ" dirty="0" smtClean="0"/>
              <a:t>Rozvoj sociální správy </a:t>
            </a:r>
            <a:r>
              <a:rPr lang="cs-CZ" dirty="0" err="1" smtClean="0"/>
              <a:t>soukromosprávní</a:t>
            </a:r>
            <a:r>
              <a:rPr lang="cs-CZ" dirty="0" smtClean="0"/>
              <a:t> a veřejnosprávní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76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38370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Soudobé změny v pojetí státní sociální správy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Současné sociální problémy – sociální vyloučení, nezaměstnanost, nezaměstnanost mladých, osob 50+ - nutno řešit reformami sociálních struktur</a:t>
            </a:r>
          </a:p>
          <a:p>
            <a:r>
              <a:rPr lang="cs-CZ" dirty="0" smtClean="0"/>
              <a:t>Příklady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77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5457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Nezaměstnanost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Organizace pro hospodářskou spolupráci a rozvoj (OECD</a:t>
            </a:r>
            <a:r>
              <a:rPr lang="cs-CZ" dirty="0" smtClean="0"/>
              <a:t>) – organizace pro vyspělé země – ČR člen od 1996</a:t>
            </a:r>
          </a:p>
          <a:p>
            <a:r>
              <a:rPr lang="cs-CZ" dirty="0" smtClean="0"/>
              <a:t>OECD dlouhodobě doporučuje opatření pro snížení nezaměstnanosti</a:t>
            </a:r>
          </a:p>
          <a:p>
            <a:r>
              <a:rPr lang="cs-CZ" dirty="0" smtClean="0"/>
              <a:t>V roce 2012 varuje před nezaměstnaností mladých, osob s nízkým stupněm vzdělání a osob na krátkodobé kontrakty (48 mil. Osob bez zaměstnání v zemích OECD)</a:t>
            </a:r>
          </a:p>
          <a:p>
            <a:r>
              <a:rPr lang="cs-CZ" dirty="0" smtClean="0"/>
              <a:t>Nutnost činit opatření k přizpůsobení se novým podmínkám – dávky</a:t>
            </a:r>
          </a:p>
          <a:p>
            <a:r>
              <a:rPr lang="cs-CZ" dirty="0" smtClean="0"/>
              <a:t>Růst nezaměstnanosti, stárnutí populace – růst sociálních nákladů</a:t>
            </a:r>
          </a:p>
          <a:p>
            <a:r>
              <a:rPr lang="cs-CZ" dirty="0" smtClean="0"/>
              <a:t>Sociální péče pečovala místo motivace hledat si práci</a:t>
            </a:r>
          </a:p>
          <a:p>
            <a:r>
              <a:rPr lang="cs-CZ" dirty="0" smtClean="0"/>
              <a:t>Nová opatření: sociální dávky a aktivní politika zaměstnanosti – školení (také programy ESF), školení dlouhodobě nezaměstnaných, hledání motivace pro osoby nezaměstnané (daňové úlevy, snížení závislosti na dávkách), </a:t>
            </a:r>
            <a:r>
              <a:rPr lang="cs-CZ" b="1" dirty="0" smtClean="0"/>
              <a:t>rozvoj sociální správy – nové úkoly – od závislosti k aktivitě </a:t>
            </a:r>
            <a:r>
              <a:rPr lang="cs-CZ" dirty="0" smtClean="0"/>
              <a:t>(sociální firmy – např. Fokus)</a:t>
            </a:r>
          </a:p>
          <a:p>
            <a:r>
              <a:rPr lang="cs-CZ" dirty="0" smtClean="0"/>
              <a:t>Posílení místní sociální správy – efektivnost místních rozhodnutí oproti centrálním (decentralizace), efektivní spolupráce s NNO, posílení místních orgánů ústřední státní správy (dekoncentrace)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78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43542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Velká Británie – New </a:t>
            </a:r>
            <a:r>
              <a:rPr lang="cs-CZ" dirty="0" err="1" smtClean="0"/>
              <a:t>Deal</a:t>
            </a:r>
            <a:r>
              <a:rPr lang="cs-CZ" dirty="0" smtClean="0"/>
              <a:t> – labouristé</a:t>
            </a:r>
          </a:p>
          <a:p>
            <a:r>
              <a:rPr lang="cs-CZ" dirty="0" smtClean="0"/>
              <a:t>Sociální vyloučení je způsobeno dlouhodobou nezaměstnaností + nedostatečným vzděláním</a:t>
            </a:r>
          </a:p>
          <a:p>
            <a:pPr marL="0" indent="0">
              <a:buNone/>
            </a:pPr>
            <a:r>
              <a:rPr lang="cs-CZ" dirty="0" smtClean="0"/>
              <a:t>Opatření – 4 cíle</a:t>
            </a:r>
          </a:p>
          <a:p>
            <a:r>
              <a:rPr lang="cs-CZ" dirty="0"/>
              <a:t>I</a:t>
            </a:r>
            <a:r>
              <a:rPr lang="cs-CZ" dirty="0" smtClean="0"/>
              <a:t>nvestice do vzdělání</a:t>
            </a:r>
          </a:p>
          <a:p>
            <a:r>
              <a:rPr lang="cs-CZ" dirty="0" smtClean="0"/>
              <a:t>Reforma daňové soustavy a dávek (ne dávky po krátkodobém zaměstnání, podpora finanční na dopravu do zaměstnání, příjmy z prospěšných prací ne důvod snížení dávek)</a:t>
            </a:r>
          </a:p>
          <a:p>
            <a:r>
              <a:rPr lang="cs-CZ" dirty="0" smtClean="0"/>
              <a:t>Úprava minimální mzdy</a:t>
            </a:r>
          </a:p>
          <a:p>
            <a:r>
              <a:rPr lang="cs-CZ" dirty="0" smtClean="0"/>
              <a:t>Podněty aktivní politiky zaměstnanosti se zaměřením na nejchudší regiony</a:t>
            </a:r>
            <a:endParaRPr lang="cs-CZ" sz="2500" dirty="0"/>
          </a:p>
          <a:p>
            <a:r>
              <a:rPr lang="cs-CZ" sz="2500" dirty="0" smtClean="0"/>
              <a:t>Zaměřeno na věk 18-24 let, absolventy, osamělé rodiče, osoby alespoň 2 roky nezaměstnané, rodinné příslušníky a komunity nezaměstnaných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79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6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správa</a:t>
            </a:r>
          </a:p>
          <a:p>
            <a:r>
              <a:rPr lang="cs-CZ" dirty="0" smtClean="0"/>
              <a:t>Sociální</a:t>
            </a:r>
          </a:p>
          <a:p>
            <a:r>
              <a:rPr lang="cs-CZ" dirty="0" smtClean="0"/>
              <a:t>Správa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9935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Geneze současné sociální správy v Evropě </a:t>
            </a:r>
            <a:r>
              <a:rPr lang="cs-CZ" dirty="0" smtClean="0"/>
              <a:t>– </a:t>
            </a:r>
            <a:r>
              <a:rPr lang="cs-CZ" sz="3100" dirty="0" smtClean="0"/>
              <a:t>vznik institutů a nástrojů sociální správy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Vznikala především jako reakce vládce na rostoucí sociální napětí ve společnosti</a:t>
            </a:r>
          </a:p>
          <a:p>
            <a:r>
              <a:rPr lang="cs-CZ" dirty="0" smtClean="0"/>
              <a:t>Regulace</a:t>
            </a:r>
          </a:p>
          <a:p>
            <a:r>
              <a:rPr lang="cs-CZ" dirty="0" smtClean="0"/>
              <a:t>Sociální péče</a:t>
            </a:r>
          </a:p>
          <a:p>
            <a:r>
              <a:rPr lang="cs-CZ" dirty="0" smtClean="0"/>
              <a:t>Sociální pojištění</a:t>
            </a:r>
          </a:p>
          <a:p>
            <a:r>
              <a:rPr lang="cs-CZ" dirty="0" smtClean="0"/>
              <a:t>Sociální zabezpečení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80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6460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Regulace – policie nástroj sociální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Veřejnoprávní nástroj</a:t>
            </a:r>
          </a:p>
          <a:p>
            <a:r>
              <a:rPr lang="cs-CZ" dirty="0" smtClean="0"/>
              <a:t>Stanovení příkazů a zákazů a dohled nad jejich dodržováním</a:t>
            </a:r>
          </a:p>
          <a:p>
            <a:r>
              <a:rPr lang="cs-CZ" dirty="0" smtClean="0"/>
              <a:t>Dohled je svěřen k tomu pověřeným a vytvořeným orgánům – policie</a:t>
            </a:r>
          </a:p>
          <a:p>
            <a:endParaRPr lang="cs-CZ" dirty="0"/>
          </a:p>
          <a:p>
            <a:r>
              <a:rPr lang="cs-CZ" b="1" dirty="0" smtClean="0"/>
              <a:t>POLICIE</a:t>
            </a:r>
            <a:r>
              <a:rPr lang="cs-CZ" dirty="0" smtClean="0"/>
              <a:t> – </a:t>
            </a:r>
            <a:r>
              <a:rPr lang="cs-CZ" dirty="0" err="1" smtClean="0"/>
              <a:t>politea</a:t>
            </a:r>
            <a:r>
              <a:rPr lang="cs-CZ" dirty="0" smtClean="0"/>
              <a:t> – stát (</a:t>
            </a:r>
            <a:r>
              <a:rPr lang="cs-CZ" dirty="0" err="1" smtClean="0"/>
              <a:t>řj</a:t>
            </a:r>
            <a:r>
              <a:rPr lang="cs-CZ" dirty="0" smtClean="0"/>
              <a:t>), obec, stání zřízení, státní zřízení</a:t>
            </a:r>
          </a:p>
          <a:p>
            <a:r>
              <a:rPr lang="cs-CZ" dirty="0" smtClean="0"/>
              <a:t>Veškerý státní dohled, vynucení, donucení</a:t>
            </a:r>
          </a:p>
          <a:p>
            <a:r>
              <a:rPr lang="cs-CZ" dirty="0" smtClean="0"/>
              <a:t>Konkrétně dnes – ozbrojená ochrana občanů a dohled nad dodržováním zákonů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81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71005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ve středověku a starověku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 v dnešním slova smyslu</a:t>
            </a:r>
          </a:p>
          <a:p>
            <a:r>
              <a:rPr lang="cs-CZ" dirty="0" smtClean="0"/>
              <a:t>Dohled – státní úředník </a:t>
            </a:r>
            <a:r>
              <a:rPr lang="cs-CZ" dirty="0" err="1" smtClean="0"/>
              <a:t>edilové</a:t>
            </a:r>
            <a:r>
              <a:rPr lang="cs-CZ" dirty="0" smtClean="0"/>
              <a:t> – dohled nad trhy, cenzoři – dohled nad mravností</a:t>
            </a:r>
          </a:p>
          <a:p>
            <a:r>
              <a:rPr lang="cs-CZ" dirty="0" smtClean="0"/>
              <a:t>Středověk- výběrčí daní – státem pověření, dodržování měr – obecní úředníci (př. kde v Praze loket – trest – Vltava), 1530 – Německo </a:t>
            </a:r>
            <a:r>
              <a:rPr lang="cs-CZ" dirty="0" err="1" smtClean="0"/>
              <a:t>polucejní</a:t>
            </a:r>
            <a:r>
              <a:rPr lang="cs-CZ" dirty="0" smtClean="0"/>
              <a:t> řád – povinnost dohledu nad trhy, živnostmi a všeobecným blahem – zřízena policie</a:t>
            </a:r>
          </a:p>
          <a:p>
            <a:r>
              <a:rPr lang="cs-CZ" dirty="0" smtClean="0"/>
              <a:t>Sociální zákazy – zákaz žebrání, příkaz císaře – podpora rodin horníků, kteří zahynuli v dolech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82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17781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Ochranné pracovní zákonodárství – 18. st. – osvícenství – Francouzská revoluce (ochrana dětské práce – Josef II.)</a:t>
            </a:r>
          </a:p>
          <a:p>
            <a:r>
              <a:rPr lang="cs-CZ" dirty="0" smtClean="0"/>
              <a:t>1811 všeobecný občanský zákoník – František I. - povinnosti práce a pracovní podmínky</a:t>
            </a:r>
          </a:p>
          <a:p>
            <a:r>
              <a:rPr lang="cs-CZ" dirty="0" smtClean="0"/>
              <a:t>Novely (1885 – povinnost hradit mzdu nemocným – 14 dní, třetí novela – ochranné prvky pracovní/služební smlouvy)</a:t>
            </a:r>
          </a:p>
          <a:p>
            <a:r>
              <a:rPr lang="cs-CZ" dirty="0" smtClean="0"/>
              <a:t>1. republika – ochranné předpisy – dovolená, pracovní doba, bezpečnost a hygiena práce</a:t>
            </a:r>
          </a:p>
          <a:p>
            <a:r>
              <a:rPr lang="cs-CZ" dirty="0" smtClean="0"/>
              <a:t>ČSR – živnostenská inspekce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83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37579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Sociální role státu, ochrana pracovních podmínek – důstojné podmínky, právo na práci</a:t>
            </a:r>
          </a:p>
          <a:p>
            <a:r>
              <a:rPr lang="cs-CZ" dirty="0" smtClean="0"/>
              <a:t>Úřad bezpečnosti práce, hygienická služba, ÚP a inspekce práce</a:t>
            </a:r>
          </a:p>
          <a:p>
            <a:r>
              <a:rPr lang="cs-CZ" dirty="0" smtClean="0"/>
              <a:t>Ochrana před nezaměstnaností – národní akční plány v rámci EU, závazné předpisy bezpečnosti práce v rámci EU, ochrana – hromadné propouštění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84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03605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Pojem – vztahující se ke společnosti, týkající se zlepšování poměrů, hmotné zabezpečení jedince ve společnosti</a:t>
            </a:r>
          </a:p>
          <a:p>
            <a:r>
              <a:rPr lang="cs-CZ" dirty="0" smtClean="0"/>
              <a:t>Pojem ČR – </a:t>
            </a:r>
          </a:p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i="1" dirty="0" smtClean="0"/>
              <a:t>starší</a:t>
            </a:r>
            <a:r>
              <a:rPr lang="cs-CZ" dirty="0" smtClean="0"/>
              <a:t> SOCIAL WELFARE– produkty sociálního zabezpečení  -péče o chudé, nezaměstnané, apod. – navazuje na chudinskou péči, po 2. sv. válce – soubor aktivit sociální politiky státu k všestrannému rozvoji člověka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i="1" dirty="0" smtClean="0"/>
              <a:t>užší</a:t>
            </a:r>
            <a:r>
              <a:rPr lang="cs-CZ" dirty="0" smtClean="0"/>
              <a:t> činnost orgánů sociálního zabezpečení (vybrané sociální služby a činnosti sociální pomoci)</a:t>
            </a:r>
          </a:p>
          <a:p>
            <a:pPr marL="0" indent="0">
              <a:buNone/>
            </a:pPr>
            <a:r>
              <a:rPr lang="cs-CZ" dirty="0" smtClean="0"/>
              <a:t>Mezinárodně –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welfare</a:t>
            </a:r>
            <a:r>
              <a:rPr lang="cs-CZ" dirty="0" smtClean="0"/>
              <a:t> – sociální zabezpečení, dávky, sociální pomoc, sociální a zdravotní služby, státní služby zaměstnanosti a další činnosti péče o občany</a:t>
            </a:r>
          </a:p>
          <a:p>
            <a:pPr marL="0" indent="0">
              <a:buNone/>
            </a:pPr>
            <a:r>
              <a:rPr lang="cs-CZ" dirty="0" smtClean="0"/>
              <a:t>Dnes se nahrazuje pojmem </a:t>
            </a:r>
            <a:r>
              <a:rPr lang="cs-CZ" b="1" dirty="0" smtClean="0"/>
              <a:t>sociální ochrana </a:t>
            </a:r>
            <a:r>
              <a:rPr lang="cs-CZ" dirty="0" smtClean="0"/>
              <a:t>– ochrana před sociálním vyloučením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85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50212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Popište vývoj sociální péče v historii – v návaznosti na předcházející lekce sociální politiky a dalších předmětů, které se sociální správou souvisejí</a:t>
            </a:r>
          </a:p>
          <a:p>
            <a:r>
              <a:rPr lang="cs-CZ" dirty="0" smtClean="0"/>
              <a:t>Připravte krátkou presentaci</a:t>
            </a:r>
          </a:p>
          <a:p>
            <a:r>
              <a:rPr lang="cs-CZ" dirty="0" smtClean="0"/>
              <a:t>Následně shrneme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86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75617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péče – historický exkurs v Evropě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Starověk – péče o nejpotřebnější, pomoc v rodině – přirozená solidarita, státní pomoc v ohrožení (prodej dlužníků do otroctví, zchudlí váleční vysloužilci… - antika)</a:t>
            </a:r>
          </a:p>
          <a:p>
            <a:r>
              <a:rPr lang="cs-CZ" dirty="0" smtClean="0"/>
              <a:t>Křesťanská solidarita – rozvoj sociálních institucí a následně jejich správy, péče o chudé, pomoc poutníkům do Svaté země – kláštery – pomoc dalším potřebným, filantropie</a:t>
            </a:r>
          </a:p>
          <a:p>
            <a:r>
              <a:rPr lang="cs-CZ" dirty="0" smtClean="0"/>
              <a:t>Raný středověk – pomoc zchudlým, nemocným – šlechta, povstání a selské bouře</a:t>
            </a:r>
          </a:p>
          <a:p>
            <a:r>
              <a:rPr lang="cs-CZ" dirty="0" smtClean="0"/>
              <a:t>Od filantropie křesťanů k povinnosti šlechty a obcí – institucionalizace péče o chudé </a:t>
            </a:r>
            <a:r>
              <a:rPr lang="cs-CZ" i="1" dirty="0" smtClean="0"/>
              <a:t>(Smith – chudoba je překážkou rozvoje bohatství), </a:t>
            </a:r>
            <a:r>
              <a:rPr lang="cs-CZ" dirty="0" smtClean="0"/>
              <a:t>péči od církve převzal stát, chudinská péče, péče o nemocné</a:t>
            </a:r>
            <a:endParaRPr lang="cs-CZ" i="1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87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9313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péče – historický exkurs – naše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1. moderní instituce – zabírání zemědělské půdy, urbanizace – vznik chudiny – velké množství chudáků (průmysl nedokázal nabídnout všem pracovní místa), 1661 – patent o žebrácích a tulácích – represe vůči tulákům/žebrákům – práce schopní a neschopní (schopní – zatýkání, nesměli žebrat)</a:t>
            </a:r>
          </a:p>
          <a:p>
            <a:r>
              <a:rPr lang="cs-CZ" dirty="0" smtClean="0"/>
              <a:t>Uvolnění nevolnictví – snížení závislosti na šlechtě</a:t>
            </a:r>
          </a:p>
          <a:p>
            <a:r>
              <a:rPr lang="cs-CZ" dirty="0" smtClean="0"/>
              <a:t>Péče církve do r. 1784 (dvorský dekret), nařízení pro Království české 1785 – povinnost postarat se o chudé – obce a vrchnost – instituce ratejna – společné ubytování a stravování na statku, chudinské ústavy, sirotčince, chudobince</a:t>
            </a:r>
          </a:p>
          <a:p>
            <a:r>
              <a:rPr lang="cs-CZ" dirty="0" smtClean="0"/>
              <a:t>Správa ctihodných občanů – otcové chudých – veřejnoprávní instituce – veřejní činitelé – i když chudobince fungovaly z darů</a:t>
            </a:r>
          </a:p>
          <a:p>
            <a:r>
              <a:rPr lang="cs-CZ" dirty="0" smtClean="0"/>
              <a:t>19. st. – domovské právo – chudinská péče (snaha velkých měst – hodně tuláků)</a:t>
            </a:r>
          </a:p>
          <a:p>
            <a:r>
              <a:rPr lang="cs-CZ" dirty="0" smtClean="0"/>
              <a:t>1868 – chudinská péče součást obecné veřejné správy – péče se poskytuje chudým s domovským právem (obdobně péče o sirotky)</a:t>
            </a:r>
          </a:p>
          <a:p>
            <a:r>
              <a:rPr lang="cs-CZ" dirty="0" smtClean="0"/>
              <a:t>20. st. – František I. Fond na podporu chudých, sirotků, nemanželských dětí, opuštěných dětí</a:t>
            </a:r>
          </a:p>
          <a:p>
            <a:r>
              <a:rPr lang="cs-CZ" dirty="0" smtClean="0"/>
              <a:t>Křesťanská filantropie funguje dodnes, dárcovství…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88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22514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b="1" dirty="0" smtClean="0"/>
              <a:t>Svépomocné spolky v antice </a:t>
            </a:r>
            <a:r>
              <a:rPr lang="cs-CZ" sz="1400" dirty="0" smtClean="0"/>
              <a:t>– římští svobodní občané prostředky na krytí nákladů – např. pohřeb</a:t>
            </a:r>
          </a:p>
          <a:p>
            <a:r>
              <a:rPr lang="cs-CZ" sz="1400" b="1" dirty="0" smtClean="0"/>
              <a:t>Cechovní a tovaryšské spolky </a:t>
            </a:r>
            <a:r>
              <a:rPr lang="cs-CZ" sz="1400" dirty="0" smtClean="0"/>
              <a:t>– cechy ve velkých městech a pohraničí, fondy – péče o sirotky a vdovy, 1. neformální sociální vzájemnost, péče o nemocné a práci hledající</a:t>
            </a:r>
          </a:p>
          <a:p>
            <a:r>
              <a:rPr lang="cs-CZ" sz="1400" b="1" dirty="0" smtClean="0"/>
              <a:t>Podpůrné spolky dělníků – </a:t>
            </a:r>
            <a:r>
              <a:rPr lang="cs-CZ" sz="1400" dirty="0" smtClean="0"/>
              <a:t>navázaly na cechy, otevřené všem, 1817  - v Čechách – Staré pražské bratrstvo tiskařů, vzájemná svépomoc</a:t>
            </a:r>
          </a:p>
          <a:p>
            <a:pPr marL="0" indent="0">
              <a:buNone/>
            </a:pPr>
            <a:r>
              <a:rPr lang="cs-CZ" sz="1400" i="1" dirty="0" smtClean="0"/>
              <a:t>Specifické postavení horníků – svobodní lidé se zvláštním postavením, zvláštní privilegia -  právní postavení – horní právo, vnitřní institucionální solidarita – pozůstalí (13.-14.st.), péče – solidarita – důvod vzniku cechu v Kutné Hoře – 15.st., 16. st. – podpůrné pokladny + podpory vyplácení horníkům – sociální správa neveřejné povahy</a:t>
            </a:r>
          </a:p>
          <a:p>
            <a:r>
              <a:rPr lang="cs-CZ" sz="1400" b="1" dirty="0" smtClean="0"/>
              <a:t>Korporativní zabezpečení – navázaly na pokladny – veřejnoprávní ochranné povinné instituce typu sociální pojišťovna, O. von Bismarck – hlavní postava sociálního pojištění, </a:t>
            </a:r>
            <a:r>
              <a:rPr lang="cs-CZ" sz="1400" b="1" dirty="0" err="1" smtClean="0"/>
              <a:t>Ra</a:t>
            </a:r>
            <a:r>
              <a:rPr lang="cs-CZ" sz="1400" b="1" dirty="0" smtClean="0"/>
              <a:t>.-Uh. – </a:t>
            </a:r>
            <a:r>
              <a:rPr lang="cs-CZ" sz="1400" b="1" dirty="0" err="1" smtClean="0"/>
              <a:t>Taafe</a:t>
            </a:r>
            <a:endParaRPr lang="cs-CZ" sz="1400" b="1" dirty="0" smtClean="0"/>
          </a:p>
          <a:p>
            <a:pPr>
              <a:buFontTx/>
              <a:buChar char="-"/>
            </a:pPr>
            <a:r>
              <a:rPr lang="cs-CZ" sz="1400" b="1" dirty="0" smtClean="0"/>
              <a:t>Stát vytváří institucionalizované struktury, kterých se občan musí účastnit –  prostřednictvím zaměstnavatele který přispívá </a:t>
            </a:r>
          </a:p>
          <a:p>
            <a:pPr>
              <a:buFontTx/>
              <a:buChar char="-"/>
            </a:pPr>
            <a:r>
              <a:rPr lang="cs-CZ" sz="1400" b="1" dirty="0" smtClean="0"/>
              <a:t>Instituce veřejnosprávní povahy – správní rada – zastupuje pojištěnce a zaměstnavatele</a:t>
            </a:r>
          </a:p>
          <a:p>
            <a:pPr>
              <a:buFontTx/>
              <a:buChar char="-"/>
            </a:pPr>
            <a:r>
              <a:rPr lang="cs-CZ" sz="1400" b="1" dirty="0" smtClean="0"/>
              <a:t>19. St. – </a:t>
            </a:r>
            <a:r>
              <a:rPr lang="cs-CZ" sz="1400" b="1" dirty="0" err="1" smtClean="0"/>
              <a:t>Taafe</a:t>
            </a:r>
            <a:r>
              <a:rPr lang="cs-CZ" sz="1400" b="1" dirty="0" smtClean="0"/>
              <a:t> – nemocenské pojištění, úrazové </a:t>
            </a:r>
            <a:r>
              <a:rPr lang="cs-CZ" sz="1400" b="1" dirty="0" err="1" smtClean="0"/>
              <a:t>pojistění</a:t>
            </a:r>
            <a:r>
              <a:rPr lang="cs-CZ" sz="1400" b="1" dirty="0" smtClean="0"/>
              <a:t>, hornické pojištění. Nemocenské pokladny,  úrazové pojišťovny, bratské pokladny – instituce sociální správy</a:t>
            </a:r>
          </a:p>
          <a:p>
            <a:pPr>
              <a:buFontTx/>
              <a:buChar char="-"/>
            </a:pPr>
            <a:r>
              <a:rPr lang="cs-CZ" sz="1400" b="1" dirty="0" smtClean="0"/>
              <a:t>20. st. – začátek – zákon o penzijním pojištění – penzijní pojišťovna</a:t>
            </a:r>
          </a:p>
          <a:p>
            <a:pPr>
              <a:buFontTx/>
              <a:buChar char="-"/>
            </a:pPr>
            <a:r>
              <a:rPr lang="cs-CZ" sz="1400" b="1" dirty="0" smtClean="0"/>
              <a:t>1918 – zákon o sociálním pojištění – sociální pojišťovna</a:t>
            </a:r>
          </a:p>
          <a:p>
            <a:pPr>
              <a:buFontTx/>
              <a:buChar char="-"/>
            </a:pPr>
            <a:endParaRPr lang="cs-CZ" sz="1400" b="1" dirty="0"/>
          </a:p>
          <a:p>
            <a:pPr>
              <a:buFontTx/>
              <a:buChar char="-"/>
            </a:pPr>
            <a:r>
              <a:rPr lang="cs-CZ" sz="1400" b="1" dirty="0" smtClean="0"/>
              <a:t>Veškeré pojišťovny – 1948 sloučeny do Národní pojišťovny – vystřídáno – nemocenským pojištěním spravovaným Ústřední radou odborů a státním sociálním zabezpečením spravovaným Státním úřadem sociálního zabezpečení. Sociální správa tak byla zestátněna a stala se státní sociální správou.</a:t>
            </a:r>
            <a:endParaRPr lang="cs-CZ" sz="1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89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47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sociální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 latiny</a:t>
            </a:r>
          </a:p>
          <a:p>
            <a:pPr marL="0" indent="0">
              <a:buNone/>
            </a:pPr>
            <a:r>
              <a:rPr lang="cs-CZ" sz="2800" dirty="0" smtClean="0"/>
              <a:t>1. Týkající se lidské společnosti, vztahů mezi lidmi</a:t>
            </a:r>
          </a:p>
          <a:p>
            <a:pPr marL="0" indent="0">
              <a:buNone/>
            </a:pPr>
            <a:r>
              <a:rPr lang="cs-CZ" sz="2800" dirty="0" smtClean="0"/>
              <a:t>2. Týkají se úsilí o zlepšení společenských poměrů</a:t>
            </a:r>
          </a:p>
          <a:p>
            <a:pPr marL="0" indent="0">
              <a:buNone/>
            </a:pPr>
            <a:r>
              <a:rPr lang="cs-CZ" sz="2800" dirty="0" smtClean="0"/>
              <a:t>3. Týkající se životních podmínek jednotlivce ve vztahu ke společnosti a státu, jeho hmotného zabezpečení</a:t>
            </a:r>
          </a:p>
          <a:p>
            <a:r>
              <a:rPr lang="cs-CZ" sz="2800" dirty="0" smtClean="0"/>
              <a:t>Týkajících se živočichů žijících celý život pohromadě (včely, mravenci)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- nesprávně: spojováno s pojmem zařízení, s významem chudý/nemajetný, apod.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91678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7200" b="1" dirty="0" smtClean="0"/>
              <a:t>Ochrana věrně sloužícím státu a vrchnosti (vdovy a sirotci po vojácích – Chamurappi)</a:t>
            </a:r>
          </a:p>
          <a:p>
            <a:r>
              <a:rPr lang="cs-CZ" sz="7200" b="1" dirty="0" smtClean="0"/>
              <a:t>Řím – váleční veteráni</a:t>
            </a:r>
          </a:p>
          <a:p>
            <a:r>
              <a:rPr lang="cs-CZ" sz="7200" b="1" dirty="0" smtClean="0"/>
              <a:t>Marie Terezie – profesionalizace armády a státní správy namísto šlechty – zabezpečení „osob z lidu“ po odchodu z funkce</a:t>
            </a:r>
          </a:p>
          <a:p>
            <a:r>
              <a:rPr lang="cs-CZ" sz="7200" b="1" dirty="0" smtClean="0"/>
              <a:t>Veškerá opatření na které mají občané nárok – státní sociální podpora (ČR)</a:t>
            </a:r>
          </a:p>
          <a:p>
            <a:r>
              <a:rPr lang="cs-CZ" sz="4800" dirty="0">
                <a:hlinkClick r:id="rId2" action="ppaction://hlinkfile" tooltip="Přídavek na dítě je základní dlouhodobou dávkou poskytovanou rodinám s dětmi, která jim pomáhá krýt náklady, spojené s výchovou a výživou nezaopatřených dětí. Při poskytování dávky je testován příjem rodiny v předchozím kalendářním roce. Za příjem se považuje i rodičovský příspěvek."/>
              </a:rPr>
              <a:t>Přídavek na dítě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>Přídavek na dítě je základní dlouhodobou dávkou poskytovanou rodinám s dětmi, která jim pomáhá krýt náklady, spojené s výchovou a výživou nezaopatřených dětí. Při poskytování dávky je testován příjem rodiny v předchozím kalendářním roce. Za příjem se považuje i rodičovský příspěvek.</a:t>
            </a:r>
          </a:p>
          <a:p>
            <a:r>
              <a:rPr lang="cs-CZ" sz="4800" dirty="0">
                <a:hlinkClick r:id="rId3" action="ppaction://hlinkfile" tooltip="Příspěvek na bydlení přispívá na krytí nákladů na bydlení rodinám či jednotlivcům s nízkými příjmy. Poskytování příspěvku podléhá testování příjmů rodiny za kalendářní čtvrtletí. Za příjem se považují i přídavek na dítě a rodičovský příspěvek."/>
              </a:rPr>
              <a:t>Příspěvek na bydlení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>Příspěvek na bydlení přispívá na krytí nákladů na bydlení rodinám či jednotlivcům s nízkými příjmy. Poskytování příspěvku podléhá testování příjmů rodiny za kalendářní čtvrtletí. Za příjem se považují i přídavek na dítě a rodičovský příspěvek.</a:t>
            </a:r>
          </a:p>
          <a:p>
            <a:r>
              <a:rPr lang="cs-CZ" sz="4800" dirty="0">
                <a:hlinkClick r:id="rId4" action="ppaction://hlinkfile" tooltip="Na rodičovský příspěvek má rodič nárok, jestliže po celý kalendářní měsíc osobně celodenně a řádně pečuje o nejmladší dítě v rodině. Při poskytování této dávky není testován příjem rodiny ani výdělečná činnost pečujícího rodiče."/>
              </a:rPr>
              <a:t>Rodičovský příspěvek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>Na rodičovský příspěvek má rodič nárok, jestliže po celý kalendářní měsíc osobně celodenně a řádně pečuje o nejmladší dítě v rodině. Při poskytování této dávky není testován příjem rodiny ani výdělečná činnost pečujícího rodiče.</a:t>
            </a:r>
          </a:p>
          <a:p>
            <a:r>
              <a:rPr lang="cs-CZ" sz="4800" dirty="0">
                <a:hlinkClick r:id="rId5" action="ppaction://hlinkfile" tooltip="Pěstounská péče je formou náhradní rodinné výchovy. Soud svěřuje dítě pěstounovi do péče na jeho žádost v případech, kdy se o něj vlastní rodiče nemohou nebo nechtějí starat. Dávky pěstounské péče jsou čtyři a jsou určeny ke krytí nákladů svěřených dětí, na odměnu pěstouna a další náklady spojené s touto péčí."/>
              </a:rPr>
              <a:t>Dávky pěstounské péče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>Pěstounská péče je formou náhradní rodinné výchovy. Soud svěřuje dítě pěstounovi do péče na jeho žádost v případech, kdy se o něj vlastní rodiče nemohou nebo nechtějí starat. Dávky pěstounské péče jsou čtyři a jsou určeny ke krytí nákladů svěřených dětí, na odměnu pěstouna a další náklady spojené s touto péčí.</a:t>
            </a:r>
          </a:p>
          <a:p>
            <a:r>
              <a:rPr lang="cs-CZ" sz="4800" dirty="0">
                <a:hlinkClick r:id="rId6" action="ppaction://hlinkfile" tooltip="Porodné je dávka, kterou se jednorázově přispívá na náklady související s narozením prvního dítěte. Při poskytnutí dávky je testován příjem rodiny v předchozím kalendářním čtvrtletí. Za příjem není považován rodičovský příspěvek a přídavek na dítě."/>
              </a:rPr>
              <a:t>Porodné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err="1"/>
              <a:t>Porodné</a:t>
            </a:r>
            <a:r>
              <a:rPr lang="cs-CZ" sz="4800" dirty="0"/>
              <a:t> je dávka, kterou se jednorázově přispívá na náklady související s narozením prvního dítěte. Při poskytnutí dávky je testován příjem rodiny v předchozím kalendářním čtvrtletí. Za příjem není považován rodičovský příspěvek a přídavek na dítě.</a:t>
            </a:r>
          </a:p>
          <a:p>
            <a:r>
              <a:rPr lang="cs-CZ" sz="4800" dirty="0">
                <a:hlinkClick r:id="rId7" action="ppaction://hlinkfile" tooltip="Touto dávkou se přispívá na náklady spojené s vypravením pohřbu. Příjem rodiny se netestuje."/>
              </a:rPr>
              <a:t>Pohřebné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>Touto dávkou se přispívá na náklady spojené s vypravením pohřbu. Příjem rodiny se netestuje.</a:t>
            </a:r>
          </a:p>
          <a:p>
            <a:r>
              <a:rPr lang="cs-CZ" sz="4800" dirty="0">
                <a:hlinkClick r:id="rId8" action="ppaction://hlinkfile" tooltip="Životní minimum je minimální společensky uznaná hranice peněžních příjmů k zajištění výživy a ostatních základních osobních potřeb.  Ve státní sociální podpoře se životní minimum využívá při zjišťování nároku na některé dávky a při výpočtu výše některých dávek. Životní minimum upravuje zákon č. 110/2006 Sb., o životním a existenčním minimu."/>
              </a:rPr>
              <a:t>Životní a existenční minimum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>Životní minimum je minimální společensky uznaná hranice peněžních příjmů k zajištění výživy a ostatních základních osobních potřeb. Ve státní sociální podpoře se životní minimum využívá při zjišťování nároku na některé dávky a při výpočtu výše některých dávek. Životní minimum upravuje zákon č. 110/2006 Sb., o životním a existenčním minimu.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571A-2A43-4B1D-84AC-ED50D5C1A513}" type="slidenum">
              <a:rPr lang="cs-CZ" smtClean="0"/>
              <a:t>90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014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32885</TotalTime>
  <Words>7680</Words>
  <Application>Microsoft Office PowerPoint</Application>
  <PresentationFormat>Předvádění na obrazovce (4:3)</PresentationFormat>
  <Paragraphs>677</Paragraphs>
  <Slides>90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90</vt:i4>
      </vt:variant>
    </vt:vector>
  </HeadingPairs>
  <TitlesOfParts>
    <vt:vector size="91" baseType="lpstr">
      <vt:lpstr>Motiv systému Office</vt:lpstr>
      <vt:lpstr>Sociální správa 1</vt:lpstr>
      <vt:lpstr>Organizace studia</vt:lpstr>
      <vt:lpstr>POUŽITÁ literatura při přípravě této presentace</vt:lpstr>
      <vt:lpstr>Struktura přednášky </vt:lpstr>
      <vt:lpstr>Témata zimního semestru</vt:lpstr>
      <vt:lpstr>Úvodem</vt:lpstr>
      <vt:lpstr>Témata dnešní přednášky</vt:lpstr>
      <vt:lpstr>Základní pojmy</vt:lpstr>
      <vt:lpstr>Pojem sociální</vt:lpstr>
      <vt:lpstr>Pojem správa</vt:lpstr>
      <vt:lpstr>A. Merkl –definice - 1932</vt:lpstr>
      <vt:lpstr>Správa - 2</vt:lpstr>
      <vt:lpstr>Sociální správa</vt:lpstr>
      <vt:lpstr>Druhy správy</vt:lpstr>
      <vt:lpstr>1. Veřejná správa</vt:lpstr>
      <vt:lpstr>Veřejná správa</vt:lpstr>
      <vt:lpstr>Veřejná správa  - materiální pojetí</vt:lpstr>
      <vt:lpstr>Veřejná správa – institucionální (organizační) pojetí</vt:lpstr>
      <vt:lpstr>Základní úkoly veřejné správy</vt:lpstr>
      <vt:lpstr>Sociální správa</vt:lpstr>
      <vt:lpstr>2. Soukromá správa</vt:lpstr>
      <vt:lpstr>Soukromá správa</vt:lpstr>
      <vt:lpstr>Legislativní exkurs k tématu sociální správa</vt:lpstr>
      <vt:lpstr>Veřejná záležitost a veřejný zájem</vt:lpstr>
      <vt:lpstr>Veřejná záležitost a veřejný zájem</vt:lpstr>
      <vt:lpstr>Veřejná záležitost a veřejný zájem - 2</vt:lpstr>
      <vt:lpstr>Veřejné zájmy jako společenský konsensus</vt:lpstr>
      <vt:lpstr>Hlavní subjekty veřejné správy (tj. úřady a organizace) -nositelé veřejných práv a povinností</vt:lpstr>
      <vt:lpstr>Nástroje veřejné správy</vt:lpstr>
      <vt:lpstr>Orgány veřejné správy</vt:lpstr>
      <vt:lpstr>Organizační principy veřejné správy</vt:lpstr>
      <vt:lpstr>Princip územní, věcný a funkční</vt:lpstr>
      <vt:lpstr>Princip centralizace a decentralizace</vt:lpstr>
      <vt:lpstr>Princip decentralizace</vt:lpstr>
      <vt:lpstr>Princip koncentrace a dekoncentrace</vt:lpstr>
      <vt:lpstr>Prezentace aplikace PowerPoint</vt:lpstr>
      <vt:lpstr>Princip kolegiální a monokratický</vt:lpstr>
      <vt:lpstr>Princip jmenovací a volební</vt:lpstr>
      <vt:lpstr>Státní správa</vt:lpstr>
      <vt:lpstr>Státní správa</vt:lpstr>
      <vt:lpstr>Státní správa - 2</vt:lpstr>
      <vt:lpstr>Státní správa 3</vt:lpstr>
      <vt:lpstr>ORGÁNY STÁTNÍ SPRÁVY</vt:lpstr>
      <vt:lpstr>Hierarchie státní správy – princip nadřízenosti a podřízenosti</vt:lpstr>
      <vt:lpstr>Vláda</vt:lpstr>
      <vt:lpstr>Ústřední orgány státní správy</vt:lpstr>
      <vt:lpstr>Ústřední orgány státní správy</vt:lpstr>
      <vt:lpstr>2</vt:lpstr>
      <vt:lpstr>Monokratické a kolegiální</vt:lpstr>
      <vt:lpstr>Statuty </vt:lpstr>
      <vt:lpstr>Ministerstva</vt:lpstr>
      <vt:lpstr>Ministerstva</vt:lpstr>
      <vt:lpstr>Výkon rozhodnutí</vt:lpstr>
      <vt:lpstr>Místní orgány státní správy</vt:lpstr>
      <vt:lpstr>Veřejná samospráva</vt:lpstr>
      <vt:lpstr>Výkon samosprávy</vt:lpstr>
      <vt:lpstr>Politické a právní hledisko</vt:lpstr>
      <vt:lpstr>Místní samospráva</vt:lpstr>
      <vt:lpstr>Zásahy státu do samosprávy</vt:lpstr>
      <vt:lpstr>POJETÍ SOCIÁLNÍ SPRÁVY</vt:lpstr>
      <vt:lpstr>Pojetí sociální správy</vt:lpstr>
      <vt:lpstr>Sociální správa</vt:lpstr>
      <vt:lpstr>Co je to sociální správa</vt:lpstr>
      <vt:lpstr>Pojetí sociální správy</vt:lpstr>
      <vt:lpstr>Cvičení</vt:lpstr>
      <vt:lpstr>Sociální správa – užší pojetí </vt:lpstr>
      <vt:lpstr>Sociální služby/ sociální povahy v ČR – základní charakteristika</vt:lpstr>
      <vt:lpstr>Sociální cíle</vt:lpstr>
      <vt:lpstr>Vývoj pojetí sociální správy</vt:lpstr>
      <vt:lpstr>Vývoj pojetí sociální správy</vt:lpstr>
      <vt:lpstr>Modely sociální správy</vt:lpstr>
      <vt:lpstr>Liberální model</vt:lpstr>
      <vt:lpstr>Korporativní model</vt:lpstr>
      <vt:lpstr>Současná podoba korporativního modelu</vt:lpstr>
      <vt:lpstr>Totalitní model - paternalistický</vt:lpstr>
      <vt:lpstr>Sociálně – demokratický model</vt:lpstr>
      <vt:lpstr>Soudobé změny v pojetí státní sociální správy</vt:lpstr>
      <vt:lpstr>Nezaměstnanost</vt:lpstr>
      <vt:lpstr>Příklad</vt:lpstr>
      <vt:lpstr>Geneze současné sociální správy v Evropě – vznik institutů a nástrojů sociální správy</vt:lpstr>
      <vt:lpstr>Regulace – policie nástroj sociální správy</vt:lpstr>
      <vt:lpstr>Policie ve středověku a starověku</vt:lpstr>
      <vt:lpstr>Novověk</vt:lpstr>
      <vt:lpstr>Situace dnes</vt:lpstr>
      <vt:lpstr>Sociální péče</vt:lpstr>
      <vt:lpstr>Cvičení</vt:lpstr>
      <vt:lpstr>Sociální péče – historický exkurs v Evropě</vt:lpstr>
      <vt:lpstr>Sociální péče – historický exkurs – naše území</vt:lpstr>
      <vt:lpstr>SOCIÁLNÍ POJIŠTĚNÍ</vt:lpstr>
      <vt:lpstr>Sociální zaopatření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správa 1</dc:title>
  <dc:creator>HoleckovaM</dc:creator>
  <cp:lastModifiedBy>Holečková Markéta (MPSV)</cp:lastModifiedBy>
  <cp:revision>120</cp:revision>
  <cp:lastPrinted>2012-10-11T11:33:07Z</cp:lastPrinted>
  <dcterms:created xsi:type="dcterms:W3CDTF">2012-08-28T08:12:18Z</dcterms:created>
  <dcterms:modified xsi:type="dcterms:W3CDTF">2016-12-13T06:44:41Z</dcterms:modified>
</cp:coreProperties>
</file>