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73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8" r:id="rId17"/>
    <p:sldId id="25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03117-E7B6-4653-820C-1DE75043FD2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5A4B0-144E-4E2D-A39B-A2AF93294F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7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E71AC1-1DF4-474D-865E-2509F038C331}" type="slidenum">
              <a:rPr lang="cs-CZ" altLang="cs-CZ" smtClean="0"/>
              <a:pPr eaLnBrk="1" hangingPunct="1"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1503A8-2806-4509-9A06-5F19E3F12C6F}" type="slidenum">
              <a:rPr lang="cs-CZ" altLang="cs-CZ" smtClean="0"/>
              <a:pPr eaLnBrk="1" hangingPunct="1"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B75DE8-6B8C-43FB-9B6F-E946352A0903}" type="slidenum">
              <a:rPr lang="cs-CZ" altLang="cs-CZ" smtClean="0"/>
              <a:pPr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D6F6E0-CBA1-42EA-BFC6-E1C5045807DC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C76352-27ED-4D3C-A00F-2BCD0A7690F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Gramotnost v sociální práci</a:t>
            </a:r>
          </a:p>
          <a:p>
            <a:r>
              <a:rPr lang="cs-CZ" dirty="0" smtClean="0"/>
              <a:t>Letní semestr 1.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br>
              <a:rPr lang="cs-CZ" dirty="0" smtClean="0"/>
            </a:br>
            <a:r>
              <a:rPr lang="cs-CZ" sz="3200" dirty="0" smtClean="0"/>
              <a:t>Pojem, vývoj pojmu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7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Dysgrafie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/>
              <a:t>Je porucha písemného projevu. Písmo je obtížně čitelné až nečitelné, písemný projev je neupravený.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dirty="0" smtClean="0"/>
              <a:t>Přepisování textu nepomáhá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dirty="0" smtClean="0"/>
              <a:t>Samo psaní (jako grafomotorická aktivita) vyžaduje mnoho energie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dirty="0" smtClean="0"/>
              <a:t>Nemá význam psát, když text po sobě nepřečte.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dirty="0" smtClean="0"/>
              <a:t>Hledat jiné způsoby zaznamenávání informací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dirty="0" smtClean="0"/>
              <a:t>Dnes není významným problémem, většina dospělých píše na počítači. Je otázkou, nakolik dovede znepříjemnit život dítěte 1.stupně ZŠ.</a:t>
            </a:r>
          </a:p>
        </p:txBody>
      </p:sp>
    </p:spTree>
    <p:extLst>
      <p:ext uri="{BB962C8B-B14F-4D97-AF65-F5344CB8AC3E}">
        <p14:creationId xmlns:p14="http://schemas.microsoft.com/office/powerpoint/2010/main" val="211021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Dysortografie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412875"/>
            <a:ext cx="77724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Je specifická porucha pravopisu, která postihuje především specifické dysortografické jevy. Obtíže při osvojování gramatických pravidel bývají podmíněny dysgrafií a deficity ve vývoji kognitivních funkcí.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Důsledně vyžadovat kontrolu vlastní práce (diakritická znaménka, hlásková stavba slov)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Provádět analýzu komplexních výkonů (diktát, sloh) a hledat příčiny selhávání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 Připustit, že žák s dysortografií se nemůže naučit gramatiku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Věnovat větší pozornost písemnému vyjadřování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284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Dyskalkulie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Je specifická porucha matematických dovedností. Postihuje psaní čísel a číslic, utváření pojmu číslo, číselné představy, chápání a provádění matematických operací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Negativně ovlivňuje výkon nejen v matematice ale všude tam, kde se pracuje s čísly (fyzika, fyzický zeměpis, dějepis – data jsou číselné údaje)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Omezené číselné představy, nezvládnutí matematických operací zasahují do mnoha oblastí života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Kalkulačka nepomáhá, pokud nejsou vytvořeny číselné představy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4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Dyspraxie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Je porucha koordinace pohybu, postihuje vývoj pohybových dovedností.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Projevuje se výraznou nešikovností v následujících oblastech: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Sebeobsluha (oblékání, jídlo, hygiena)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Osvojování základních pohybových dovedností (chůze, běh)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Obtíže při zapojování do kolektivu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Strach z pohybových aktivit</a:t>
            </a:r>
          </a:p>
        </p:txBody>
      </p:sp>
    </p:spTree>
    <p:extLst>
      <p:ext uri="{BB962C8B-B14F-4D97-AF65-F5344CB8AC3E}">
        <p14:creationId xmlns:p14="http://schemas.microsoft.com/office/powerpoint/2010/main" val="413449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Dysmúzie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Postihuje osvojování hudebních dovedností. Dosud není dostatečně rozpracována.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Notová dyslexie</a:t>
            </a:r>
          </a:p>
          <a:p>
            <a:pPr eaLnBrk="1" hangingPunct="1"/>
            <a:r>
              <a:rPr lang="cs-CZ" altLang="cs-CZ" smtClean="0"/>
              <a:t>Deficit ve vývoji sluchové percepce pro vnímání hudebních zvuků</a:t>
            </a:r>
          </a:p>
          <a:p>
            <a:pPr eaLnBrk="1" hangingPunct="1"/>
            <a:r>
              <a:rPr lang="cs-CZ" altLang="cs-CZ" smtClean="0"/>
              <a:t>Poruchy koordinace pohybů způsobují nezvládnutí hudebně-pohybových aktivit</a:t>
            </a:r>
          </a:p>
        </p:txBody>
      </p:sp>
    </p:spTree>
    <p:extLst>
      <p:ext uri="{BB962C8B-B14F-4D97-AF65-F5344CB8AC3E}">
        <p14:creationId xmlns:p14="http://schemas.microsoft.com/office/powerpoint/2010/main" val="360073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Komorbidity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ADHD/ADD</a:t>
            </a:r>
          </a:p>
          <a:p>
            <a:r>
              <a:rPr lang="cs-CZ" dirty="0" smtClean="0"/>
              <a:t>Vývojová dysfázie</a:t>
            </a:r>
          </a:p>
          <a:p>
            <a:r>
              <a:rPr lang="cs-CZ" dirty="0" smtClean="0"/>
              <a:t>Aspergerův syndrom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Mezi SPU nepatří obtíže:</a:t>
            </a:r>
          </a:p>
          <a:p>
            <a:r>
              <a:rPr lang="cs-CZ" dirty="0" smtClean="0"/>
              <a:t> podmíněné mentální retardací nebo jiným handicapem (zrakovým, sluchovým)</a:t>
            </a:r>
          </a:p>
          <a:p>
            <a:r>
              <a:rPr lang="cs-CZ" dirty="0" smtClean="0"/>
              <a:t>způsobené nevhodným výchovným vedením, sociálně patologickými jevy</a:t>
            </a:r>
          </a:p>
          <a:p>
            <a:r>
              <a:rPr lang="cs-CZ" dirty="0" smtClean="0"/>
              <a:t>podmíněné dlouhodobým onemocněním</a:t>
            </a:r>
          </a:p>
          <a:p>
            <a:r>
              <a:rPr lang="cs-CZ" dirty="0" smtClean="0"/>
              <a:t>podmíněné </a:t>
            </a:r>
            <a:r>
              <a:rPr lang="cs-CZ" dirty="0" err="1" smtClean="0"/>
              <a:t>didaktogenně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42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800">
                <a:solidFill>
                  <a:srgbClr val="000000"/>
                </a:solidFill>
                <a:latin typeface="Verdana" pitchFamily="34" charset="0"/>
              </a:rPr>
              <a:t>      Jackie Stuart</a:t>
            </a:r>
            <a:br>
              <a:rPr lang="cs-CZ" altLang="cs-CZ" sz="3800">
                <a:solidFill>
                  <a:srgbClr val="000000"/>
                </a:solidFill>
                <a:latin typeface="Verdana" pitchFamily="34" charset="0"/>
              </a:rPr>
            </a:br>
            <a:r>
              <a:rPr lang="cs-CZ" altLang="cs-CZ" sz="2800">
                <a:solidFill>
                  <a:srgbClr val="000000"/>
                </a:solidFill>
                <a:latin typeface="Verdana" pitchFamily="34" charset="0"/>
              </a:rPr>
              <a:t>Automobilový závodník F 1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66738" y="1752600"/>
            <a:ext cx="8577262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200">
                <a:solidFill>
                  <a:srgbClr val="000000"/>
                </a:solidFill>
                <a:latin typeface="Verdana" pitchFamily="34" charset="0"/>
              </a:rPr>
              <a:t>   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200">
                <a:solidFill>
                  <a:srgbClr val="000000"/>
                </a:solidFill>
                <a:latin typeface="Verdana" pitchFamily="34" charset="0"/>
              </a:rPr>
              <a:t>         Nikdo si neumí představit,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20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200">
                <a:solidFill>
                  <a:srgbClr val="000000"/>
                </a:solidFill>
                <a:latin typeface="Verdana" pitchFamily="34" charset="0"/>
              </a:rPr>
              <a:t>      kolik ponížení zažívá ve škole 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sz="320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200">
                <a:solidFill>
                  <a:srgbClr val="000000"/>
                </a:solidFill>
                <a:latin typeface="Verdana" pitchFamily="34" charset="0"/>
              </a:rPr>
              <a:t>                 dítě s dyslexií</a:t>
            </a:r>
            <a:br>
              <a:rPr lang="cs-CZ" altLang="cs-CZ" sz="3200">
                <a:solidFill>
                  <a:srgbClr val="000000"/>
                </a:solidFill>
                <a:latin typeface="Verdana" pitchFamily="34" charset="0"/>
              </a:rPr>
            </a:br>
            <a:endParaRPr lang="cs-CZ" altLang="cs-CZ" sz="32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97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30200" y="334963"/>
            <a:ext cx="7491413" cy="1149350"/>
            <a:chOff x="134" y="200"/>
            <a:chExt cx="4719" cy="724"/>
          </a:xfrm>
        </p:grpSpPr>
        <p:pic>
          <p:nvPicPr>
            <p:cNvPr id="1126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200"/>
              <a:ext cx="4720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134" y="200"/>
              <a:ext cx="4720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cs-CZ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1484313"/>
            <a:ext cx="72390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68313" indent="-468313"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600" dirty="0" smtClean="0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cs-CZ" altLang="cs-CZ" sz="2600" dirty="0">
                <a:solidFill>
                  <a:srgbClr val="000000"/>
                </a:solidFill>
                <a:latin typeface="Verdana" pitchFamily="34" charset="0"/>
              </a:rPr>
              <a:t>jsou projevem hlouposti, neschopnosti, lenivosti?</a:t>
            </a:r>
          </a:p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600" dirty="0">
                <a:solidFill>
                  <a:srgbClr val="000000"/>
                </a:solidFill>
                <a:latin typeface="Verdana" pitchFamily="34" charset="0"/>
              </a:rPr>
              <a:t>SPU jsou průvodním jevem hudebního výtvarného nebo technického nadání?</a:t>
            </a:r>
          </a:p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600" dirty="0">
                <a:solidFill>
                  <a:srgbClr val="000000"/>
                </a:solidFill>
                <a:latin typeface="Verdana" pitchFamily="34" charset="0"/>
              </a:rPr>
              <a:t>SPU lze – nelze reedukací odstranit ?</a:t>
            </a:r>
          </a:p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600" dirty="0">
                <a:solidFill>
                  <a:srgbClr val="000000"/>
                </a:solidFill>
                <a:latin typeface="Verdana" pitchFamily="34" charset="0"/>
              </a:rPr>
              <a:t>Reedukace má význam jen na 1.stupni </a:t>
            </a:r>
          </a:p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600" dirty="0">
                <a:solidFill>
                  <a:srgbClr val="000000"/>
                </a:solidFill>
                <a:latin typeface="Verdana" pitchFamily="34" charset="0"/>
              </a:rPr>
              <a:t>Dětí, studentů s dyslexií a dalšími SPU přibývá?</a:t>
            </a:r>
          </a:p>
          <a:p>
            <a:pPr eaLnBrk="1" hangingPunct="1"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2800" dirty="0" smtClean="0">
                <a:solidFill>
                  <a:srgbClr val="000000"/>
                </a:solidFill>
                <a:latin typeface="Verdana" pitchFamily="34" charset="0"/>
              </a:rPr>
              <a:t>Dospívající a dospělí nepotřebují pomoc </a:t>
            </a:r>
            <a:endParaRPr lang="cs-CZ" altLang="cs-CZ" sz="28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64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Zvyšuje se počet diagnostikovaných dětí, studentů i dospělých</a:t>
            </a:r>
          </a:p>
          <a:p>
            <a:r>
              <a:rPr lang="cs-CZ" dirty="0" smtClean="0"/>
              <a:t>Ze SPU se stává zaklínadlo, zneužívaná diagnóza přestává plnit svůj účel</a:t>
            </a:r>
          </a:p>
          <a:p>
            <a:r>
              <a:rPr lang="cs-CZ" dirty="0" smtClean="0"/>
              <a:t>Přetrvává mnoho mýtů a nepravd. Tím se otvírá prostor pro „zázračné metody“, až „alergie“ u některých pedagogů</a:t>
            </a:r>
          </a:p>
          <a:p>
            <a:pPr marL="0" indent="0">
              <a:buNone/>
            </a:pPr>
            <a:r>
              <a:rPr lang="cs-CZ" dirty="0" smtClean="0"/>
              <a:t>Současně: </a:t>
            </a:r>
          </a:p>
          <a:p>
            <a:r>
              <a:rPr lang="cs-CZ" dirty="0" smtClean="0"/>
              <a:t>Rozsáhlý výzkum posunuje hranice lidského poznání kupředu</a:t>
            </a:r>
          </a:p>
          <a:p>
            <a:r>
              <a:rPr lang="cs-CZ" dirty="0" smtClean="0"/>
              <a:t>Informace získané srovnáváním dyslektiků i běžné </a:t>
            </a:r>
            <a:r>
              <a:rPr lang="cs-CZ" dirty="0" err="1" smtClean="0"/>
              <a:t>poulace</a:t>
            </a:r>
            <a:r>
              <a:rPr lang="cs-CZ" dirty="0" smtClean="0"/>
              <a:t> přispívají k rozvoji dalších oblastí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78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směřování do věkového období 1.stupně přesun na druhý stupeň, střední školy, vyhledávání rizikových dětí, diagnostika dospělých</a:t>
            </a:r>
          </a:p>
          <a:p>
            <a:r>
              <a:rPr lang="cs-CZ" dirty="0" smtClean="0"/>
              <a:t>Od původního zaměření na základní školní dovednosti (čtení, psaní</a:t>
            </a:r>
            <a:r>
              <a:rPr lang="cs-CZ" smtClean="0"/>
              <a:t>, počítání) rozšíření </a:t>
            </a:r>
            <a:r>
              <a:rPr lang="cs-CZ" dirty="0" smtClean="0"/>
              <a:t>zájmu o psychosociální rozměr</a:t>
            </a:r>
          </a:p>
          <a:p>
            <a:r>
              <a:rPr lang="cs-CZ" dirty="0" smtClean="0"/>
              <a:t>Snaha vytvářet stále přesnější diagnostické nástroje a </a:t>
            </a:r>
            <a:r>
              <a:rPr lang="cs-CZ" dirty="0" smtClean="0">
                <a:solidFill>
                  <a:srgbClr val="FF0000"/>
                </a:solidFill>
              </a:rPr>
              <a:t>současně</a:t>
            </a:r>
            <a:r>
              <a:rPr lang="cs-CZ" dirty="0" smtClean="0"/>
              <a:t> netrvat na diagnóze, ale hledat optimální cesty působení</a:t>
            </a:r>
          </a:p>
          <a:p>
            <a:r>
              <a:rPr lang="cs-CZ" dirty="0" smtClean="0"/>
              <a:t>V případě stanovené diagnózy je obtížné určit, kam až může  sahat tolerance obtíží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02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 – Vývoj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Původně – označení pro deficit ve vývoji jednotlivých dovedností (čtení, psaní, počítání)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souvislosti s výzkumem zdůraznění kognitivních schopností či neschopností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Další výzkumy ukazují na změny v centrální nervové soustavě, genetickou podmíněnost, hormonální změny, anormální chemické procesy v mozku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Jiné oblasti výzkumu poukazují na psychické až psychiatrické obtíže, zvýšený výskyt </a:t>
            </a:r>
            <a:r>
              <a:rPr lang="cs-CZ" smtClean="0"/>
              <a:t>sociálně patologických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37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1282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500" smtClean="0"/>
              <a:t>Je dyslexie výmyslem posledních let?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893175" cy="48577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1830  Belgičan Guislaine uvádí poruchy chování do vztahu k poruchám mozku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1845  A.Kussmaul : pojem „slovní slepota“ pro pacienty, kteří nejsou schopni číst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1895 J.Hinshelwood oční chirurg zveřejnil článek o zrakové paměti a slovní slepotě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1896 Pringle Morgan u 14-tiletého chlapce použil označení „vrozená slovní slepota“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1904 A.Heveroch popsal případ dívky, která se nemohla naučit číst při velmi dobré paměti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1925 S.T.Orton v USA napsal první práci o dyslexii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1952 PL  v Havlíčkově Brodě – dr. Langmeier, O.Kučera – práce s dětmi s dyslexií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1962 Brno – MUDr. Vrzal – první třída pro děti s dyslexií při nemocnici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1966 Jirásek, J., Matějček, Z., Žlab, Z. : </a:t>
            </a:r>
            <a:r>
              <a:rPr lang="cs-CZ" altLang="cs-CZ" sz="1700" i="1" smtClean="0"/>
              <a:t>Poruchy čtení</a:t>
            </a:r>
            <a:r>
              <a:rPr lang="cs-CZ" altLang="cs-CZ" sz="1700" smtClean="0"/>
              <a:t>. Praha : SPN 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1967/68 Otevření prvních sedmi tříd pro děti s dyslexií v Praze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1972 Instrukce ke zřizování specializovaných tříd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1700" smtClean="0"/>
              <a:t>  1974 Matějček, Z. : </a:t>
            </a:r>
            <a:r>
              <a:rPr lang="cs-CZ" altLang="cs-CZ" sz="1700" i="1" smtClean="0"/>
              <a:t>Vývojové poruchy  čtení</a:t>
            </a:r>
            <a:r>
              <a:rPr lang="cs-CZ" altLang="cs-CZ" sz="1700" smtClean="0"/>
              <a:t>. Praha : SPN</a:t>
            </a:r>
          </a:p>
        </p:txBody>
      </p:sp>
    </p:spTree>
    <p:extLst>
      <p:ext uri="{BB962C8B-B14F-4D97-AF65-F5344CB8AC3E}">
        <p14:creationId xmlns:p14="http://schemas.microsoft.com/office/powerpoint/2010/main" val="30996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3000">
                <a:solidFill>
                  <a:srgbClr val="000000"/>
                </a:solidFill>
                <a:latin typeface="Verdana" pitchFamily="34" charset="0"/>
              </a:rPr>
              <a:t>Významní jedinci se specifickými poruchami učení a chování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39258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W.A.Mozart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Leonardo da Vinci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Jules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Verne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Walt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Disney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Hans Christian Andersen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F.Scott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Fitzgerald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Harry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Belafonte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John Lennon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Steve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McQueen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Sylvester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Stallone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Whoppi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Goldberg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Tom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Cruise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2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700" dirty="0">
                <a:solidFill>
                  <a:srgbClr val="003366"/>
                </a:solidFill>
                <a:latin typeface="Verdana" pitchFamily="34" charset="0"/>
              </a:rPr>
              <a:t>Ne všichni byli oficiálně diagnostikováni.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41850" y="1752600"/>
            <a:ext cx="39258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8313" indent="-468313" defTabSz="449263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Dwight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D.Eisenhower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Woodrow</a:t>
            </a: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 Wilson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John </a:t>
            </a:r>
            <a:r>
              <a:rPr lang="cs-CZ" altLang="cs-CZ" sz="1500" dirty="0" err="1">
                <a:solidFill>
                  <a:srgbClr val="000000"/>
                </a:solidFill>
                <a:latin typeface="Verdana" pitchFamily="34" charset="0"/>
              </a:rPr>
              <a:t>F.Kennedy</a:t>
            </a: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Robert Kennedy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2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300" dirty="0">
                <a:solidFill>
                  <a:srgbClr val="000000"/>
                </a:solidFill>
                <a:latin typeface="Verdana" pitchFamily="34" charset="0"/>
              </a:rPr>
              <a:t>Galileo</a:t>
            </a:r>
          </a:p>
          <a:p>
            <a:pPr eaLnBrk="1" hangingPunct="1">
              <a:lnSpc>
                <a:spcPct val="80000"/>
              </a:lnSpc>
              <a:spcBef>
                <a:spcPts val="32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300" dirty="0">
                <a:solidFill>
                  <a:srgbClr val="000000"/>
                </a:solidFill>
                <a:latin typeface="Verdana" pitchFamily="34" charset="0"/>
              </a:rPr>
              <a:t>Gen. George Patton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Albert Einstein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Alexander Graham Bell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0000"/>
                </a:solidFill>
                <a:latin typeface="Verdana" pitchFamily="34" charset="0"/>
              </a:rPr>
              <a:t>Louis Pasteur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endParaRPr lang="cs-CZ" altLang="cs-CZ" sz="15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>
                <a:srgbClr val="CC0000"/>
              </a:buClr>
              <a:buSzPct val="100000"/>
              <a:buFont typeface="Wingdings" pitchFamily="2" charset="2"/>
              <a:buChar char=""/>
            </a:pPr>
            <a:r>
              <a:rPr lang="cs-CZ" altLang="cs-CZ" sz="1500" dirty="0">
                <a:solidFill>
                  <a:srgbClr val="003366"/>
                </a:solidFill>
                <a:latin typeface="Verdana" pitchFamily="34" charset="0"/>
              </a:rPr>
              <a:t>U všech ale různé prameny uvádějí příznaky SPU nebo ADHD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SzTx/>
              <a:buFontTx/>
              <a:buNone/>
            </a:pPr>
            <a:endParaRPr lang="cs-CZ" altLang="cs-CZ" sz="1500" dirty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0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Specifické poruchy učení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altLang="cs-CZ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Dyslexie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Dysgrafie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Dysortografie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Dyskalkulie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Dyspraxie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mtClean="0"/>
              <a:t>Dysmuzie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Specifické poruchy učení jsou nadřazeným pojmem.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      </a:t>
            </a:r>
            <a:r>
              <a:rPr lang="cs-CZ" altLang="cs-CZ" sz="2000" smtClean="0"/>
              <a:t>Není-li třeba rozlišit, používáme pojem dyslexie jako nadřazený pojmům dysgrafie a dysortografie. 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377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Specifické poruchy učení</a:t>
            </a:r>
            <a:r>
              <a:rPr lang="cs-CZ" dirty="0"/>
              <a:t/>
            </a:r>
            <a:br>
              <a:rPr lang="cs-CZ" dirty="0"/>
            </a:br>
            <a:r>
              <a:rPr lang="cs-CZ" sz="3100" i="1" dirty="0" smtClean="0"/>
              <a:t>Terminologie v zahraničí</a:t>
            </a: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Francie – kromě „DYS“ poruchy též „</a:t>
            </a:r>
            <a:r>
              <a:rPr lang="cs-CZ" dirty="0" err="1" smtClean="0"/>
              <a:t>Psychomotricité</a:t>
            </a:r>
            <a:r>
              <a:rPr lang="cs-CZ" dirty="0" smtClean="0"/>
              <a:t>“ – deficity ve vývoji psychomotoriky</a:t>
            </a:r>
          </a:p>
          <a:p>
            <a:r>
              <a:rPr lang="cs-CZ" dirty="0" smtClean="0"/>
              <a:t>Německo, částečně Rakousko – Legastenie, </a:t>
            </a:r>
            <a:r>
              <a:rPr lang="cs-CZ" dirty="0" err="1" smtClean="0"/>
              <a:t>Kalkulastenie</a:t>
            </a:r>
            <a:r>
              <a:rPr lang="cs-CZ" dirty="0" smtClean="0"/>
              <a:t> (pojem </a:t>
            </a:r>
            <a:r>
              <a:rPr lang="cs-CZ" dirty="0" err="1" smtClean="0"/>
              <a:t>Lernbehinderte</a:t>
            </a:r>
            <a:r>
              <a:rPr lang="cs-CZ" dirty="0" smtClean="0"/>
              <a:t> označuje skupiny jedinců s mentální </a:t>
            </a:r>
            <a:r>
              <a:rPr lang="cs-CZ" dirty="0" err="1" smtClean="0"/>
              <a:t>retareací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souvislosti se zvýšeným zájmem o vyšší věkové kategorie spíše používáme konkrétní označení, protože SPU směřuje spíše do oblasti školního věku. </a:t>
            </a:r>
          </a:p>
          <a:p>
            <a:r>
              <a:rPr lang="cs-CZ" dirty="0" smtClean="0"/>
              <a:t>V souvislosti s předškolním věkem a diagnostikou rizika dyslexie též není pojem SPU adekvátní.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69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Dyslexie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Je specifická porucha učení, která ovlivňuje rychlost čtení, chybovost, techniku čtení a porozumění čtenému textu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Ovlivňuje každou aktivitu, která vyžaduje práci s textem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Zasahuje nepříznivě do všech aktivit života (ve škole do osvojování všech předmětů)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 matematice nestačí slovní úlohu přečíst. Projevuje se zde neschopnost představit si, co má počítat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Obtíže ve čtení jsou jedním z činitelů způsobujících chyby v opisu textu – dítě si text nepřečte, neopisuje smysluplné údaje ale písmena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 Ovlivňuje psychiku od školního věku do dospělosti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785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1044</Words>
  <Application>Microsoft Office PowerPoint</Application>
  <PresentationFormat>Předvádění na obrazovce (4:3)</PresentationFormat>
  <Paragraphs>146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Jmění</vt:lpstr>
      <vt:lpstr>Specifické poruchy učení Pojem, vývoj pojmu</vt:lpstr>
      <vt:lpstr>Aktuálně</vt:lpstr>
      <vt:lpstr>Aktuálně 2</vt:lpstr>
      <vt:lpstr>SPU – Vývoj pojmu</vt:lpstr>
      <vt:lpstr>Je dyslexie výmyslem posledních let?</vt:lpstr>
      <vt:lpstr>Prezentace aplikace PowerPoint</vt:lpstr>
      <vt:lpstr>Specifické poruchy učení </vt:lpstr>
      <vt:lpstr>        Specifické poruchy učení Terminologie v zahraničí</vt:lpstr>
      <vt:lpstr>Dyslexie</vt:lpstr>
      <vt:lpstr>Dysgrafie</vt:lpstr>
      <vt:lpstr>Dysortografie</vt:lpstr>
      <vt:lpstr>Dyskalkulie</vt:lpstr>
      <vt:lpstr>Dyspraxie</vt:lpstr>
      <vt:lpstr>Dysmúzie</vt:lpstr>
      <vt:lpstr>Komorbidity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poruchy učení Parciální deficity</dc:title>
  <dc:creator>Olga Zelinková</dc:creator>
  <cp:lastModifiedBy>Olga Zelinková</cp:lastModifiedBy>
  <cp:revision>8</cp:revision>
  <dcterms:created xsi:type="dcterms:W3CDTF">2015-02-25T17:16:43Z</dcterms:created>
  <dcterms:modified xsi:type="dcterms:W3CDTF">2015-02-26T05:07:04Z</dcterms:modified>
</cp:coreProperties>
</file>