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sldIdLst>
    <p:sldId id="256" r:id="rId2"/>
    <p:sldId id="257" r:id="rId3"/>
    <p:sldId id="270" r:id="rId4"/>
    <p:sldId id="273" r:id="rId5"/>
    <p:sldId id="274" r:id="rId6"/>
    <p:sldId id="269" r:id="rId7"/>
    <p:sldId id="271" r:id="rId8"/>
    <p:sldId id="272" r:id="rId9"/>
    <p:sldId id="258" r:id="rId10"/>
    <p:sldId id="259" r:id="rId11"/>
    <p:sldId id="260" r:id="rId12"/>
    <p:sldId id="261" r:id="rId13"/>
    <p:sldId id="275" r:id="rId14"/>
    <p:sldId id="263" r:id="rId15"/>
    <p:sldId id="264" r:id="rId16"/>
    <p:sldId id="265" r:id="rId17"/>
    <p:sldId id="268"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0" roundtripDataSignature="AMtx7miVIFzUwESqd8XUBxTf9pImm2Ub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150"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3605730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9306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9916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9262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6393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54537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014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0932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3743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7883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8187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Úvodní snímek" type="title">
  <p:cSld name="TITLE">
    <p:spTree>
      <p:nvGrpSpPr>
        <p:cNvPr id="1" name="Shape 11"/>
        <p:cNvGrpSpPr/>
        <p:nvPr/>
      </p:nvGrpSpPr>
      <p:grpSpPr>
        <a:xfrm>
          <a:off x="0" y="0"/>
          <a:ext cx="0" cy="0"/>
          <a:chOff x="0" y="0"/>
          <a:chExt cx="0" cy="0"/>
        </a:xfrm>
      </p:grpSpPr>
      <p:sp>
        <p:nvSpPr>
          <p:cNvPr id="12" name="Google Shape;12;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adpis a obsah" type="obj">
  <p:cSld name="OBJECT">
    <p:spTree>
      <p:nvGrpSpPr>
        <p:cNvPr id="1" name="Shape 17"/>
        <p:cNvGrpSpPr/>
        <p:nvPr/>
      </p:nvGrpSpPr>
      <p:grpSpPr>
        <a:xfrm>
          <a:off x="0" y="0"/>
          <a:ext cx="0" cy="0"/>
          <a:chOff x="0" y="0"/>
          <a:chExt cx="0" cy="0"/>
        </a:xfrm>
      </p:grpSpPr>
      <p:sp>
        <p:nvSpPr>
          <p:cNvPr id="18" name="Google Shape;18;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áhlaví části" type="secHead">
  <p:cSld name="SECTION_HEADER">
    <p:spTree>
      <p:nvGrpSpPr>
        <p:cNvPr id="1" name="Shape 23"/>
        <p:cNvGrpSpPr/>
        <p:nvPr/>
      </p:nvGrpSpPr>
      <p:grpSpPr>
        <a:xfrm>
          <a:off x="0" y="0"/>
          <a:ext cx="0" cy="0"/>
          <a:chOff x="0" y="0"/>
          <a:chExt cx="0" cy="0"/>
        </a:xfrm>
      </p:grpSpPr>
      <p:sp>
        <p:nvSpPr>
          <p:cNvPr id="24" name="Google Shape;24;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va obsahy" type="twoObj">
  <p:cSld name="TWO_OBJECTS">
    <p:spTree>
      <p:nvGrpSpPr>
        <p:cNvPr id="1" name="Shape 29"/>
        <p:cNvGrpSpPr/>
        <p:nvPr/>
      </p:nvGrpSpPr>
      <p:grpSpPr>
        <a:xfrm>
          <a:off x="0" y="0"/>
          <a:ext cx="0" cy="0"/>
          <a:chOff x="0" y="0"/>
          <a:chExt cx="0" cy="0"/>
        </a:xfrm>
      </p:grpSpPr>
      <p:sp>
        <p:nvSpPr>
          <p:cNvPr id="30" name="Google Shape;3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orovnání" type="twoTxTwoObj">
  <p:cSld name="TWO_OBJECTS_WITH_TEXT">
    <p:spTree>
      <p:nvGrpSpPr>
        <p:cNvPr id="1" name="Shape 36"/>
        <p:cNvGrpSpPr/>
        <p:nvPr/>
      </p:nvGrpSpPr>
      <p:grpSpPr>
        <a:xfrm>
          <a:off x="0" y="0"/>
          <a:ext cx="0" cy="0"/>
          <a:chOff x="0" y="0"/>
          <a:chExt cx="0" cy="0"/>
        </a:xfrm>
      </p:grpSpPr>
      <p:sp>
        <p:nvSpPr>
          <p:cNvPr id="37" name="Google Shape;37;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ouze nadpis" type="titleOnly">
  <p:cSld name="TITLE_ONLY">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ázdný" type="blank">
  <p:cSld name="BLANK">
    <p:spTree>
      <p:nvGrpSpPr>
        <p:cNvPr id="1" name="Shape 50"/>
        <p:cNvGrpSpPr/>
        <p:nvPr/>
      </p:nvGrpSpPr>
      <p:grpSpPr>
        <a:xfrm>
          <a:off x="0" y="0"/>
          <a:ext cx="0" cy="0"/>
          <a:chOff x="0" y="0"/>
          <a:chExt cx="0" cy="0"/>
        </a:xfrm>
      </p:grpSpPr>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bsah s titulkem" type="objTx">
  <p:cSld name="OBJECT_WITH_CAPTION_TEXT">
    <p:spTree>
      <p:nvGrpSpPr>
        <p:cNvPr id="1" name="Shape 54"/>
        <p:cNvGrpSpPr/>
        <p:nvPr/>
      </p:nvGrpSpPr>
      <p:grpSpPr>
        <a:xfrm>
          <a:off x="0" y="0"/>
          <a:ext cx="0" cy="0"/>
          <a:chOff x="0" y="0"/>
          <a:chExt cx="0" cy="0"/>
        </a:xfrm>
      </p:grpSpPr>
      <p:sp>
        <p:nvSpPr>
          <p:cNvPr id="55" name="Google Shape;55;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brázek s titulkem" type="picTx">
  <p:cSld name="PICTURE_WITH_CAPTION_TEXT">
    <p:spTree>
      <p:nvGrpSpPr>
        <p:cNvPr id="1" name="Shape 61"/>
        <p:cNvGrpSpPr/>
        <p:nvPr/>
      </p:nvGrpSpPr>
      <p:grpSpPr>
        <a:xfrm>
          <a:off x="0" y="0"/>
          <a:ext cx="0" cy="0"/>
          <a:chOff x="0" y="0"/>
          <a:chExt cx="0" cy="0"/>
        </a:xfrm>
      </p:grpSpPr>
      <p:sp>
        <p:nvSpPr>
          <p:cNvPr id="62" name="Google Shape;6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3"/>
          <p:cNvSpPr>
            <a:spLocks noGrp="1"/>
          </p:cNvSpPr>
          <p:nvPr>
            <p:ph type="pic" idx="2"/>
          </p:nvPr>
        </p:nvSpPr>
        <p:spPr>
          <a:xfrm>
            <a:off x="5183188" y="987425"/>
            <a:ext cx="6172200" cy="4873625"/>
          </a:xfrm>
          <a:prstGeom prst="rect">
            <a:avLst/>
          </a:prstGeom>
          <a:noFill/>
          <a:ln>
            <a:noFill/>
          </a:ln>
        </p:spPr>
      </p:sp>
      <p:sp>
        <p:nvSpPr>
          <p:cNvPr id="64" name="Google Shape;6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adpis a svislý text" type="vertTx">
  <p:cSld name="VERTICAL_TEXT">
    <p:spTree>
      <p:nvGrpSpPr>
        <p:cNvPr id="1" name="Shape 68"/>
        <p:cNvGrpSpPr/>
        <p:nvPr/>
      </p:nvGrpSpPr>
      <p:grpSpPr>
        <a:xfrm>
          <a:off x="0" y="0"/>
          <a:ext cx="0" cy="0"/>
          <a:chOff x="0" y="0"/>
          <a:chExt cx="0" cy="0"/>
        </a:xfrm>
      </p:grpSpPr>
      <p:sp>
        <p:nvSpPr>
          <p:cNvPr id="69" name="Google Shape;69;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vislý nadpis a text" type="vertTitleAndTx">
  <p:cSld name="VERTICAL_TITLE_AND_VERTICAL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cs-C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cs-CZ"/>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cs-CZ" b="1"/>
              <a:t>HTF UK</a:t>
            </a:r>
            <a:r>
              <a:rPr lang="cs-CZ"/>
              <a:t/>
            </a:r>
            <a:br>
              <a:rPr lang="cs-CZ"/>
            </a:br>
            <a:r>
              <a:rPr lang="cs-CZ" sz="4100"/>
              <a:t>Odborná praxe</a:t>
            </a:r>
            <a:br>
              <a:rPr lang="cs-CZ" sz="4100"/>
            </a:br>
            <a:r>
              <a:rPr lang="cs-CZ" sz="4100" b="1"/>
              <a:t>sociální pedagogika</a:t>
            </a:r>
            <a:endParaRPr sz="4100" b="1"/>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Clr>
                <a:schemeClr val="dk1"/>
              </a:buClr>
              <a:buSzPts val="2400"/>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cs-CZ" b="1"/>
              <a:t>Úvod - kontext</a:t>
            </a:r>
            <a:endParaRPr b="1"/>
          </a:p>
        </p:txBody>
      </p:sp>
      <p:sp>
        <p:nvSpPr>
          <p:cNvPr id="91" name="Google Shape;91;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90000"/>
              </a:lnSpc>
              <a:spcBef>
                <a:spcPts val="0"/>
              </a:spcBef>
              <a:spcAft>
                <a:spcPts val="0"/>
              </a:spcAft>
              <a:buClr>
                <a:schemeClr val="dk1"/>
              </a:buClr>
              <a:buSzPct val="100000"/>
              <a:buNone/>
            </a:pPr>
            <a:r>
              <a:rPr lang="cs-CZ" dirty="0"/>
              <a:t>                                                                                                                                                                                                                                                        									                                                                                                    </a:t>
            </a:r>
            <a:r>
              <a:rPr lang="cs-CZ" dirty="0" smtClean="0"/>
              <a:t>                                                                                </a:t>
            </a:r>
            <a:r>
              <a:rPr lang="cs-CZ" dirty="0"/>
              <a:t>vzdělavatel</a:t>
            </a: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r>
              <a:rPr lang="cs-CZ" sz="5000" b="1" dirty="0"/>
              <a:t>Cíl: </a:t>
            </a:r>
            <a:r>
              <a:rPr lang="cs-CZ" sz="5000" b="1" dirty="0" smtClean="0"/>
              <a:t>učit se oboru – sociální pedagog</a:t>
            </a:r>
            <a:endParaRPr sz="5000" b="1" dirty="0"/>
          </a:p>
          <a:p>
            <a:pPr marL="228600" lvl="0" indent="-228600" algn="l" rtl="0">
              <a:lnSpc>
                <a:spcPct val="90000"/>
              </a:lnSpc>
              <a:spcBef>
                <a:spcPts val="1000"/>
              </a:spcBef>
              <a:spcAft>
                <a:spcPts val="0"/>
              </a:spcAft>
              <a:buClr>
                <a:schemeClr val="dk1"/>
              </a:buClr>
              <a:buSzPct val="100000"/>
              <a:buChar char="•"/>
            </a:pPr>
            <a:r>
              <a:rPr lang="cs-CZ" sz="3400" dirty="0"/>
              <a:t>Naučit se, dozvědět se, vidět chod organizace, vnímat její kulturu, </a:t>
            </a:r>
            <a:r>
              <a:rPr lang="cs-CZ" sz="3400" dirty="0" smtClean="0"/>
              <a:t>práci s cílovou skupinou, učit se etické citlivosti, </a:t>
            </a:r>
          </a:p>
          <a:p>
            <a:pPr marL="0" lvl="0" indent="0" algn="l" rtl="0">
              <a:lnSpc>
                <a:spcPct val="90000"/>
              </a:lnSpc>
              <a:spcBef>
                <a:spcPts val="1000"/>
              </a:spcBef>
              <a:spcAft>
                <a:spcPts val="0"/>
              </a:spcAft>
              <a:buClr>
                <a:schemeClr val="dk1"/>
              </a:buClr>
              <a:buSzPct val="100000"/>
              <a:buNone/>
            </a:pPr>
            <a:r>
              <a:rPr lang="cs-CZ" sz="3400" dirty="0"/>
              <a:t> </a:t>
            </a:r>
            <a:r>
              <a:rPr lang="cs-CZ" sz="3400" dirty="0" smtClean="0"/>
              <a:t>     atd</a:t>
            </a:r>
            <a:r>
              <a:rPr lang="cs-CZ" sz="3400" dirty="0"/>
              <a:t>. a získané </a:t>
            </a:r>
            <a:r>
              <a:rPr lang="cs-CZ" sz="3400" dirty="0" smtClean="0"/>
              <a:t>poznatky</a:t>
            </a:r>
            <a:r>
              <a:rPr lang="cs-CZ" dirty="0"/>
              <a:t> </a:t>
            </a:r>
            <a:r>
              <a:rPr lang="cs-CZ" sz="3400" dirty="0" smtClean="0"/>
              <a:t>reflektovat </a:t>
            </a:r>
            <a:r>
              <a:rPr lang="cs-CZ" sz="3400" dirty="0"/>
              <a:t>s poznatky získanými ve škole. Pracovat s realitou v realitě.</a:t>
            </a:r>
            <a:endParaRPr dirty="0"/>
          </a:p>
          <a:p>
            <a:pPr marL="228600" lvl="0" indent="-228600" algn="l" rtl="0">
              <a:lnSpc>
                <a:spcPct val="90000"/>
              </a:lnSpc>
              <a:spcBef>
                <a:spcPts val="1000"/>
              </a:spcBef>
              <a:spcAft>
                <a:spcPts val="0"/>
              </a:spcAft>
              <a:buClr>
                <a:schemeClr val="dk1"/>
              </a:buClr>
              <a:buSzPct val="100000"/>
              <a:buChar char="•"/>
            </a:pPr>
            <a:r>
              <a:rPr lang="cs-CZ" sz="3400" dirty="0"/>
              <a:t>Účelem praxe je  posilovat u studentů </a:t>
            </a:r>
            <a:r>
              <a:rPr lang="cs-CZ" sz="3400" dirty="0" smtClean="0"/>
              <a:t>aplikaci teorie do praxe:  kompetence: analytické</a:t>
            </a:r>
            <a:r>
              <a:rPr lang="cs-CZ" sz="3400" dirty="0"/>
              <a:t>, komunikační, plánovací, </a:t>
            </a:r>
            <a:endParaRPr lang="cs-CZ" sz="3400" dirty="0" smtClean="0"/>
          </a:p>
          <a:p>
            <a:pPr marL="0" lvl="0" indent="0" algn="l" rtl="0">
              <a:lnSpc>
                <a:spcPct val="90000"/>
              </a:lnSpc>
              <a:spcBef>
                <a:spcPts val="1000"/>
              </a:spcBef>
              <a:spcAft>
                <a:spcPts val="0"/>
              </a:spcAft>
              <a:buClr>
                <a:schemeClr val="dk1"/>
              </a:buClr>
              <a:buSzPct val="100000"/>
              <a:buNone/>
            </a:pPr>
            <a:r>
              <a:rPr lang="cs-CZ" sz="3400" dirty="0" smtClean="0"/>
              <a:t>      rozhodovací, realizační</a:t>
            </a:r>
            <a:r>
              <a:rPr lang="cs-CZ" sz="3400" dirty="0"/>
              <a:t>, ale i </a:t>
            </a:r>
            <a:r>
              <a:rPr lang="cs-CZ" sz="3400" dirty="0" smtClean="0"/>
              <a:t>schopnost reflexe a sebereflexe, s využitím legitimních metod práce: pozorování, </a:t>
            </a:r>
          </a:p>
          <a:p>
            <a:pPr marL="0" lvl="0" indent="0" algn="l" rtl="0">
              <a:lnSpc>
                <a:spcPct val="90000"/>
              </a:lnSpc>
              <a:spcBef>
                <a:spcPts val="1000"/>
              </a:spcBef>
              <a:spcAft>
                <a:spcPts val="0"/>
              </a:spcAft>
              <a:buClr>
                <a:schemeClr val="dk1"/>
              </a:buClr>
              <a:buSzPct val="100000"/>
              <a:buNone/>
            </a:pPr>
            <a:r>
              <a:rPr lang="cs-CZ" sz="3400" dirty="0"/>
              <a:t> </a:t>
            </a:r>
            <a:r>
              <a:rPr lang="cs-CZ" sz="3400" dirty="0" smtClean="0"/>
              <a:t>     stínování, nácvik dovedností apod.</a:t>
            </a:r>
            <a:endParaRPr dirty="0"/>
          </a:p>
          <a:p>
            <a:pPr marL="228600" lvl="0" indent="-228600" algn="l" rtl="0">
              <a:lnSpc>
                <a:spcPct val="90000"/>
              </a:lnSpc>
              <a:spcBef>
                <a:spcPts val="1000"/>
              </a:spcBef>
              <a:spcAft>
                <a:spcPts val="0"/>
              </a:spcAft>
              <a:buClr>
                <a:schemeClr val="dk1"/>
              </a:buClr>
              <a:buSzPct val="100000"/>
              <a:buChar char="•"/>
            </a:pPr>
            <a:r>
              <a:rPr lang="cs-CZ" sz="3400" dirty="0" smtClean="0"/>
              <a:t>Organizace </a:t>
            </a:r>
            <a:r>
              <a:rPr lang="cs-CZ" sz="3400" dirty="0"/>
              <a:t>studenta na praxi přijímá jako </a:t>
            </a:r>
            <a:r>
              <a:rPr lang="cs-CZ" sz="3400" dirty="0" smtClean="0"/>
              <a:t>budoucího kolegu/kolegyně, </a:t>
            </a:r>
            <a:r>
              <a:rPr lang="cs-CZ" sz="3400" dirty="0"/>
              <a:t>který </a:t>
            </a:r>
            <a:r>
              <a:rPr lang="cs-CZ" sz="3400" dirty="0" smtClean="0"/>
              <a:t>má zájem se učit, plnit cíle praxe  </a:t>
            </a:r>
            <a:endParaRPr sz="3400" dirty="0"/>
          </a:p>
          <a:p>
            <a:pPr marL="0" lvl="0" indent="0" algn="l" rtl="0">
              <a:lnSpc>
                <a:spcPct val="90000"/>
              </a:lnSpc>
              <a:spcBef>
                <a:spcPts val="1000"/>
              </a:spcBef>
              <a:spcAft>
                <a:spcPts val="0"/>
              </a:spcAft>
              <a:buClr>
                <a:schemeClr val="dk1"/>
              </a:buClr>
              <a:buSzPct val="100000"/>
              <a:buNone/>
            </a:pPr>
            <a:r>
              <a:rPr lang="cs-CZ" sz="3400" dirty="0"/>
              <a:t>      </a:t>
            </a:r>
            <a:r>
              <a:rPr lang="cs-CZ" sz="3400" dirty="0" smtClean="0"/>
              <a:t>a být organizaci i nápomocen/nápomocna</a:t>
            </a:r>
            <a:r>
              <a:rPr lang="cs-CZ" sz="3400" dirty="0"/>
              <a:t> . </a:t>
            </a:r>
            <a:endParaRPr lang="cs-CZ" sz="3400" dirty="0" smtClean="0"/>
          </a:p>
          <a:p>
            <a:pPr marL="0" lvl="0" indent="0" algn="l" rtl="0">
              <a:lnSpc>
                <a:spcPct val="90000"/>
              </a:lnSpc>
              <a:spcBef>
                <a:spcPts val="1000"/>
              </a:spcBef>
              <a:spcAft>
                <a:spcPts val="0"/>
              </a:spcAft>
              <a:buClr>
                <a:schemeClr val="dk1"/>
              </a:buClr>
              <a:buSzPct val="100000"/>
              <a:buNone/>
            </a:pPr>
            <a:endParaRPr sz="3400" dirty="0"/>
          </a:p>
          <a:p>
            <a:pPr marL="0" lvl="0" indent="0" algn="l" rtl="0">
              <a:lnSpc>
                <a:spcPct val="90000"/>
              </a:lnSpc>
              <a:spcBef>
                <a:spcPts val="1000"/>
              </a:spcBef>
              <a:spcAft>
                <a:spcPts val="0"/>
              </a:spcAft>
              <a:buClr>
                <a:schemeClr val="dk1"/>
              </a:buClr>
              <a:buSzPct val="100000"/>
              <a:buNone/>
            </a:pPr>
            <a:endParaRPr sz="2300" dirty="0"/>
          </a:p>
          <a:p>
            <a:pPr marL="0" lvl="0" indent="0" algn="l" rtl="0">
              <a:lnSpc>
                <a:spcPct val="90000"/>
              </a:lnSpc>
              <a:spcBef>
                <a:spcPts val="1000"/>
              </a:spcBef>
              <a:spcAft>
                <a:spcPts val="0"/>
              </a:spcAft>
              <a:buClr>
                <a:schemeClr val="dk1"/>
              </a:buClr>
              <a:buSzPct val="100000"/>
              <a:buNone/>
            </a:pPr>
            <a:endParaRPr dirty="0"/>
          </a:p>
          <a:p>
            <a:pPr marL="228600" lvl="0" indent="-15748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r>
              <a:rPr lang="cs-CZ" dirty="0"/>
              <a:t>                                                                                                                                                                                                                 </a:t>
            </a:r>
            <a:r>
              <a:rPr lang="cs-CZ" dirty="0" smtClean="0"/>
              <a:t>                                                                     </a:t>
            </a:r>
            <a:r>
              <a:rPr lang="cs-CZ" dirty="0"/>
              <a:t>student                                                            pracoviště</a:t>
            </a:r>
            <a:endParaRPr dirty="0"/>
          </a:p>
        </p:txBody>
      </p:sp>
      <p:sp>
        <p:nvSpPr>
          <p:cNvPr id="92" name="Google Shape;92;p2"/>
          <p:cNvSpPr/>
          <p:nvPr/>
        </p:nvSpPr>
        <p:spPr>
          <a:xfrm>
            <a:off x="7927095" y="2297311"/>
            <a:ext cx="2817900" cy="3032400"/>
          </a:xfrm>
          <a:prstGeom prst="triangle">
            <a:avLst>
              <a:gd name="adj" fmla="val 55140"/>
            </a:avLst>
          </a:prstGeom>
          <a:solidFill>
            <a:schemeClr val="accent1"/>
          </a:solidFill>
          <a:ln w="12700" cap="flat" cmpd="sng">
            <a:solidFill>
              <a:srgbClr val="42719B"/>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Formy </a:t>
            </a:r>
            <a:r>
              <a:rPr lang="cs-CZ" b="1" dirty="0"/>
              <a:t>praxe dle ročníků </a:t>
            </a:r>
            <a:endParaRPr lang="cs-CZ" dirty="0"/>
          </a:p>
        </p:txBody>
      </p:sp>
      <p:sp>
        <p:nvSpPr>
          <p:cNvPr id="3" name="Zástupný symbol pro text 2"/>
          <p:cNvSpPr>
            <a:spLocks noGrp="1"/>
          </p:cNvSpPr>
          <p:nvPr>
            <p:ph type="body" idx="1"/>
          </p:nvPr>
        </p:nvSpPr>
        <p:spPr/>
        <p:txBody>
          <a:bodyPr/>
          <a:lstStyle/>
          <a:p>
            <a:pPr marL="114300" indent="0">
              <a:buNone/>
            </a:pPr>
            <a:endParaRPr lang="cs-CZ" dirty="0" smtClean="0"/>
          </a:p>
          <a:p>
            <a:pPr marL="114300" indent="0">
              <a:buNone/>
            </a:pP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1494108764"/>
              </p:ext>
            </p:extLst>
          </p:nvPr>
        </p:nvGraphicFramePr>
        <p:xfrm>
          <a:off x="923455" y="1943323"/>
          <a:ext cx="8292972" cy="4137134"/>
        </p:xfrm>
        <a:graphic>
          <a:graphicData uri="http://schemas.openxmlformats.org/drawingml/2006/table">
            <a:tbl>
              <a:tblPr firstRow="1" bandRow="1">
                <a:tableStyleId>{5C22544A-7EE6-4342-B048-85BDC9FD1C3A}</a:tableStyleId>
              </a:tblPr>
              <a:tblGrid>
                <a:gridCol w="2073243"/>
                <a:gridCol w="2073243"/>
                <a:gridCol w="2073243"/>
                <a:gridCol w="2073243"/>
              </a:tblGrid>
              <a:tr h="971589">
                <a:tc>
                  <a:txBody>
                    <a:bodyPr/>
                    <a:lstStyle/>
                    <a:p>
                      <a:pPr marL="0" indent="0">
                        <a:buNone/>
                      </a:pPr>
                      <a:r>
                        <a:rPr lang="cs-CZ" dirty="0" smtClean="0"/>
                        <a:t>1. Ročník </a:t>
                      </a:r>
                      <a:endParaRPr lang="cs-CZ" dirty="0" smtClean="0"/>
                    </a:p>
                    <a:p>
                      <a:pPr marL="0" indent="0">
                        <a:buNone/>
                      </a:pPr>
                      <a:r>
                        <a:rPr lang="cs-CZ" dirty="0" smtClean="0"/>
                        <a:t>- exkurze</a:t>
                      </a:r>
                      <a:endParaRPr lang="cs-CZ" dirty="0"/>
                    </a:p>
                  </a:txBody>
                  <a:tcPr/>
                </a:tc>
                <a:tc>
                  <a:txBody>
                    <a:bodyPr/>
                    <a:lstStyle/>
                    <a:p>
                      <a:r>
                        <a:rPr lang="cs-CZ" dirty="0" smtClean="0"/>
                        <a:t>2. Ročník </a:t>
                      </a:r>
                    </a:p>
                    <a:p>
                      <a:r>
                        <a:rPr lang="cs-CZ" dirty="0" smtClean="0"/>
                        <a:t>- exkurze</a:t>
                      </a:r>
                      <a:endParaRPr lang="cs-CZ" dirty="0"/>
                    </a:p>
                  </a:txBody>
                  <a:tcPr/>
                </a:tc>
                <a:tc>
                  <a:txBody>
                    <a:bodyPr/>
                    <a:lstStyle/>
                    <a:p>
                      <a:r>
                        <a:rPr lang="cs-CZ" dirty="0" smtClean="0"/>
                        <a:t>3.Ročník</a:t>
                      </a:r>
                    </a:p>
                    <a:p>
                      <a:r>
                        <a:rPr lang="cs-CZ" dirty="0" smtClean="0"/>
                        <a:t>- exkurze</a:t>
                      </a:r>
                      <a:endParaRPr lang="cs-CZ" dirty="0"/>
                    </a:p>
                  </a:txBody>
                  <a:tcPr/>
                </a:tc>
                <a:tc>
                  <a:txBody>
                    <a:bodyPr/>
                    <a:lstStyle/>
                    <a:p>
                      <a:r>
                        <a:rPr lang="cs-CZ" dirty="0" smtClean="0"/>
                        <a:t>2+3 ročník</a:t>
                      </a:r>
                    </a:p>
                    <a:p>
                      <a:r>
                        <a:rPr lang="cs-CZ" dirty="0" smtClean="0"/>
                        <a:t>- výběr praxe</a:t>
                      </a:r>
                      <a:endParaRPr lang="cs-CZ" dirty="0"/>
                    </a:p>
                  </a:txBody>
                  <a:tcPr/>
                </a:tc>
              </a:tr>
              <a:tr h="1367225">
                <a:tc>
                  <a:txBody>
                    <a:bodyPr/>
                    <a:lstStyle/>
                    <a:p>
                      <a:r>
                        <a:rPr lang="cs-CZ" dirty="0" smtClean="0"/>
                        <a:t>Reflektovaná sociálně pedagogická praxe I. - L0310 </a:t>
                      </a:r>
                      <a:endParaRPr lang="cs-CZ" dirty="0"/>
                    </a:p>
                  </a:txBody>
                  <a:tcPr/>
                </a:tc>
                <a:tc>
                  <a:txBody>
                    <a:bodyPr/>
                    <a:lstStyle/>
                    <a:p>
                      <a:r>
                        <a:rPr lang="cs-CZ" dirty="0" smtClean="0"/>
                        <a:t>Reflektovaná sociálně pedagogická praxe II. - L0311</a:t>
                      </a:r>
                      <a:endParaRPr lang="cs-CZ" dirty="0"/>
                    </a:p>
                  </a:txBody>
                  <a:tcPr/>
                </a:tc>
                <a:tc>
                  <a:txBody>
                    <a:bodyPr/>
                    <a:lstStyle/>
                    <a:p>
                      <a:r>
                        <a:rPr lang="cs-CZ" dirty="0" smtClean="0"/>
                        <a:t>Reflektovaná sociálně pedagogická praxe ve skupinách III. - L0312</a:t>
                      </a:r>
                      <a:endParaRPr lang="cs-CZ" dirty="0"/>
                    </a:p>
                  </a:txBody>
                  <a:tcPr/>
                </a:tc>
                <a:tc>
                  <a:txBody>
                    <a:bodyPr/>
                    <a:lstStyle/>
                    <a:p>
                      <a:r>
                        <a:rPr lang="cs-CZ" dirty="0" smtClean="0"/>
                        <a:t>Individuální odborná praxe - </a:t>
                      </a:r>
                      <a:r>
                        <a:rPr lang="cs-CZ" dirty="0" smtClean="0"/>
                        <a:t>L0418</a:t>
                      </a:r>
                    </a:p>
                    <a:p>
                      <a:r>
                        <a:rPr lang="cs-CZ" dirty="0" smtClean="0"/>
                        <a:t>- Doporučení</a:t>
                      </a:r>
                      <a:r>
                        <a:rPr lang="cs-CZ" baseline="0" dirty="0" smtClean="0"/>
                        <a:t> – plnění letní období 2.ročník</a:t>
                      </a:r>
                      <a:endParaRPr lang="cs-CZ" dirty="0"/>
                    </a:p>
                  </a:txBody>
                  <a:tcPr/>
                </a:tc>
              </a:tr>
              <a:tr h="1367225">
                <a:tc>
                  <a:txBody>
                    <a:bodyPr/>
                    <a:lstStyle/>
                    <a:p>
                      <a:r>
                        <a:rPr lang="cs-CZ" dirty="0" smtClean="0"/>
                        <a:t>letní období/5 kreditů/84 </a:t>
                      </a:r>
                      <a:r>
                        <a:rPr lang="cs-CZ" dirty="0" smtClean="0"/>
                        <a:t>hodin</a:t>
                      </a:r>
                      <a:endParaRPr lang="cs-CZ"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cs-CZ" dirty="0" smtClean="0"/>
                        <a:t>zimní období/5 kreditů/84 </a:t>
                      </a:r>
                      <a:r>
                        <a:rPr lang="cs-CZ" dirty="0" smtClean="0"/>
                        <a:t>hodin</a:t>
                      </a:r>
                    </a:p>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cs-CZ" dirty="0" smtClean="0"/>
                    </a:p>
                    <a:p>
                      <a:endParaRPr lang="cs-CZ" dirty="0"/>
                    </a:p>
                  </a:txBody>
                  <a:tcPr/>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cs-CZ" dirty="0" smtClean="0"/>
                        <a:t>Letní období/5 kreditů/84 </a:t>
                      </a:r>
                      <a:r>
                        <a:rPr lang="cs-CZ" dirty="0" smtClean="0"/>
                        <a:t>hodin</a:t>
                      </a:r>
                    </a:p>
                    <a:p>
                      <a:endParaRPr lang="cs-CZ" dirty="0"/>
                    </a:p>
                  </a:txBody>
                  <a:tcPr/>
                </a:tc>
                <a:tc>
                  <a:txBody>
                    <a:bodyPr/>
                    <a:lstStyle/>
                    <a:p>
                      <a:r>
                        <a:rPr lang="cs-CZ" dirty="0" smtClean="0"/>
                        <a:t>Zimní/letní období/10</a:t>
                      </a:r>
                      <a:r>
                        <a:rPr lang="cs-CZ" baseline="0" dirty="0" smtClean="0"/>
                        <a:t> kreditů/154 </a:t>
                      </a:r>
                      <a:r>
                        <a:rPr lang="cs-CZ" baseline="0" dirty="0" smtClean="0"/>
                        <a:t>hodin/</a:t>
                      </a:r>
                      <a:r>
                        <a:rPr lang="cs-CZ" baseline="0" dirty="0" smtClean="0">
                          <a:solidFill>
                            <a:srgbClr val="FF0000"/>
                          </a:solidFill>
                        </a:rPr>
                        <a:t>rozdělíme?</a:t>
                      </a:r>
                      <a:endParaRPr lang="cs-CZ" baseline="0" dirty="0" smtClean="0"/>
                    </a:p>
                    <a:p>
                      <a:pPr marL="285750" indent="-285750">
                        <a:buFont typeface="Arial" panose="020B0604020202020204" pitchFamily="34" charset="0"/>
                        <a:buChar char="•"/>
                      </a:pPr>
                      <a:r>
                        <a:rPr lang="cs-CZ" baseline="0" dirty="0" smtClean="0"/>
                        <a:t>Sociální pedagog ve </a:t>
                      </a:r>
                      <a:r>
                        <a:rPr lang="cs-CZ" baseline="0" dirty="0" smtClean="0"/>
                        <a:t>školství ( 77h)</a:t>
                      </a:r>
                      <a:endParaRPr lang="cs-CZ" baseline="0" dirty="0" smtClean="0"/>
                    </a:p>
                    <a:p>
                      <a:pPr marL="285750" indent="-285750">
                        <a:buFont typeface="Arial" panose="020B0604020202020204" pitchFamily="34" charset="0"/>
                        <a:buChar char="•"/>
                      </a:pPr>
                      <a:r>
                        <a:rPr lang="cs-CZ" baseline="0" dirty="0" smtClean="0"/>
                        <a:t>Sociální pedagog v sociální práci (dospělí</a:t>
                      </a:r>
                      <a:r>
                        <a:rPr lang="cs-CZ" baseline="0" dirty="0" smtClean="0"/>
                        <a:t>) (77 h)</a:t>
                      </a:r>
                      <a:endParaRPr lang="cs-CZ" dirty="0"/>
                    </a:p>
                  </a:txBody>
                  <a:tcPr/>
                </a:tc>
              </a:tr>
            </a:tbl>
          </a:graphicData>
        </a:graphic>
      </p:graphicFrame>
    </p:spTree>
    <p:extLst>
      <p:ext uri="{BB962C8B-B14F-4D97-AF65-F5344CB8AC3E}">
        <p14:creationId xmlns:p14="http://schemas.microsoft.com/office/powerpoint/2010/main" val="21283720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Nová akreditace</a:t>
            </a:r>
            <a:endParaRPr lang="cs-CZ" dirty="0"/>
          </a:p>
        </p:txBody>
      </p:sp>
      <p:sp>
        <p:nvSpPr>
          <p:cNvPr id="3" name="Zástupný symbol pro text 2"/>
          <p:cNvSpPr>
            <a:spLocks noGrp="1"/>
          </p:cNvSpPr>
          <p:nvPr>
            <p:ph type="body" idx="1"/>
          </p:nvPr>
        </p:nvSpPr>
        <p:spPr/>
        <p:txBody>
          <a:bodyPr/>
          <a:lstStyle/>
          <a:p>
            <a:pPr marL="114300" indent="0">
              <a:buNone/>
            </a:pP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3396184996"/>
              </p:ext>
            </p:extLst>
          </p:nvPr>
        </p:nvGraphicFramePr>
        <p:xfrm>
          <a:off x="1013988" y="1825625"/>
          <a:ext cx="5999835" cy="3941276"/>
        </p:xfrm>
        <a:graphic>
          <a:graphicData uri="http://schemas.openxmlformats.org/drawingml/2006/table">
            <a:tbl>
              <a:tblPr>
                <a:tableStyleId>{5C22544A-7EE6-4342-B048-85BDC9FD1C3A}</a:tableStyleId>
              </a:tblPr>
              <a:tblGrid>
                <a:gridCol w="3766320"/>
                <a:gridCol w="674434"/>
                <a:gridCol w="1559081"/>
              </a:tblGrid>
              <a:tr h="166747">
                <a:tc gridSpan="3">
                  <a:txBody>
                    <a:bodyPr/>
                    <a:lstStyle/>
                    <a:p>
                      <a:pPr algn="ctr" fontAlgn="ctr"/>
                      <a:r>
                        <a:rPr lang="cs-CZ" sz="1500" u="none" strike="noStrike">
                          <a:effectLst/>
                        </a:rPr>
                        <a:t>PRAXE (verze 1b - viz níže tabulka - hodiny)</a:t>
                      </a:r>
                      <a:endParaRPr lang="cs-CZ" sz="1500" b="1" i="0" u="none" strike="noStrike">
                        <a:solidFill>
                          <a:srgbClr val="000000"/>
                        </a:solidFill>
                        <a:effectLst/>
                        <a:latin typeface="Aptos Narrow"/>
                      </a:endParaRPr>
                    </a:p>
                  </a:txBody>
                  <a:tcPr marL="8738" marR="8738" marT="8738" marB="0" anchor="ctr"/>
                </a:tc>
                <a:tc hMerge="1">
                  <a:txBody>
                    <a:bodyPr/>
                    <a:lstStyle/>
                    <a:p>
                      <a:endParaRPr lang="cs-CZ"/>
                    </a:p>
                  </a:txBody>
                  <a:tcPr/>
                </a:tc>
                <a:tc hMerge="1">
                  <a:txBody>
                    <a:bodyPr/>
                    <a:lstStyle/>
                    <a:p>
                      <a:endParaRPr lang="cs-CZ"/>
                    </a:p>
                  </a:txBody>
                  <a:tcPr/>
                </a:tc>
              </a:tr>
              <a:tr h="127254">
                <a:tc>
                  <a:txBody>
                    <a:bodyPr/>
                    <a:lstStyle/>
                    <a:p>
                      <a:pPr algn="l" fontAlgn="b"/>
                      <a:r>
                        <a:rPr lang="cs-CZ" sz="1100" u="none" strike="noStrike">
                          <a:effectLst/>
                        </a:rPr>
                        <a:t>NÁZEV PŘEDMĚTU</a:t>
                      </a:r>
                      <a:endParaRPr lang="cs-CZ" sz="1100" b="1"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KREDITY</a:t>
                      </a:r>
                      <a:endParaRPr lang="cs-CZ" sz="1100" b="1"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VYUČUJÍCÍ</a:t>
                      </a:r>
                      <a:endParaRPr lang="cs-CZ" sz="1100" b="1" i="0" u="none" strike="noStrike">
                        <a:solidFill>
                          <a:srgbClr val="000000"/>
                        </a:solidFill>
                        <a:effectLst/>
                        <a:latin typeface="Aptos Narrow"/>
                      </a:endParaRPr>
                    </a:p>
                  </a:txBody>
                  <a:tcPr marL="8738" marR="8738" marT="8738" marB="0" anchor="b"/>
                </a:tc>
              </a:tr>
              <a:tr h="92150">
                <a:tc gridSpan="3">
                  <a:txBody>
                    <a:bodyPr/>
                    <a:lstStyle/>
                    <a:p>
                      <a:pPr algn="ctr" fontAlgn="b"/>
                      <a:r>
                        <a:rPr lang="cs-CZ" sz="1100" u="none" strike="noStrike">
                          <a:effectLst/>
                        </a:rPr>
                        <a:t>1. ročník</a:t>
                      </a:r>
                      <a:endParaRPr lang="cs-CZ" sz="1100" b="1" i="0" u="none" strike="noStrike">
                        <a:solidFill>
                          <a:srgbClr val="000000"/>
                        </a:solidFill>
                        <a:effectLst/>
                        <a:latin typeface="Aptos Narrow"/>
                      </a:endParaRPr>
                    </a:p>
                  </a:txBody>
                  <a:tcPr marL="8738" marR="8738" marT="8738" marB="0" anchor="b"/>
                </a:tc>
                <a:tc hMerge="1">
                  <a:txBody>
                    <a:bodyPr/>
                    <a:lstStyle/>
                    <a:p>
                      <a:endParaRPr lang="cs-CZ"/>
                    </a:p>
                  </a:txBody>
                  <a:tcPr/>
                </a:tc>
                <a:tc hMerge="1">
                  <a:txBody>
                    <a:bodyPr/>
                    <a:lstStyle/>
                    <a:p>
                      <a:endParaRPr lang="cs-CZ"/>
                    </a:p>
                  </a:txBody>
                  <a:tcPr/>
                </a:tc>
              </a:tr>
              <a:tr h="92150">
                <a:tc>
                  <a:txBody>
                    <a:bodyPr/>
                    <a:lstStyle/>
                    <a:p>
                      <a:pPr algn="l" fontAlgn="b"/>
                      <a:r>
                        <a:rPr lang="cs-CZ" sz="1100" u="none" strike="noStrike">
                          <a:effectLst/>
                        </a:rPr>
                        <a:t>Reflektovaná sociálně pedagogická praxe I.</a:t>
                      </a:r>
                      <a:endParaRPr lang="cs-CZ"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2</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135503">
                <a:tc>
                  <a:txBody>
                    <a:bodyPr/>
                    <a:lstStyle/>
                    <a:p>
                      <a:pPr algn="l" fontAlgn="b"/>
                      <a:r>
                        <a:rPr lang="cs-CZ" sz="1100" u="none" strike="noStrike" dirty="0">
                          <a:effectLst/>
                        </a:rPr>
                        <a:t> </a:t>
                      </a:r>
                      <a:endParaRPr lang="cs-CZ" sz="1100" b="0" i="0" u="none" strike="noStrike" dirty="0">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92150">
                <a:tc gridSpan="3">
                  <a:txBody>
                    <a:bodyPr/>
                    <a:lstStyle/>
                    <a:p>
                      <a:pPr algn="ctr" fontAlgn="b"/>
                      <a:r>
                        <a:rPr lang="cs-CZ" sz="1100" u="none" strike="noStrike">
                          <a:effectLst/>
                        </a:rPr>
                        <a:t>2. ročník</a:t>
                      </a:r>
                      <a:endParaRPr lang="cs-CZ" sz="1100" b="1" i="0" u="none" strike="noStrike">
                        <a:solidFill>
                          <a:srgbClr val="000000"/>
                        </a:solidFill>
                        <a:effectLst/>
                        <a:latin typeface="Aptos Narrow"/>
                      </a:endParaRPr>
                    </a:p>
                  </a:txBody>
                  <a:tcPr marL="8738" marR="8738" marT="8738" marB="0" anchor="b"/>
                </a:tc>
                <a:tc hMerge="1">
                  <a:txBody>
                    <a:bodyPr/>
                    <a:lstStyle/>
                    <a:p>
                      <a:endParaRPr lang="cs-CZ"/>
                    </a:p>
                  </a:txBody>
                  <a:tcPr/>
                </a:tc>
                <a:tc hMerge="1">
                  <a:txBody>
                    <a:bodyPr/>
                    <a:lstStyle/>
                    <a:p>
                      <a:endParaRPr lang="cs-CZ"/>
                    </a:p>
                  </a:txBody>
                  <a:tcPr/>
                </a:tc>
              </a:tr>
              <a:tr h="92150">
                <a:tc>
                  <a:txBody>
                    <a:bodyPr/>
                    <a:lstStyle/>
                    <a:p>
                      <a:pPr algn="l" fontAlgn="b"/>
                      <a:r>
                        <a:rPr lang="cs-CZ" sz="1100" u="none" strike="noStrike">
                          <a:effectLst/>
                        </a:rPr>
                        <a:t>Reflektovaná sociálně pedagogická praxe II.</a:t>
                      </a:r>
                      <a:endParaRPr lang="cs-CZ"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2</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Reflektovaná sociálně pedagogická praxe ve skupinách III.</a:t>
                      </a:r>
                      <a:endParaRPr lang="cs-CZ"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3</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92150">
                <a:tc gridSpan="3">
                  <a:txBody>
                    <a:bodyPr/>
                    <a:lstStyle/>
                    <a:p>
                      <a:pPr algn="ctr" fontAlgn="b"/>
                      <a:r>
                        <a:rPr lang="cs-CZ" sz="1100" u="none" strike="noStrike">
                          <a:effectLst/>
                        </a:rPr>
                        <a:t>3. ročník</a:t>
                      </a:r>
                      <a:endParaRPr lang="cs-CZ" sz="1100" b="1" i="0" u="none" strike="noStrike">
                        <a:solidFill>
                          <a:srgbClr val="000000"/>
                        </a:solidFill>
                        <a:effectLst/>
                        <a:latin typeface="Aptos Narrow"/>
                      </a:endParaRPr>
                    </a:p>
                  </a:txBody>
                  <a:tcPr marL="8738" marR="8738" marT="8738" marB="0" anchor="b"/>
                </a:tc>
                <a:tc hMerge="1">
                  <a:txBody>
                    <a:bodyPr/>
                    <a:lstStyle/>
                    <a:p>
                      <a:endParaRPr lang="cs-CZ"/>
                    </a:p>
                  </a:txBody>
                  <a:tcPr/>
                </a:tc>
                <a:tc hMerge="1">
                  <a:txBody>
                    <a:bodyPr/>
                    <a:lstStyle/>
                    <a:p>
                      <a:endParaRPr lang="cs-CZ"/>
                    </a:p>
                  </a:txBody>
                  <a:tcPr/>
                </a:tc>
              </a:tr>
              <a:tr h="96538">
                <a:tc>
                  <a:txBody>
                    <a:bodyPr/>
                    <a:lstStyle/>
                    <a:p>
                      <a:pPr algn="l" fontAlgn="b"/>
                      <a:r>
                        <a:rPr lang="pt-BR" sz="1100" u="none" strike="noStrike">
                          <a:effectLst/>
                        </a:rPr>
                        <a:t>Individuální praxe v pedagogické oblasti s reflexí</a:t>
                      </a:r>
                      <a:endParaRPr lang="pt-BR"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14</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pt-BR" sz="1100" u="none" strike="noStrike">
                          <a:effectLst/>
                        </a:rPr>
                        <a:t>Individuální praxe v sociální oblasti s reflexí</a:t>
                      </a:r>
                      <a:endParaRPr lang="pt-BR"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14</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Skupinová reflexe s prvky supervize</a:t>
                      </a:r>
                      <a:endParaRPr lang="cs-CZ"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2</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Havlíčková, Poláčková</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92150">
                <a:tc gridSpan="3">
                  <a:txBody>
                    <a:bodyPr/>
                    <a:lstStyle/>
                    <a:p>
                      <a:pPr algn="ctr" fontAlgn="b"/>
                      <a:r>
                        <a:rPr lang="cs-CZ" sz="1100" u="none" strike="noStrike">
                          <a:effectLst/>
                        </a:rPr>
                        <a:t>povinně volitelné předměty</a:t>
                      </a:r>
                      <a:endParaRPr lang="cs-CZ" sz="1100" b="1" i="0" u="none" strike="noStrike">
                        <a:solidFill>
                          <a:srgbClr val="000000"/>
                        </a:solidFill>
                        <a:effectLst/>
                        <a:latin typeface="Aptos Narrow"/>
                      </a:endParaRPr>
                    </a:p>
                  </a:txBody>
                  <a:tcPr marL="8738" marR="8738" marT="8738" marB="0" anchor="b"/>
                </a:tc>
                <a:tc hMerge="1">
                  <a:txBody>
                    <a:bodyPr/>
                    <a:lstStyle/>
                    <a:p>
                      <a:endParaRPr lang="cs-CZ"/>
                    </a:p>
                  </a:txBody>
                  <a:tcPr/>
                </a:tc>
                <a:tc hMerge="1">
                  <a:txBody>
                    <a:bodyPr/>
                    <a:lstStyle/>
                    <a:p>
                      <a:endParaRPr lang="cs-CZ"/>
                    </a:p>
                  </a:txBody>
                  <a:tcPr/>
                </a:tc>
              </a:tr>
              <a:tr h="92150">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c>
                  <a:txBody>
                    <a:bodyPr/>
                    <a:lstStyle/>
                    <a:p>
                      <a:pPr algn="l"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122866">
                <a:tc>
                  <a:txBody>
                    <a:bodyPr/>
                    <a:lstStyle/>
                    <a:p>
                      <a:pPr algn="l" fontAlgn="b"/>
                      <a:r>
                        <a:rPr lang="cs-CZ" sz="1100" u="none" strike="noStrike">
                          <a:effectLst/>
                        </a:rPr>
                        <a:t>CELKEM KREDITŮ</a:t>
                      </a:r>
                      <a:endParaRPr lang="cs-CZ" sz="1100" b="1"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37</a:t>
                      </a:r>
                      <a:endParaRPr lang="cs-CZ" sz="1100" b="1" i="0" u="none" strike="noStrike">
                        <a:solidFill>
                          <a:srgbClr val="000000"/>
                        </a:solidFill>
                        <a:effectLst/>
                        <a:latin typeface="Aptos Narrow"/>
                      </a:endParaRPr>
                    </a:p>
                  </a:txBody>
                  <a:tcPr marL="8738" marR="8738" marT="8738" marB="0" anchor="b"/>
                </a:tc>
                <a:tc>
                  <a:txBody>
                    <a:bodyPr/>
                    <a:lstStyle/>
                    <a:p>
                      <a:pPr algn="ctr" fontAlgn="b"/>
                      <a:r>
                        <a:rPr lang="cs-CZ" sz="1100" u="none" strike="noStrike">
                          <a:effectLst/>
                        </a:rPr>
                        <a:t> </a:t>
                      </a:r>
                      <a:endParaRPr lang="cs-CZ" sz="1100" b="0" i="0" u="none" strike="noStrike">
                        <a:solidFill>
                          <a:srgbClr val="000000"/>
                        </a:solidFill>
                        <a:effectLst/>
                        <a:latin typeface="Aptos Narrow"/>
                      </a:endParaRPr>
                    </a:p>
                  </a:txBody>
                  <a:tcPr marL="8738" marR="8738" marT="8738" marB="0" anchor="b"/>
                </a:tc>
              </a:tr>
              <a:tr h="105314">
                <a:tc>
                  <a:txBody>
                    <a:bodyPr/>
                    <a:lstStyle/>
                    <a:p>
                      <a:pPr algn="l" fontAlgn="b"/>
                      <a:r>
                        <a:rPr lang="cs-CZ" sz="1100" u="none" strike="noStrike">
                          <a:effectLst/>
                        </a:rPr>
                        <a:t>Celkem vyčerpáno z disponsibilních</a:t>
                      </a:r>
                      <a:endParaRPr lang="cs-CZ" sz="1100" b="0" i="0" u="none" strike="noStrike">
                        <a:solidFill>
                          <a:srgbClr val="000000"/>
                        </a:solidFill>
                        <a:effectLst/>
                        <a:latin typeface="Aptos Narrow"/>
                      </a:endParaRPr>
                    </a:p>
                  </a:txBody>
                  <a:tcPr marL="8738" marR="8738" marT="8738" marB="0" anchor="b"/>
                </a:tc>
                <a:tc gridSpan="2">
                  <a:txBody>
                    <a:bodyPr/>
                    <a:lstStyle/>
                    <a:p>
                      <a:pPr algn="l" fontAlgn="b"/>
                      <a:r>
                        <a:rPr lang="cs-CZ" sz="1100" u="none" strike="noStrike">
                          <a:effectLst/>
                        </a:rPr>
                        <a:t>mínus 13 kreditů</a:t>
                      </a:r>
                      <a:endParaRPr lang="cs-CZ" sz="1100" b="0" i="0" u="none" strike="noStrike">
                        <a:solidFill>
                          <a:srgbClr val="000000"/>
                        </a:solidFill>
                        <a:effectLst/>
                        <a:latin typeface="Aptos Narrow"/>
                      </a:endParaRPr>
                    </a:p>
                  </a:txBody>
                  <a:tcPr marL="8738" marR="8738" marT="8738" marB="0" anchor="b"/>
                </a:tc>
                <a:tc hMerge="1">
                  <a:txBody>
                    <a:bodyPr/>
                    <a:lstStyle/>
                    <a:p>
                      <a:endParaRPr lang="cs-CZ"/>
                    </a:p>
                  </a:txBody>
                  <a:tcPr/>
                </a:tc>
              </a:tr>
              <a:tr h="92150">
                <a:tc>
                  <a:txBody>
                    <a:bodyPr/>
                    <a:lstStyle/>
                    <a:p>
                      <a:pPr algn="l" fontAlgn="b"/>
                      <a:endParaRPr lang="cs-CZ" sz="1100" b="0" i="0" u="none" strike="noStrike">
                        <a:solidFill>
                          <a:srgbClr val="000000"/>
                        </a:solidFill>
                        <a:effectLst/>
                        <a:latin typeface="Aptos Narrow"/>
                      </a:endParaRPr>
                    </a:p>
                  </a:txBody>
                  <a:tcPr marL="8738" marR="8738" marT="8738" marB="0" anchor="b"/>
                </a:tc>
                <a:tc>
                  <a:txBody>
                    <a:bodyPr/>
                    <a:lstStyle/>
                    <a:p>
                      <a:pPr algn="l" fontAlgn="b"/>
                      <a:endParaRPr lang="cs-CZ" sz="1100" b="0" i="0" u="none" strike="noStrike">
                        <a:solidFill>
                          <a:srgbClr val="000000"/>
                        </a:solidFill>
                        <a:effectLst/>
                        <a:latin typeface="Aptos Narrow"/>
                      </a:endParaRPr>
                    </a:p>
                  </a:txBody>
                  <a:tcPr marL="8738" marR="8738" marT="8738" marB="0" anchor="b"/>
                </a:tc>
                <a:tc>
                  <a:txBody>
                    <a:bodyPr/>
                    <a:lstStyle/>
                    <a:p>
                      <a:pPr algn="l" fontAlgn="b"/>
                      <a:endParaRPr lang="cs-CZ" sz="1100" b="0" i="0" u="none" strike="noStrike">
                        <a:solidFill>
                          <a:srgbClr val="000000"/>
                        </a:solidFill>
                        <a:effectLst/>
                        <a:latin typeface="Aptos Narrow"/>
                      </a:endParaRPr>
                    </a:p>
                  </a:txBody>
                  <a:tcPr marL="8738" marR="8738" marT="8738" marB="0" anchor="b"/>
                </a:tc>
              </a:tr>
              <a:tr h="92150">
                <a:tc>
                  <a:txBody>
                    <a:bodyPr/>
                    <a:lstStyle/>
                    <a:p>
                      <a:pPr algn="l" fontAlgn="b"/>
                      <a:r>
                        <a:rPr lang="cs-CZ" sz="1100" u="none" strike="noStrike">
                          <a:effectLst/>
                        </a:rPr>
                        <a:t>Celkem min. kreditů dle Rámcových požadavků</a:t>
                      </a:r>
                      <a:endParaRPr lang="cs-CZ" sz="1100" b="0" i="0" u="none" strike="noStrike">
                        <a:solidFill>
                          <a:srgbClr val="000000"/>
                        </a:solidFill>
                        <a:effectLst/>
                        <a:latin typeface="Aptos Narrow"/>
                      </a:endParaRPr>
                    </a:p>
                  </a:txBody>
                  <a:tcPr marL="8738" marR="8738" marT="8738" marB="0" anchor="b"/>
                </a:tc>
                <a:tc>
                  <a:txBody>
                    <a:bodyPr/>
                    <a:lstStyle/>
                    <a:p>
                      <a:pPr algn="r" fontAlgn="b"/>
                      <a:r>
                        <a:rPr lang="cs-CZ" sz="1100" u="none" strike="noStrike">
                          <a:effectLst/>
                        </a:rPr>
                        <a:t>24</a:t>
                      </a:r>
                      <a:endParaRPr lang="cs-CZ" sz="1100" b="1" i="0" u="none" strike="noStrike">
                        <a:solidFill>
                          <a:srgbClr val="000000"/>
                        </a:solidFill>
                        <a:effectLst/>
                        <a:latin typeface="Aptos Narrow"/>
                      </a:endParaRPr>
                    </a:p>
                  </a:txBody>
                  <a:tcPr marL="8738" marR="8738" marT="8738" marB="0" anchor="b"/>
                </a:tc>
                <a:tc>
                  <a:txBody>
                    <a:bodyPr/>
                    <a:lstStyle/>
                    <a:p>
                      <a:pPr algn="l" fontAlgn="b"/>
                      <a:endParaRPr lang="cs-CZ" sz="1100" b="0" i="0" u="none" strike="noStrike" dirty="0">
                        <a:solidFill>
                          <a:srgbClr val="000000"/>
                        </a:solidFill>
                        <a:effectLst/>
                        <a:latin typeface="Aptos Narrow"/>
                      </a:endParaRPr>
                    </a:p>
                  </a:txBody>
                  <a:tcPr marL="8738" marR="8738" marT="8738" marB="0" anchor="b"/>
                </a:tc>
              </a:tr>
            </a:tbl>
          </a:graphicData>
        </a:graphic>
      </p:graphicFrame>
    </p:spTree>
    <p:extLst>
      <p:ext uri="{BB962C8B-B14F-4D97-AF65-F5344CB8AC3E}">
        <p14:creationId xmlns:p14="http://schemas.microsoft.com/office/powerpoint/2010/main" val="40517709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text 2"/>
          <p:cNvSpPr>
            <a:spLocks noGrp="1"/>
          </p:cNvSpPr>
          <p:nvPr>
            <p:ph type="body" idx="1"/>
          </p:nvPr>
        </p:nvSpPr>
        <p:spPr/>
        <p:txBody>
          <a:bodyPr/>
          <a:lstStyle/>
          <a:p>
            <a:pPr marL="114300" indent="0">
              <a:buNone/>
            </a:pPr>
            <a:endParaRPr lang="cs-CZ" dirty="0" smtClean="0"/>
          </a:p>
          <a:p>
            <a:pPr marL="114300" indent="0">
              <a:buNone/>
            </a:pPr>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2702378628"/>
              </p:ext>
            </p:extLst>
          </p:nvPr>
        </p:nvGraphicFramePr>
        <p:xfrm>
          <a:off x="1321806" y="2056627"/>
          <a:ext cx="7469359" cy="3307080"/>
        </p:xfrm>
        <a:graphic>
          <a:graphicData uri="http://schemas.openxmlformats.org/drawingml/2006/table">
            <a:tbl>
              <a:tblPr>
                <a:tableStyleId>{5C22544A-7EE6-4342-B048-85BDC9FD1C3A}</a:tableStyleId>
              </a:tblPr>
              <a:tblGrid>
                <a:gridCol w="3692388"/>
                <a:gridCol w="652078"/>
                <a:gridCol w="1507401"/>
                <a:gridCol w="914603"/>
                <a:gridCol w="702889"/>
              </a:tblGrid>
              <a:tr h="71986">
                <a:tc rowSpan="2">
                  <a:txBody>
                    <a:bodyPr/>
                    <a:lstStyle/>
                    <a:p>
                      <a:pPr algn="ctr" fontAlgn="ctr"/>
                      <a:r>
                        <a:rPr lang="de-DE" sz="1200" u="none" strike="noStrike" dirty="0" err="1">
                          <a:solidFill>
                            <a:schemeClr val="accent2">
                              <a:lumMod val="75000"/>
                            </a:schemeClr>
                          </a:solidFill>
                          <a:effectLst/>
                        </a:rPr>
                        <a:t>Praxe</a:t>
                      </a:r>
                      <a:r>
                        <a:rPr lang="de-DE" sz="1200" u="none" strike="noStrike" dirty="0">
                          <a:solidFill>
                            <a:schemeClr val="accent2">
                              <a:lumMod val="75000"/>
                            </a:schemeClr>
                          </a:solidFill>
                          <a:effectLst/>
                        </a:rPr>
                        <a:t> - </a:t>
                      </a:r>
                      <a:r>
                        <a:rPr lang="de-DE" sz="1200" u="none" strike="noStrike" dirty="0" err="1">
                          <a:solidFill>
                            <a:schemeClr val="accent2">
                              <a:lumMod val="75000"/>
                            </a:schemeClr>
                          </a:solidFill>
                          <a:effectLst/>
                        </a:rPr>
                        <a:t>rozpis</a:t>
                      </a:r>
                      <a:r>
                        <a:rPr lang="de-DE" sz="1200" u="none" strike="noStrike" dirty="0">
                          <a:solidFill>
                            <a:schemeClr val="accent2">
                              <a:lumMod val="75000"/>
                            </a:schemeClr>
                          </a:solidFill>
                          <a:effectLst/>
                        </a:rPr>
                        <a:t> </a:t>
                      </a:r>
                      <a:r>
                        <a:rPr lang="de-DE" sz="1200" u="none" strike="noStrike" dirty="0" err="1">
                          <a:solidFill>
                            <a:schemeClr val="accent2">
                              <a:lumMod val="75000"/>
                            </a:schemeClr>
                          </a:solidFill>
                          <a:effectLst/>
                        </a:rPr>
                        <a:t>hodin</a:t>
                      </a:r>
                      <a:r>
                        <a:rPr lang="de-DE" sz="1200" u="none" strike="noStrike" dirty="0">
                          <a:solidFill>
                            <a:schemeClr val="accent2">
                              <a:lumMod val="75000"/>
                            </a:schemeClr>
                          </a:solidFill>
                          <a:effectLst/>
                        </a:rPr>
                        <a:t> (</a:t>
                      </a:r>
                      <a:r>
                        <a:rPr lang="de-DE" sz="1200" u="none" strike="noStrike" dirty="0" err="1">
                          <a:solidFill>
                            <a:schemeClr val="accent2">
                              <a:lumMod val="75000"/>
                            </a:schemeClr>
                          </a:solidFill>
                          <a:effectLst/>
                        </a:rPr>
                        <a:t>verze</a:t>
                      </a:r>
                      <a:r>
                        <a:rPr lang="de-DE" sz="1200" u="none" strike="noStrike" dirty="0">
                          <a:solidFill>
                            <a:schemeClr val="accent2">
                              <a:lumMod val="75000"/>
                            </a:schemeClr>
                          </a:solidFill>
                          <a:effectLst/>
                        </a:rPr>
                        <a:t> 1b)</a:t>
                      </a:r>
                      <a:endParaRPr lang="de-DE" sz="1200" b="1" i="0" u="none" strike="noStrike" dirty="0">
                        <a:solidFill>
                          <a:schemeClr val="accent2">
                            <a:lumMod val="75000"/>
                          </a:schemeClr>
                        </a:solidFill>
                        <a:effectLst/>
                        <a:latin typeface="Aptos Narrow"/>
                      </a:endParaRPr>
                    </a:p>
                  </a:txBody>
                  <a:tcPr marL="9525" marR="9525" marT="9525" marB="0" anchor="ctr"/>
                </a:tc>
                <a:tc gridSpan="2">
                  <a:txBody>
                    <a:bodyPr/>
                    <a:lstStyle/>
                    <a:p>
                      <a:pPr algn="ctr" fontAlgn="b"/>
                      <a:r>
                        <a:rPr lang="cs-CZ" sz="1200" u="none" strike="noStrike">
                          <a:effectLst/>
                        </a:rPr>
                        <a:t>verze 1a)</a:t>
                      </a:r>
                      <a:endParaRPr lang="cs-CZ" sz="1200" b="0" i="0" u="none" strike="noStrike">
                        <a:solidFill>
                          <a:srgbClr val="000000"/>
                        </a:solidFill>
                        <a:effectLst/>
                        <a:latin typeface="Aptos Narrow"/>
                      </a:endParaRPr>
                    </a:p>
                  </a:txBody>
                  <a:tcPr marL="9525" marR="9525" marT="9525" marB="0" anchor="b"/>
                </a:tc>
                <a:tc hMerge="1">
                  <a:txBody>
                    <a:bodyPr/>
                    <a:lstStyle/>
                    <a:p>
                      <a:endParaRPr lang="cs-CZ"/>
                    </a:p>
                  </a:txBody>
                  <a:tcPr/>
                </a:tc>
                <a:tc gridSpan="2">
                  <a:txBody>
                    <a:bodyPr/>
                    <a:lstStyle/>
                    <a:p>
                      <a:pPr algn="ctr" fontAlgn="b"/>
                      <a:r>
                        <a:rPr lang="cs-CZ" sz="1100" u="none" strike="noStrike" dirty="0">
                          <a:solidFill>
                            <a:schemeClr val="accent2">
                              <a:lumMod val="75000"/>
                            </a:schemeClr>
                          </a:solidFill>
                          <a:effectLst/>
                        </a:rPr>
                        <a:t>verze 1b)</a:t>
                      </a:r>
                      <a:endParaRPr lang="cs-CZ" sz="1100" b="1" i="0" u="none" strike="noStrike" dirty="0">
                        <a:solidFill>
                          <a:schemeClr val="accent2">
                            <a:lumMod val="75000"/>
                          </a:schemeClr>
                        </a:solidFill>
                        <a:effectLst/>
                        <a:latin typeface="Aptos Narrow"/>
                      </a:endParaRPr>
                    </a:p>
                  </a:txBody>
                  <a:tcPr marL="9525" marR="9525" marT="9525" marB="0" anchor="b"/>
                </a:tc>
                <a:tc hMerge="1">
                  <a:txBody>
                    <a:bodyPr/>
                    <a:lstStyle/>
                    <a:p>
                      <a:endParaRPr lang="cs-CZ"/>
                    </a:p>
                  </a:txBody>
                  <a:tcPr/>
                </a:tc>
              </a:tr>
              <a:tr h="80292">
                <a:tc vMerge="1">
                  <a:txBody>
                    <a:bodyPr/>
                    <a:lstStyle/>
                    <a:p>
                      <a:endParaRPr lang="cs-CZ"/>
                    </a:p>
                  </a:txBody>
                  <a:tcPr/>
                </a:tc>
                <a:tc>
                  <a:txBody>
                    <a:bodyPr/>
                    <a:lstStyle/>
                    <a:p>
                      <a:pPr algn="ctr" fontAlgn="b"/>
                      <a:r>
                        <a:rPr lang="cs-CZ" sz="1200" u="none" strike="noStrike">
                          <a:effectLst/>
                        </a:rPr>
                        <a:t>KREDITY</a:t>
                      </a:r>
                      <a:endParaRPr lang="cs-CZ" sz="1200" b="0" i="0" u="none" strike="noStrike">
                        <a:solidFill>
                          <a:srgbClr val="000000"/>
                        </a:solidFill>
                        <a:effectLst/>
                        <a:latin typeface="Aptos Narrow"/>
                      </a:endParaRPr>
                    </a:p>
                  </a:txBody>
                  <a:tcPr marL="9525" marR="9525" marT="9525" marB="0" anchor="b"/>
                </a:tc>
                <a:tc>
                  <a:txBody>
                    <a:bodyPr/>
                    <a:lstStyle/>
                    <a:p>
                      <a:pPr algn="ctr" fontAlgn="b"/>
                      <a:r>
                        <a:rPr lang="cs-CZ" sz="1200" u="none" strike="noStrike">
                          <a:effectLst/>
                        </a:rPr>
                        <a:t>HODINY</a:t>
                      </a:r>
                      <a:endParaRPr lang="cs-CZ" sz="1200" b="0" i="0" u="none" strike="noStrike">
                        <a:solidFill>
                          <a:srgbClr val="000000"/>
                        </a:solidFill>
                        <a:effectLst/>
                        <a:latin typeface="Aptos Narrow"/>
                      </a:endParaRPr>
                    </a:p>
                  </a:txBody>
                  <a:tcPr marL="9525" marR="9525" marT="9525" marB="0" anchor="b"/>
                </a:tc>
                <a:tc>
                  <a:txBody>
                    <a:bodyPr/>
                    <a:lstStyle/>
                    <a:p>
                      <a:pPr algn="ctr" fontAlgn="b"/>
                      <a:r>
                        <a:rPr lang="cs-CZ" sz="1100" u="none" strike="noStrike" dirty="0">
                          <a:solidFill>
                            <a:schemeClr val="accent2">
                              <a:lumMod val="75000"/>
                            </a:schemeClr>
                          </a:solidFill>
                          <a:effectLst/>
                        </a:rPr>
                        <a:t>KREDITY</a:t>
                      </a:r>
                      <a:endParaRPr lang="cs-CZ" sz="1100" b="1" i="0" u="none" strike="noStrike" dirty="0">
                        <a:solidFill>
                          <a:schemeClr val="accent2">
                            <a:lumMod val="75000"/>
                          </a:schemeClr>
                        </a:solidFill>
                        <a:effectLst/>
                        <a:latin typeface="Aptos Narrow"/>
                      </a:endParaRPr>
                    </a:p>
                  </a:txBody>
                  <a:tcPr marL="9525" marR="9525" marT="9525" marB="0" anchor="b"/>
                </a:tc>
                <a:tc>
                  <a:txBody>
                    <a:bodyPr/>
                    <a:lstStyle/>
                    <a:p>
                      <a:pPr algn="ctr" fontAlgn="b"/>
                      <a:r>
                        <a:rPr lang="cs-CZ" sz="1100" u="none" strike="noStrike" dirty="0">
                          <a:solidFill>
                            <a:schemeClr val="accent2">
                              <a:lumMod val="75000"/>
                            </a:schemeClr>
                          </a:solidFill>
                          <a:effectLst/>
                        </a:rPr>
                        <a:t>HODINY</a:t>
                      </a:r>
                      <a:endParaRPr lang="cs-CZ" sz="1100" b="1" i="0" u="none" strike="noStrike" dirty="0">
                        <a:solidFill>
                          <a:schemeClr val="accent2">
                            <a:lumMod val="75000"/>
                          </a:schemeClr>
                        </a:solidFill>
                        <a:effectLst/>
                        <a:latin typeface="Aptos Narrow"/>
                      </a:endParaRPr>
                    </a:p>
                  </a:txBody>
                  <a:tcPr marL="9525" marR="9525" marT="9525" marB="0" anchor="b"/>
                </a:tc>
              </a:tr>
              <a:tr h="107979">
                <a:tc>
                  <a:txBody>
                    <a:bodyPr/>
                    <a:lstStyle/>
                    <a:p>
                      <a:pPr algn="l" fontAlgn="b"/>
                      <a:r>
                        <a:rPr lang="cs-CZ" sz="1100" u="none" strike="noStrike" dirty="0">
                          <a:solidFill>
                            <a:schemeClr val="accent2">
                              <a:lumMod val="75000"/>
                            </a:schemeClr>
                          </a:solidFill>
                          <a:effectLst/>
                        </a:rPr>
                        <a:t>Reflektovaná praxe – I. (2 kredity) – studenti by měli odpracovat 60 hodin</a:t>
                      </a:r>
                      <a:endParaRPr lang="cs-CZ" sz="1100" b="1" i="0" u="none" strike="noStrike" dirty="0">
                        <a:solidFill>
                          <a:schemeClr val="accent2">
                            <a:lumMod val="75000"/>
                          </a:schemeClr>
                        </a:solidFill>
                        <a:effectLst/>
                        <a:latin typeface="Aptos"/>
                      </a:endParaRPr>
                    </a:p>
                  </a:txBody>
                  <a:tcPr marL="9525" marR="9525" marT="9525" marB="0" anchor="b"/>
                </a:tc>
                <a:tc>
                  <a:txBody>
                    <a:bodyPr/>
                    <a:lstStyle/>
                    <a:p>
                      <a:pPr algn="r" fontAlgn="b"/>
                      <a:r>
                        <a:rPr lang="cs-CZ" sz="1200" u="none" strike="noStrike">
                          <a:effectLst/>
                        </a:rPr>
                        <a:t>2</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effectLst/>
                        </a:rPr>
                        <a:t>75</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100" u="none" strike="noStrike">
                          <a:solidFill>
                            <a:schemeClr val="accent2">
                              <a:lumMod val="75000"/>
                            </a:schemeClr>
                          </a:solidFill>
                          <a:effectLst/>
                        </a:rPr>
                        <a:t>2</a:t>
                      </a:r>
                      <a:endParaRPr lang="cs-CZ" sz="11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100" u="none" strike="noStrike" dirty="0">
                          <a:solidFill>
                            <a:schemeClr val="accent2">
                              <a:lumMod val="75000"/>
                            </a:schemeClr>
                          </a:solidFill>
                          <a:effectLst/>
                        </a:rPr>
                        <a:t>60</a:t>
                      </a:r>
                      <a:endParaRPr lang="cs-CZ" sz="1100" b="0" i="0" u="none" strike="noStrike" dirty="0">
                        <a:solidFill>
                          <a:schemeClr val="accent2">
                            <a:lumMod val="75000"/>
                          </a:schemeClr>
                        </a:solidFill>
                        <a:effectLst/>
                        <a:latin typeface="Aptos Narrow"/>
                      </a:endParaRPr>
                    </a:p>
                  </a:txBody>
                  <a:tcPr marL="9525" marR="9525" marT="9525" marB="0" anchor="b"/>
                </a:tc>
              </a:tr>
              <a:tr h="107979">
                <a:tc>
                  <a:txBody>
                    <a:bodyPr/>
                    <a:lstStyle/>
                    <a:p>
                      <a:pPr algn="l" fontAlgn="b"/>
                      <a:r>
                        <a:rPr lang="cs-CZ" sz="1100" u="none" strike="noStrike" dirty="0">
                          <a:solidFill>
                            <a:schemeClr val="accent2">
                              <a:lumMod val="75000"/>
                            </a:schemeClr>
                          </a:solidFill>
                          <a:effectLst/>
                        </a:rPr>
                        <a:t>Reflektovaná praxe – II. (2 kredity) – studenti by měli odpracovat 60 hodin</a:t>
                      </a:r>
                      <a:endParaRPr lang="cs-CZ" sz="1100" b="1" i="0" u="none" strike="noStrike" dirty="0">
                        <a:solidFill>
                          <a:schemeClr val="accent2">
                            <a:lumMod val="75000"/>
                          </a:schemeClr>
                        </a:solidFill>
                        <a:effectLst/>
                        <a:latin typeface="Aptos"/>
                      </a:endParaRPr>
                    </a:p>
                  </a:txBody>
                  <a:tcPr marL="9525" marR="9525" marT="9525" marB="0" anchor="b"/>
                </a:tc>
                <a:tc>
                  <a:txBody>
                    <a:bodyPr/>
                    <a:lstStyle/>
                    <a:p>
                      <a:pPr algn="r" fontAlgn="b"/>
                      <a:r>
                        <a:rPr lang="cs-CZ" sz="1200" u="none" strike="noStrike">
                          <a:effectLst/>
                        </a:rPr>
                        <a:t>2</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effectLst/>
                        </a:rPr>
                        <a:t>75</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100" u="none" strike="noStrike">
                          <a:solidFill>
                            <a:schemeClr val="accent2">
                              <a:lumMod val="75000"/>
                            </a:schemeClr>
                          </a:solidFill>
                          <a:effectLst/>
                        </a:rPr>
                        <a:t>2</a:t>
                      </a:r>
                      <a:endParaRPr lang="cs-CZ" sz="11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100" u="none" strike="noStrike" dirty="0">
                          <a:solidFill>
                            <a:schemeClr val="accent2">
                              <a:lumMod val="75000"/>
                            </a:schemeClr>
                          </a:solidFill>
                          <a:effectLst/>
                        </a:rPr>
                        <a:t>60</a:t>
                      </a:r>
                      <a:endParaRPr lang="cs-CZ" sz="1100" b="0" i="0" u="none" strike="noStrike" dirty="0">
                        <a:solidFill>
                          <a:schemeClr val="accent2">
                            <a:lumMod val="75000"/>
                          </a:schemeClr>
                        </a:solidFill>
                        <a:effectLst/>
                        <a:latin typeface="Aptos Narrow"/>
                      </a:endParaRPr>
                    </a:p>
                  </a:txBody>
                  <a:tcPr marL="9525" marR="9525" marT="9525" marB="0" anchor="b"/>
                </a:tc>
              </a:tr>
              <a:tr h="107979">
                <a:tc>
                  <a:txBody>
                    <a:bodyPr/>
                    <a:lstStyle/>
                    <a:p>
                      <a:pPr algn="l" fontAlgn="b"/>
                      <a:r>
                        <a:rPr lang="cs-CZ" sz="1100" u="none" strike="noStrike" dirty="0">
                          <a:solidFill>
                            <a:schemeClr val="accent2">
                              <a:lumMod val="75000"/>
                            </a:schemeClr>
                          </a:solidFill>
                          <a:effectLst/>
                        </a:rPr>
                        <a:t>Skupinová reflektovaná praxe (3 kredity) – studenti by měli odpracovat 90 hodin</a:t>
                      </a:r>
                      <a:endParaRPr lang="cs-CZ" sz="1100" b="1" i="0" u="none" strike="noStrike" dirty="0">
                        <a:solidFill>
                          <a:schemeClr val="accent2">
                            <a:lumMod val="75000"/>
                          </a:schemeClr>
                        </a:solidFill>
                        <a:effectLst/>
                        <a:latin typeface="Aptos"/>
                      </a:endParaRPr>
                    </a:p>
                  </a:txBody>
                  <a:tcPr marL="9525" marR="9525" marT="9525" marB="0" anchor="b"/>
                </a:tc>
                <a:tc>
                  <a:txBody>
                    <a:bodyPr/>
                    <a:lstStyle/>
                    <a:p>
                      <a:pPr algn="r" fontAlgn="b"/>
                      <a:r>
                        <a:rPr lang="cs-CZ" sz="1200" u="none" strike="noStrike">
                          <a:effectLst/>
                        </a:rPr>
                        <a:t>3</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effectLst/>
                        </a:rPr>
                        <a:t>90</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solidFill>
                            <a:schemeClr val="accent2">
                              <a:lumMod val="75000"/>
                            </a:schemeClr>
                          </a:solidFill>
                          <a:effectLst/>
                        </a:rPr>
                        <a:t>3</a:t>
                      </a:r>
                      <a:endParaRPr lang="cs-CZ" sz="12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200" u="none" strike="noStrike" dirty="0">
                          <a:solidFill>
                            <a:schemeClr val="accent2">
                              <a:lumMod val="75000"/>
                            </a:schemeClr>
                          </a:solidFill>
                          <a:effectLst/>
                        </a:rPr>
                        <a:t>90</a:t>
                      </a:r>
                      <a:endParaRPr lang="cs-CZ" sz="1200" b="0" i="0" u="none" strike="noStrike" dirty="0">
                        <a:solidFill>
                          <a:schemeClr val="accent2">
                            <a:lumMod val="75000"/>
                          </a:schemeClr>
                        </a:solidFill>
                        <a:effectLst/>
                        <a:latin typeface="Aptos Narrow"/>
                      </a:endParaRPr>
                    </a:p>
                  </a:txBody>
                  <a:tcPr marL="9525" marR="9525" marT="9525" marB="0" anchor="b"/>
                </a:tc>
              </a:tr>
              <a:tr h="168890">
                <a:tc>
                  <a:txBody>
                    <a:bodyPr/>
                    <a:lstStyle/>
                    <a:p>
                      <a:pPr algn="l" fontAlgn="ctr"/>
                      <a:r>
                        <a:rPr lang="cs-CZ" sz="1100" u="none" strike="noStrike" dirty="0">
                          <a:solidFill>
                            <a:schemeClr val="accent2">
                              <a:lumMod val="75000"/>
                            </a:schemeClr>
                          </a:solidFill>
                          <a:effectLst/>
                        </a:rPr>
                        <a:t>Individuální praxe v oblasti sociální práce s reflexí – 100 hodin přímého kontaktu s klienty + 65 hodin příprav, portfolia, reflexe (12 kreditů + 2 kredity na nepřímou přípravu, tj. 14 kreditů)</a:t>
                      </a:r>
                      <a:endParaRPr lang="cs-CZ" sz="1100" b="1" i="0" u="none" strike="noStrike" dirty="0">
                        <a:solidFill>
                          <a:schemeClr val="accent2">
                            <a:lumMod val="75000"/>
                          </a:schemeClr>
                        </a:solidFill>
                        <a:effectLst/>
                        <a:latin typeface="Aptos"/>
                      </a:endParaRPr>
                    </a:p>
                  </a:txBody>
                  <a:tcPr marL="9525" marR="9525" marT="9525" marB="0" anchor="ctr"/>
                </a:tc>
                <a:tc>
                  <a:txBody>
                    <a:bodyPr/>
                    <a:lstStyle/>
                    <a:p>
                      <a:pPr algn="r" fontAlgn="b"/>
                      <a:r>
                        <a:rPr lang="cs-CZ" sz="1200" u="none" strike="noStrike">
                          <a:effectLst/>
                        </a:rPr>
                        <a:t>15</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effectLst/>
                        </a:rPr>
                        <a:t>180</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100" u="none" strike="noStrike">
                          <a:solidFill>
                            <a:schemeClr val="accent2">
                              <a:lumMod val="75000"/>
                            </a:schemeClr>
                          </a:solidFill>
                          <a:effectLst/>
                        </a:rPr>
                        <a:t>14</a:t>
                      </a:r>
                      <a:endParaRPr lang="cs-CZ" sz="11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200" u="none" strike="noStrike" dirty="0">
                          <a:solidFill>
                            <a:schemeClr val="accent2">
                              <a:lumMod val="75000"/>
                            </a:schemeClr>
                          </a:solidFill>
                          <a:effectLst/>
                        </a:rPr>
                        <a:t>165</a:t>
                      </a:r>
                      <a:endParaRPr lang="cs-CZ" sz="1200" b="0" i="0" u="none" strike="noStrike" dirty="0">
                        <a:solidFill>
                          <a:schemeClr val="accent2">
                            <a:lumMod val="75000"/>
                          </a:schemeClr>
                        </a:solidFill>
                        <a:effectLst/>
                        <a:latin typeface="Aptos Narrow"/>
                      </a:endParaRPr>
                    </a:p>
                  </a:txBody>
                  <a:tcPr marL="9525" marR="9525" marT="9525" marB="0" anchor="b"/>
                </a:tc>
              </a:tr>
              <a:tr h="171658">
                <a:tc>
                  <a:txBody>
                    <a:bodyPr/>
                    <a:lstStyle/>
                    <a:p>
                      <a:pPr algn="l" fontAlgn="ctr"/>
                      <a:r>
                        <a:rPr lang="cs-CZ" sz="1100" u="none" strike="noStrike" dirty="0">
                          <a:solidFill>
                            <a:schemeClr val="accent2">
                              <a:lumMod val="75000"/>
                            </a:schemeClr>
                          </a:solidFill>
                          <a:effectLst/>
                        </a:rPr>
                        <a:t>Individuální praxe v oblasti sociální práce s reflexí – 100 hodin přímého kontaktu s klienty + 65 hodin příprav, portfolia, reflexe (12 kreditů + 2 kredity na nepřímou přípravu, tj. 14 kreditů)</a:t>
                      </a:r>
                      <a:endParaRPr lang="cs-CZ" sz="1100" b="1" i="0" u="none" strike="noStrike" dirty="0">
                        <a:solidFill>
                          <a:schemeClr val="accent2">
                            <a:lumMod val="75000"/>
                          </a:schemeClr>
                        </a:solidFill>
                        <a:effectLst/>
                        <a:latin typeface="Aptos"/>
                      </a:endParaRPr>
                    </a:p>
                  </a:txBody>
                  <a:tcPr marL="9525" marR="9525" marT="9525" marB="0" anchor="ctr"/>
                </a:tc>
                <a:tc>
                  <a:txBody>
                    <a:bodyPr/>
                    <a:lstStyle/>
                    <a:p>
                      <a:pPr algn="r" fontAlgn="b"/>
                      <a:r>
                        <a:rPr lang="cs-CZ" sz="1200" u="none" strike="noStrike">
                          <a:effectLst/>
                        </a:rPr>
                        <a:t>15</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200" u="none" strike="noStrike">
                          <a:effectLst/>
                        </a:rPr>
                        <a:t>180</a:t>
                      </a:r>
                      <a:endParaRPr lang="cs-CZ" sz="1200" b="0" i="0" u="none" strike="noStrike">
                        <a:solidFill>
                          <a:srgbClr val="000000"/>
                        </a:solidFill>
                        <a:effectLst/>
                        <a:latin typeface="Aptos Narrow"/>
                      </a:endParaRPr>
                    </a:p>
                  </a:txBody>
                  <a:tcPr marL="9525" marR="9525" marT="9525" marB="0" anchor="b"/>
                </a:tc>
                <a:tc>
                  <a:txBody>
                    <a:bodyPr/>
                    <a:lstStyle/>
                    <a:p>
                      <a:pPr algn="r" fontAlgn="b"/>
                      <a:r>
                        <a:rPr lang="cs-CZ" sz="1100" u="none" strike="noStrike">
                          <a:solidFill>
                            <a:schemeClr val="accent2">
                              <a:lumMod val="75000"/>
                            </a:schemeClr>
                          </a:solidFill>
                          <a:effectLst/>
                        </a:rPr>
                        <a:t>14</a:t>
                      </a:r>
                      <a:endParaRPr lang="cs-CZ" sz="11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200" u="none" strike="noStrike" dirty="0">
                          <a:solidFill>
                            <a:schemeClr val="accent2">
                              <a:lumMod val="75000"/>
                            </a:schemeClr>
                          </a:solidFill>
                          <a:effectLst/>
                        </a:rPr>
                        <a:t>165</a:t>
                      </a:r>
                      <a:endParaRPr lang="cs-CZ" sz="1200" b="0" i="0" u="none" strike="noStrike" dirty="0">
                        <a:solidFill>
                          <a:schemeClr val="accent2">
                            <a:lumMod val="75000"/>
                          </a:schemeClr>
                        </a:solidFill>
                        <a:effectLst/>
                        <a:latin typeface="Aptos Narrow"/>
                      </a:endParaRPr>
                    </a:p>
                  </a:txBody>
                  <a:tcPr marL="9525" marR="9525" marT="9525" marB="0" anchor="b"/>
                </a:tc>
              </a:tr>
              <a:tr h="110747">
                <a:tc>
                  <a:txBody>
                    <a:bodyPr/>
                    <a:lstStyle/>
                    <a:p>
                      <a:pPr algn="l" fontAlgn="b"/>
                      <a:r>
                        <a:rPr lang="cs-CZ" sz="1100" u="none" strike="noStrike" dirty="0">
                          <a:solidFill>
                            <a:schemeClr val="accent2">
                              <a:lumMod val="75000"/>
                            </a:schemeClr>
                          </a:solidFill>
                          <a:effectLst/>
                        </a:rPr>
                        <a:t>Skupinová reflexe s prvky supervize – (2 kredity) – studenti by měli odpracovat 60 </a:t>
                      </a:r>
                      <a:r>
                        <a:rPr lang="cs-CZ" sz="1100" u="none" strike="noStrike" dirty="0" smtClean="0">
                          <a:solidFill>
                            <a:schemeClr val="accent2">
                              <a:lumMod val="75000"/>
                            </a:schemeClr>
                          </a:solidFill>
                          <a:effectLst/>
                        </a:rPr>
                        <a:t>hodin </a:t>
                      </a:r>
                      <a:r>
                        <a:rPr lang="cs-CZ" sz="1100" u="none" strike="noStrike" dirty="0" smtClean="0">
                          <a:solidFill>
                            <a:schemeClr val="accent6"/>
                          </a:solidFill>
                          <a:effectLst/>
                        </a:rPr>
                        <a:t>nový</a:t>
                      </a:r>
                      <a:r>
                        <a:rPr lang="cs-CZ" sz="1100" u="none" strike="noStrike" baseline="0" dirty="0" smtClean="0">
                          <a:solidFill>
                            <a:schemeClr val="accent6"/>
                          </a:solidFill>
                          <a:effectLst/>
                        </a:rPr>
                        <a:t> předmět? </a:t>
                      </a:r>
                      <a:endParaRPr lang="cs-CZ" sz="1100" b="1" i="0" u="none" strike="noStrike" dirty="0">
                        <a:solidFill>
                          <a:schemeClr val="accent6"/>
                        </a:solidFill>
                        <a:effectLst/>
                        <a:latin typeface="Aptos"/>
                      </a:endParaRPr>
                    </a:p>
                  </a:txBody>
                  <a:tcPr marL="9525" marR="9525" marT="9525" marB="0" anchor="b"/>
                </a:tc>
                <a:tc>
                  <a:txBody>
                    <a:bodyPr/>
                    <a:lstStyle/>
                    <a:p>
                      <a:pPr algn="l" fontAlgn="b"/>
                      <a:r>
                        <a:rPr lang="cs-CZ" sz="1100" u="none" strike="noStrike">
                          <a:effectLst/>
                        </a:rPr>
                        <a:t> </a:t>
                      </a:r>
                      <a:endParaRPr lang="cs-CZ" sz="1100" b="0" i="0" u="none" strike="noStrike">
                        <a:solidFill>
                          <a:srgbClr val="00B050"/>
                        </a:solidFill>
                        <a:effectLst/>
                        <a:latin typeface="Aptos Narrow"/>
                      </a:endParaRPr>
                    </a:p>
                  </a:txBody>
                  <a:tcPr marL="9525" marR="9525" marT="9525" marB="0" anchor="b"/>
                </a:tc>
                <a:tc>
                  <a:txBody>
                    <a:bodyPr/>
                    <a:lstStyle/>
                    <a:p>
                      <a:pPr algn="l" fontAlgn="b"/>
                      <a:r>
                        <a:rPr lang="cs-CZ" sz="1100" u="none" strike="noStrike">
                          <a:effectLst/>
                        </a:rPr>
                        <a:t> </a:t>
                      </a:r>
                      <a:endParaRPr lang="cs-CZ" sz="1100" b="0" i="0" u="none" strike="noStrike">
                        <a:solidFill>
                          <a:srgbClr val="00B050"/>
                        </a:solidFill>
                        <a:effectLst/>
                        <a:latin typeface="Aptos Narrow"/>
                      </a:endParaRPr>
                    </a:p>
                  </a:txBody>
                  <a:tcPr marL="9525" marR="9525" marT="9525" marB="0" anchor="b"/>
                </a:tc>
                <a:tc>
                  <a:txBody>
                    <a:bodyPr/>
                    <a:lstStyle/>
                    <a:p>
                      <a:pPr algn="r" fontAlgn="b"/>
                      <a:r>
                        <a:rPr lang="cs-CZ" sz="1100" u="none" strike="noStrike">
                          <a:solidFill>
                            <a:schemeClr val="accent2">
                              <a:lumMod val="75000"/>
                            </a:schemeClr>
                          </a:solidFill>
                          <a:effectLst/>
                        </a:rPr>
                        <a:t>2</a:t>
                      </a:r>
                      <a:endParaRPr lang="cs-CZ" sz="1100" b="0" i="0" u="none" strike="noStrike">
                        <a:solidFill>
                          <a:schemeClr val="accent2">
                            <a:lumMod val="75000"/>
                          </a:schemeClr>
                        </a:solidFill>
                        <a:effectLst/>
                        <a:latin typeface="Aptos Narrow"/>
                      </a:endParaRPr>
                    </a:p>
                  </a:txBody>
                  <a:tcPr marL="9525" marR="9525" marT="9525" marB="0" anchor="b"/>
                </a:tc>
                <a:tc>
                  <a:txBody>
                    <a:bodyPr/>
                    <a:lstStyle/>
                    <a:p>
                      <a:pPr algn="r" fontAlgn="b"/>
                      <a:r>
                        <a:rPr lang="cs-CZ" sz="1100" u="none" strike="noStrike" dirty="0">
                          <a:solidFill>
                            <a:schemeClr val="accent2">
                              <a:lumMod val="75000"/>
                            </a:schemeClr>
                          </a:solidFill>
                          <a:effectLst/>
                        </a:rPr>
                        <a:t>60</a:t>
                      </a:r>
                      <a:endParaRPr lang="cs-CZ" sz="1100" b="0" i="0" u="none" strike="noStrike" dirty="0">
                        <a:solidFill>
                          <a:schemeClr val="accent2">
                            <a:lumMod val="75000"/>
                          </a:schemeClr>
                        </a:solidFill>
                        <a:effectLst/>
                        <a:latin typeface="Aptos Narrow"/>
                      </a:endParaRPr>
                    </a:p>
                  </a:txBody>
                  <a:tcPr marL="9525" marR="9525" marT="9525" marB="0" anchor="b"/>
                </a:tc>
              </a:tr>
            </a:tbl>
          </a:graphicData>
        </a:graphic>
      </p:graphicFrame>
    </p:spTree>
    <p:extLst>
      <p:ext uri="{BB962C8B-B14F-4D97-AF65-F5344CB8AC3E}">
        <p14:creationId xmlns:p14="http://schemas.microsoft.com/office/powerpoint/2010/main" val="32687063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dirty="0" smtClean="0"/>
              <a:t>Reflektovaná </a:t>
            </a:r>
            <a:r>
              <a:rPr lang="cs-CZ" dirty="0"/>
              <a:t>sociálně pedagogická praxe I. - L0310 – letní období/5 kreditů/84 hodin</a:t>
            </a:r>
            <a:br>
              <a:rPr lang="cs-CZ" dirty="0"/>
            </a:br>
            <a:endParaRPr lang="cs-CZ" dirty="0"/>
          </a:p>
        </p:txBody>
      </p:sp>
      <p:sp>
        <p:nvSpPr>
          <p:cNvPr id="3" name="Zástupný symbol pro text 2"/>
          <p:cNvSpPr>
            <a:spLocks noGrp="1"/>
          </p:cNvSpPr>
          <p:nvPr>
            <p:ph type="body" idx="1"/>
          </p:nvPr>
        </p:nvSpPr>
        <p:spPr/>
        <p:txBody>
          <a:bodyPr>
            <a:normAutofit fontScale="77500" lnSpcReduction="20000"/>
          </a:bodyPr>
          <a:lstStyle/>
          <a:p>
            <a:pPr marL="114300" indent="0">
              <a:buNone/>
            </a:pPr>
            <a:r>
              <a:rPr lang="cs-CZ" dirty="0" smtClean="0"/>
              <a:t>Hlavním </a:t>
            </a:r>
            <a:r>
              <a:rPr lang="cs-CZ" dirty="0"/>
              <a:t>cílem je kultivace profesionálních vědomostí a dovedností studentů v práci s jednotlivcem, skupinou a komunitou v souladu se současnými požadavky na sociální a sociálně pedagogickou práci jak v ČR, tak v zemích EU. Studentům je poskytnuta základní orientace v síti sociálních a pedagogických institucí. Student je seznámen s kompetencemi v práci sociálního pedagoga / pedagoga ve školních zařízeních a s možnostmi uplatnění (asistent pedagoga, pedagog volného času, vychovatel a vychovatel vykonávající přímou pedagogickou činnost). Studijní předmět studenty provází během 1. až 3. ročníku studia, teoretické poznatky doplňuje a prohlubuje. Během 1. až 3. ročníku po celou dobu studenti absolvují exkurze s následnou reflexí na HTF UK do odborných zařízení vztahujících se k oboru na území hl. m. </a:t>
            </a:r>
            <a:r>
              <a:rPr lang="cs-CZ" dirty="0" err="1"/>
              <a:t>Prahy.Studovaný</a:t>
            </a:r>
            <a:r>
              <a:rPr lang="cs-CZ" dirty="0"/>
              <a:t> předmět je studentům doporučen k absolvování v 1.ročníku studia v LS. Je nedílnou a důležitou součástí </a:t>
            </a:r>
            <a:r>
              <a:rPr lang="cs-CZ" dirty="0" err="1"/>
              <a:t>studia.Předmět</a:t>
            </a:r>
            <a:r>
              <a:rPr lang="cs-CZ" dirty="0"/>
              <a:t> navazuje na předměty Sociální pedagogika I. a Metody sociální práce I. </a:t>
            </a:r>
            <a:r>
              <a:rPr lang="cs-CZ" b="1" dirty="0"/>
              <a:t>Harmonogram: 1 zahajovací setkání, následně 4 exkurze do pracovišť, poté intervize, společná reflexe, následně exkurze do 4 pracovišť, na závěr intervize a společná reflexe, 1 na konci semestru skupina ke sdílení /supervize/, dle časových možností exkurze do více pracovišť.</a:t>
            </a:r>
          </a:p>
        </p:txBody>
      </p:sp>
    </p:spTree>
    <p:extLst>
      <p:ext uri="{BB962C8B-B14F-4D97-AF65-F5344CB8AC3E}">
        <p14:creationId xmlns:p14="http://schemas.microsoft.com/office/powerpoint/2010/main" val="23339404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dirty="0" smtClean="0"/>
              <a:t>Reflektovaná </a:t>
            </a:r>
            <a:r>
              <a:rPr lang="cs-CZ" dirty="0"/>
              <a:t>sociálně pedagogická praxe II. - L0311</a:t>
            </a:r>
            <a:br>
              <a:rPr lang="cs-CZ" dirty="0"/>
            </a:br>
            <a:endParaRPr lang="cs-CZ" dirty="0"/>
          </a:p>
        </p:txBody>
      </p:sp>
      <p:sp>
        <p:nvSpPr>
          <p:cNvPr id="3" name="Zástupný symbol pro text 2"/>
          <p:cNvSpPr>
            <a:spLocks noGrp="1"/>
          </p:cNvSpPr>
          <p:nvPr>
            <p:ph type="body" idx="1"/>
          </p:nvPr>
        </p:nvSpPr>
        <p:spPr/>
        <p:txBody>
          <a:bodyPr>
            <a:normAutofit fontScale="92500" lnSpcReduction="20000"/>
          </a:bodyPr>
          <a:lstStyle/>
          <a:p>
            <a:r>
              <a:rPr lang="cs-CZ" dirty="0" smtClean="0"/>
              <a:t>Hlavním </a:t>
            </a:r>
            <a:r>
              <a:rPr lang="cs-CZ" dirty="0"/>
              <a:t>cílem je kultivace profesionálních vědomostí a dovedností studentů v práci s jednotlivcem, skupinou a komunitou v souladu se současnými požadavky na sociální a sociálně pedagogickou práci jak v ČR, tak v zemích EU. Studentům je poskytnuta základní orientace v síti sociálních a pedagogických institucí. Student je seznámen s kompetencemi v práci sociálního pedagoga / pedagoga ve školních zařízeních a s možnostmi uplatnění (asistent pedagoga, pedagog volného času, vychovatel a vychovatel vykonávající přímou pedagogickou činnost). Studijní předmět studenty provází během 1. až 3. ročníku studia, je důležitou součástí výuky a navazuje na teoretické předměty, kupř. Metody sociální práce nebo Metody sociálně pedagogické práce I., teoretické poznatky doplňuje a prohlubuje. Během 1. až 3. ročníku po celou dobu studenti absolvují exkurze do odborných zařízení s následnou reflexí. Exkurze do zařízení se vztahují k oboru na území hl. m. Prahy. .</a:t>
            </a:r>
          </a:p>
        </p:txBody>
      </p:sp>
    </p:spTree>
    <p:extLst>
      <p:ext uri="{BB962C8B-B14F-4D97-AF65-F5344CB8AC3E}">
        <p14:creationId xmlns:p14="http://schemas.microsoft.com/office/powerpoint/2010/main" val="21096809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smtClean="0"/>
              <a:t/>
            </a:r>
            <a:br>
              <a:rPr lang="cs-CZ" dirty="0" smtClean="0"/>
            </a:br>
            <a:r>
              <a:rPr lang="cs-CZ" dirty="0" smtClean="0"/>
              <a:t>Reflektovaná </a:t>
            </a:r>
            <a:r>
              <a:rPr lang="cs-CZ" dirty="0"/>
              <a:t>sociálně pedagogická praxe ve skupinách III. - L0312</a:t>
            </a:r>
            <a:br>
              <a:rPr lang="cs-CZ" dirty="0"/>
            </a:br>
            <a:endParaRPr lang="cs-CZ" dirty="0"/>
          </a:p>
        </p:txBody>
      </p:sp>
      <p:sp>
        <p:nvSpPr>
          <p:cNvPr id="3" name="Zástupný symbol pro text 2"/>
          <p:cNvSpPr>
            <a:spLocks noGrp="1"/>
          </p:cNvSpPr>
          <p:nvPr>
            <p:ph type="body" idx="1"/>
          </p:nvPr>
        </p:nvSpPr>
        <p:spPr/>
        <p:txBody>
          <a:bodyPr/>
          <a:lstStyle/>
          <a:p>
            <a:endParaRPr lang="cs-CZ" dirty="0"/>
          </a:p>
        </p:txBody>
      </p:sp>
    </p:spTree>
    <p:extLst>
      <p:ext uri="{BB962C8B-B14F-4D97-AF65-F5344CB8AC3E}">
        <p14:creationId xmlns:p14="http://schemas.microsoft.com/office/powerpoint/2010/main" val="2301918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buSzPts val="4400"/>
            </a:pPr>
            <a:r>
              <a:rPr lang="cs-CZ" dirty="0" smtClean="0"/>
              <a:t>Individuální </a:t>
            </a:r>
            <a:r>
              <a:rPr lang="cs-CZ" dirty="0"/>
              <a:t>odborná praxe</a:t>
            </a:r>
            <a:endParaRPr b="1" dirty="0"/>
          </a:p>
        </p:txBody>
      </p:sp>
      <p:sp>
        <p:nvSpPr>
          <p:cNvPr id="98" name="Google Shape;98;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228600" lvl="0" indent="-104140" algn="l" rtl="0">
              <a:lnSpc>
                <a:spcPct val="90000"/>
              </a:lnSpc>
              <a:spcBef>
                <a:spcPts val="1000"/>
              </a:spcBef>
              <a:spcAft>
                <a:spcPts val="0"/>
              </a:spcAft>
              <a:buClr>
                <a:schemeClr val="dk1"/>
              </a:buClr>
              <a:buSzPct val="100000"/>
              <a:buNone/>
            </a:pPr>
            <a:r>
              <a:rPr lang="cs-CZ" dirty="0" smtClean="0"/>
              <a:t>– </a:t>
            </a:r>
            <a:r>
              <a:rPr lang="cs-CZ" dirty="0" err="1" smtClean="0"/>
              <a:t>zimní+letní</a:t>
            </a:r>
            <a:r>
              <a:rPr lang="cs-CZ" dirty="0" smtClean="0"/>
              <a:t> období/10 kreditů/154hodin</a:t>
            </a:r>
          </a:p>
          <a:p>
            <a:pPr marL="228600" lvl="0" indent="-104140">
              <a:buSzPct val="100000"/>
              <a:buNone/>
            </a:pPr>
            <a:r>
              <a:rPr lang="cs-CZ" dirty="0"/>
              <a:t>Cílem Individuální odborné praxe je prohloubení odborných znalostí, dovedností a kompetencí na základě vlastní sociální či sociálně pedagogické činnosti, kterou studenti vykonají v institucích poskytujících služby, které se vztahují k jejich studijnímu zaměření. Povinná hodinová dotace Individuální odborné praxe je 154 hodin. Studenti si volí zařízení pro její plnění podle vlastního výběru. Mohou ji realizovat jednorázově nebo průběžně od prvního ročníku studia. Studenti si vedou záznamy o jejím průběhu a její plnění probíhá pod individuální supervizí. Studenti musí minimálně 14 dní předem podepsat smlouvu se zařízením praxe a HTF UK. </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cs-CZ" b="1" dirty="0"/>
              <a:t>Základní </a:t>
            </a:r>
            <a:r>
              <a:rPr lang="cs-CZ" b="1" dirty="0" smtClean="0"/>
              <a:t>kroky – </a:t>
            </a:r>
            <a:r>
              <a:rPr lang="cs-CZ" b="1" dirty="0" smtClean="0"/>
              <a:t>Individuální odborná praxe</a:t>
            </a:r>
            <a:endParaRPr b="1" dirty="0"/>
          </a:p>
        </p:txBody>
      </p:sp>
      <p:sp>
        <p:nvSpPr>
          <p:cNvPr id="104" name="Google Shape;104;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cs-CZ" dirty="0"/>
              <a:t>1/ Výběr vhodné organizace a určení kontaktní osoby</a:t>
            </a:r>
            <a:endParaRPr dirty="0"/>
          </a:p>
          <a:p>
            <a:pPr marL="0" lvl="0" indent="0" algn="l" rtl="0">
              <a:lnSpc>
                <a:spcPct val="90000"/>
              </a:lnSpc>
              <a:spcBef>
                <a:spcPts val="1000"/>
              </a:spcBef>
              <a:spcAft>
                <a:spcPts val="0"/>
              </a:spcAft>
              <a:buClr>
                <a:schemeClr val="dk1"/>
              </a:buClr>
              <a:buSzPts val="2800"/>
              <a:buNone/>
            </a:pPr>
            <a:r>
              <a:rPr lang="cs-CZ" dirty="0"/>
              <a:t>2/Podpis kontraktu</a:t>
            </a:r>
            <a:endParaRPr dirty="0"/>
          </a:p>
          <a:p>
            <a:pPr marL="0" lvl="0" indent="0" algn="l" rtl="0">
              <a:lnSpc>
                <a:spcPct val="90000"/>
              </a:lnSpc>
              <a:spcBef>
                <a:spcPts val="1000"/>
              </a:spcBef>
              <a:spcAft>
                <a:spcPts val="0"/>
              </a:spcAft>
              <a:buClr>
                <a:schemeClr val="dk1"/>
              </a:buClr>
              <a:buSzPts val="2800"/>
              <a:buNone/>
            </a:pPr>
            <a:r>
              <a:rPr lang="cs-CZ" dirty="0"/>
              <a:t>3/ Zpracování plánu provedení praxe a její provedení</a:t>
            </a:r>
            <a:endParaRPr dirty="0"/>
          </a:p>
          <a:p>
            <a:pPr marL="0" lvl="0" indent="0" algn="l" rtl="0">
              <a:lnSpc>
                <a:spcPct val="90000"/>
              </a:lnSpc>
              <a:spcBef>
                <a:spcPts val="1000"/>
              </a:spcBef>
              <a:spcAft>
                <a:spcPts val="0"/>
              </a:spcAft>
              <a:buClr>
                <a:schemeClr val="dk1"/>
              </a:buClr>
              <a:buSzPts val="2800"/>
              <a:buNone/>
            </a:pPr>
            <a:r>
              <a:rPr lang="cs-CZ" dirty="0" smtClean="0"/>
              <a:t>4/Reflexe/Sebereflexe  praxe</a:t>
            </a:r>
          </a:p>
          <a:p>
            <a:pPr marL="0" lvl="0" indent="0" algn="l" rtl="0">
              <a:lnSpc>
                <a:spcPct val="90000"/>
              </a:lnSpc>
              <a:spcBef>
                <a:spcPts val="1000"/>
              </a:spcBef>
              <a:spcAft>
                <a:spcPts val="0"/>
              </a:spcAft>
              <a:buClr>
                <a:schemeClr val="dk1"/>
              </a:buClr>
              <a:buSzPts val="2800"/>
              <a:buNone/>
            </a:pPr>
            <a:r>
              <a:rPr lang="cs-CZ" dirty="0" smtClean="0"/>
              <a:t>5/ Hodnocení ze strany kontaktní osoby/pracoviště</a:t>
            </a: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endParaRPr dirty="0"/>
          </a:p>
        </p:txBody>
      </p:sp>
      <p:pic>
        <p:nvPicPr>
          <p:cNvPr id="105" name="Google Shape;105;p4"/>
          <p:cNvPicPr preferRelativeResize="0"/>
          <p:nvPr/>
        </p:nvPicPr>
        <p:blipFill rotWithShape="1">
          <a:blip r:embed="rId3">
            <a:alphaModFix/>
          </a:blip>
          <a:srcRect/>
          <a:stretch/>
        </p:blipFill>
        <p:spPr>
          <a:xfrm>
            <a:off x="8817429" y="1362269"/>
            <a:ext cx="3303036" cy="4292082"/>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cs-CZ" sz="4000" b="1"/>
              <a:t>Výběr vhodné organizace a určení kontaktní osoby</a:t>
            </a:r>
            <a:endParaRPr sz="4000" b="1"/>
          </a:p>
        </p:txBody>
      </p:sp>
      <p:sp>
        <p:nvSpPr>
          <p:cNvPr id="111" name="Google Shape;1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cs-CZ" dirty="0"/>
              <a:t>A/ </a:t>
            </a:r>
            <a:r>
              <a:rPr lang="cs-CZ" b="1" dirty="0" smtClean="0"/>
              <a:t>ORGANIZACE</a:t>
            </a:r>
          </a:p>
          <a:p>
            <a:pPr lvl="0" indent="-457200" algn="l" rtl="0">
              <a:lnSpc>
                <a:spcPct val="90000"/>
              </a:lnSpc>
              <a:spcBef>
                <a:spcPts val="0"/>
              </a:spcBef>
              <a:spcAft>
                <a:spcPts val="0"/>
              </a:spcAft>
              <a:buClr>
                <a:schemeClr val="dk1"/>
              </a:buClr>
              <a:buSzPts val="2800"/>
              <a:buFont typeface="Arial" panose="020B0604020202020204" pitchFamily="34" charset="0"/>
              <a:buChar char="•"/>
            </a:pPr>
            <a:r>
              <a:rPr lang="cs-CZ" dirty="0" smtClean="0"/>
              <a:t>Školství</a:t>
            </a:r>
          </a:p>
          <a:p>
            <a:pPr lvl="0" indent="-457200" algn="l" rtl="0">
              <a:lnSpc>
                <a:spcPct val="90000"/>
              </a:lnSpc>
              <a:spcBef>
                <a:spcPts val="0"/>
              </a:spcBef>
              <a:spcAft>
                <a:spcPts val="0"/>
              </a:spcAft>
              <a:buClr>
                <a:schemeClr val="dk1"/>
              </a:buClr>
              <a:buSzPts val="2800"/>
              <a:buFont typeface="Arial" panose="020B0604020202020204" pitchFamily="34" charset="0"/>
              <a:buChar char="•"/>
            </a:pPr>
            <a:r>
              <a:rPr lang="cs-CZ" dirty="0" smtClean="0"/>
              <a:t>Sociální </a:t>
            </a:r>
            <a:r>
              <a:rPr lang="cs-CZ" dirty="0" smtClean="0"/>
              <a:t>práce (NGO, veřejná správa)</a:t>
            </a:r>
            <a:endParaRPr lang="cs-CZ" dirty="0" smtClean="0"/>
          </a:p>
          <a:p>
            <a:pPr lvl="0" indent="-457200" algn="l" rtl="0">
              <a:lnSpc>
                <a:spcPct val="90000"/>
              </a:lnSpc>
              <a:spcBef>
                <a:spcPts val="0"/>
              </a:spcBef>
              <a:spcAft>
                <a:spcPts val="0"/>
              </a:spcAft>
              <a:buClr>
                <a:schemeClr val="dk1"/>
              </a:buClr>
              <a:buSzPts val="2800"/>
              <a:buFont typeface="Arial" panose="020B0604020202020204" pitchFamily="34" charset="0"/>
              <a:buChar char="•"/>
            </a:pPr>
            <a:r>
              <a:rPr lang="cs-CZ" dirty="0" smtClean="0"/>
              <a:t>Výhoda: je-li tam sociální pedagog, určitě sociální pracovník</a:t>
            </a:r>
          </a:p>
          <a:p>
            <a:pPr marL="0" lvl="0" indent="0" algn="l" rtl="0">
              <a:lnSpc>
                <a:spcPct val="90000"/>
              </a:lnSpc>
              <a:spcBef>
                <a:spcPts val="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r>
              <a:rPr lang="cs-CZ" dirty="0" smtClean="0"/>
              <a:t>B</a:t>
            </a:r>
            <a:r>
              <a:rPr lang="cs-CZ" dirty="0"/>
              <a:t>/ </a:t>
            </a:r>
            <a:r>
              <a:rPr lang="cs-CZ" b="1" dirty="0"/>
              <a:t>DŮLEŽITÉ KRITÉRIUM</a:t>
            </a:r>
            <a:endParaRPr dirty="0"/>
          </a:p>
          <a:p>
            <a:pPr marL="228600" lvl="0" indent="-228600" algn="l" rtl="0">
              <a:lnSpc>
                <a:spcPct val="90000"/>
              </a:lnSpc>
              <a:spcBef>
                <a:spcPts val="1000"/>
              </a:spcBef>
              <a:spcAft>
                <a:spcPts val="0"/>
              </a:spcAft>
              <a:buClr>
                <a:schemeClr val="dk1"/>
              </a:buClr>
              <a:buSzPts val="2800"/>
              <a:buChar char="•"/>
            </a:pPr>
            <a:r>
              <a:rPr lang="cs-CZ" dirty="0"/>
              <a:t>zájem ze strany </a:t>
            </a:r>
            <a:r>
              <a:rPr lang="cs-CZ" dirty="0" smtClean="0"/>
              <a:t>organizace</a:t>
            </a:r>
            <a:endParaRPr dirty="0"/>
          </a:p>
          <a:p>
            <a:pPr marL="228600" lvl="0" indent="-228600" algn="l" rtl="0">
              <a:lnSpc>
                <a:spcPct val="90000"/>
              </a:lnSpc>
              <a:spcBef>
                <a:spcPts val="1000"/>
              </a:spcBef>
              <a:spcAft>
                <a:spcPts val="0"/>
              </a:spcAft>
              <a:buClr>
                <a:schemeClr val="dk1"/>
              </a:buClr>
              <a:buSzPts val="2800"/>
              <a:buChar char="•"/>
            </a:pPr>
            <a:r>
              <a:rPr lang="cs-CZ" u="sng" dirty="0"/>
              <a:t>doporučení</a:t>
            </a:r>
            <a:r>
              <a:rPr lang="cs-CZ" dirty="0"/>
              <a:t>: ptejte </a:t>
            </a:r>
            <a:r>
              <a:rPr lang="cs-CZ" dirty="0" smtClean="0"/>
              <a:t>se svých kolegů, konzultujte se zástupci HTF UK</a:t>
            </a:r>
            <a:endParaRP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cs-CZ" b="1" dirty="0"/>
              <a:t/>
            </a:r>
            <a:br>
              <a:rPr lang="cs-CZ" b="1" dirty="0"/>
            </a:br>
            <a:r>
              <a:rPr lang="cs-CZ" b="1" dirty="0"/>
              <a:t>Proces </a:t>
            </a:r>
            <a:r>
              <a:rPr lang="cs-CZ" b="1" dirty="0" smtClean="0"/>
              <a:t>zajištění a realizace Individuální odborné praxe</a:t>
            </a:r>
            <a:r>
              <a:rPr lang="cs-CZ" b="1" dirty="0"/>
              <a:t/>
            </a:r>
            <a:br>
              <a:rPr lang="cs-CZ" b="1" dirty="0"/>
            </a:br>
            <a:endParaRPr b="1" dirty="0"/>
          </a:p>
        </p:txBody>
      </p:sp>
      <p:sp>
        <p:nvSpPr>
          <p:cNvPr id="117" name="Google Shape;117;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lvl="0" indent="-457200">
              <a:spcBef>
                <a:spcPts val="0"/>
              </a:spcBef>
              <a:buSzPct val="100000"/>
              <a:buFont typeface="Arial" panose="020B0604020202020204" pitchFamily="34" charset="0"/>
              <a:buChar char="•"/>
            </a:pPr>
            <a:r>
              <a:rPr lang="cs-CZ" b="1" dirty="0"/>
              <a:t>Smlouva: </a:t>
            </a:r>
            <a:r>
              <a:rPr lang="cs-CZ" dirty="0"/>
              <a:t>https://htf.cuni.cz/HTF-412.html</a:t>
            </a:r>
            <a:endParaRP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Formuláře k naplnění podmínek Individuální odborné praxe </a:t>
            </a:r>
            <a:endParaRPr lang="cs-CZ" dirty="0"/>
          </a:p>
        </p:txBody>
      </p:sp>
      <p:sp>
        <p:nvSpPr>
          <p:cNvPr id="3" name="Zástupný symbol pro text 2"/>
          <p:cNvSpPr>
            <a:spLocks noGrp="1"/>
          </p:cNvSpPr>
          <p:nvPr>
            <p:ph type="body" idx="1"/>
          </p:nvPr>
        </p:nvSpPr>
        <p:spPr/>
        <p:txBody>
          <a:bodyPr/>
          <a:lstStyle/>
          <a:p>
            <a:pPr>
              <a:buFont typeface="Arial" panose="020B0604020202020204" pitchFamily="34" charset="0"/>
              <a:buChar char="•"/>
            </a:pPr>
            <a:r>
              <a:rPr lang="cs-CZ" dirty="0" smtClean="0"/>
              <a:t>Smlouva</a:t>
            </a:r>
          </a:p>
          <a:p>
            <a:pPr>
              <a:buFont typeface="Arial" panose="020B0604020202020204" pitchFamily="34" charset="0"/>
              <a:buChar char="•"/>
            </a:pPr>
            <a:r>
              <a:rPr lang="cs-CZ" dirty="0" smtClean="0"/>
              <a:t>Kontrakt o odborné praxi</a:t>
            </a:r>
          </a:p>
          <a:p>
            <a:pPr>
              <a:buFont typeface="Arial" panose="020B0604020202020204" pitchFamily="34" charset="0"/>
              <a:buChar char="•"/>
            </a:pPr>
            <a:r>
              <a:rPr lang="cs-CZ" dirty="0" smtClean="0"/>
              <a:t>Docházkový list</a:t>
            </a:r>
          </a:p>
          <a:p>
            <a:pPr>
              <a:buFont typeface="Arial" panose="020B0604020202020204" pitchFamily="34" charset="0"/>
              <a:buChar char="•"/>
            </a:pPr>
            <a:r>
              <a:rPr lang="cs-CZ" dirty="0" smtClean="0"/>
              <a:t>Zpráva z praxe</a:t>
            </a:r>
          </a:p>
          <a:p>
            <a:pPr>
              <a:buFont typeface="Arial" panose="020B0604020202020204" pitchFamily="34" charset="0"/>
              <a:buChar char="•"/>
            </a:pPr>
            <a:r>
              <a:rPr lang="cs-CZ" dirty="0" smtClean="0"/>
              <a:t>Hodnocení praktikanta</a:t>
            </a:r>
          </a:p>
          <a:p>
            <a:pPr>
              <a:buFont typeface="Arial" panose="020B0604020202020204" pitchFamily="34" charset="0"/>
              <a:buChar char="•"/>
            </a:pPr>
            <a:r>
              <a:rPr lang="cs-CZ" dirty="0" smtClean="0"/>
              <a:t>Kompetence sociálního pedagoga</a:t>
            </a:r>
          </a:p>
          <a:p>
            <a:pPr>
              <a:buFont typeface="Arial" panose="020B0604020202020204" pitchFamily="34" charset="0"/>
              <a:buChar char="•"/>
            </a:pPr>
            <a:r>
              <a:rPr lang="cs-CZ" dirty="0" smtClean="0"/>
              <a:t>Deník z praxe</a:t>
            </a:r>
            <a:endParaRPr lang="cs-CZ" dirty="0"/>
          </a:p>
        </p:txBody>
      </p:sp>
    </p:spTree>
    <p:extLst>
      <p:ext uri="{BB962C8B-B14F-4D97-AF65-F5344CB8AC3E}">
        <p14:creationId xmlns:p14="http://schemas.microsoft.com/office/powerpoint/2010/main" val="34242931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alibri"/>
              <a:buNone/>
            </a:pPr>
            <a:r>
              <a:rPr lang="cs-CZ" sz="4000" b="1" dirty="0"/>
              <a:t>Cíl </a:t>
            </a:r>
            <a:r>
              <a:rPr lang="cs-CZ" sz="4000" b="1" dirty="0" smtClean="0"/>
              <a:t>Individuální odborné praxe </a:t>
            </a:r>
            <a:endParaRPr sz="4000" b="1" dirty="0"/>
          </a:p>
        </p:txBody>
      </p:sp>
      <p:sp>
        <p:nvSpPr>
          <p:cNvPr id="129" name="Google Shape;129;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77500" lnSpcReduction="20000"/>
          </a:bodyPr>
          <a:lstStyle/>
          <a:p>
            <a:pPr marL="0" lvl="0" indent="0" algn="l" rtl="0">
              <a:lnSpc>
                <a:spcPct val="90000"/>
              </a:lnSpc>
              <a:spcBef>
                <a:spcPts val="0"/>
              </a:spcBef>
              <a:spcAft>
                <a:spcPts val="0"/>
              </a:spcAft>
              <a:buClr>
                <a:schemeClr val="dk1"/>
              </a:buClr>
              <a:buSzPct val="100000"/>
              <a:buNone/>
            </a:pPr>
            <a:r>
              <a:rPr lang="cs-CZ" dirty="0"/>
              <a:t>1/ </a:t>
            </a:r>
            <a:r>
              <a:rPr lang="cs-CZ" b="1" dirty="0"/>
              <a:t>Výchozí předměty: </a:t>
            </a:r>
            <a:endParaRPr dirty="0"/>
          </a:p>
          <a:p>
            <a:pPr marL="228600" lvl="0" indent="-228600" algn="l" rtl="0">
              <a:lnSpc>
                <a:spcPct val="90000"/>
              </a:lnSpc>
              <a:spcBef>
                <a:spcPts val="1000"/>
              </a:spcBef>
              <a:spcAft>
                <a:spcPts val="0"/>
              </a:spcAft>
              <a:buClr>
                <a:schemeClr val="dk1"/>
              </a:buClr>
              <a:buSzPct val="100000"/>
              <a:buChar char="•"/>
            </a:pPr>
            <a:r>
              <a:rPr lang="cs-CZ" dirty="0" smtClean="0"/>
              <a:t>Metody sociální práce</a:t>
            </a:r>
            <a:endParaRPr dirty="0"/>
          </a:p>
          <a:p>
            <a:pPr marL="228600" lvl="0" indent="-228600" algn="l" rtl="0">
              <a:lnSpc>
                <a:spcPct val="90000"/>
              </a:lnSpc>
              <a:spcBef>
                <a:spcPts val="1000"/>
              </a:spcBef>
              <a:spcAft>
                <a:spcPts val="0"/>
              </a:spcAft>
              <a:buClr>
                <a:schemeClr val="dk1"/>
              </a:buClr>
              <a:buSzPct val="100000"/>
              <a:buChar char="•"/>
            </a:pPr>
            <a:r>
              <a:rPr lang="cs-CZ" dirty="0" smtClean="0"/>
              <a:t>Metody sociálně pedagogické  </a:t>
            </a:r>
            <a:endParaRPr dirty="0"/>
          </a:p>
          <a:p>
            <a:pPr marL="228600" lvl="0" indent="-228600" algn="l" rtl="0">
              <a:lnSpc>
                <a:spcPct val="90000"/>
              </a:lnSpc>
              <a:spcBef>
                <a:spcPts val="1000"/>
              </a:spcBef>
              <a:spcAft>
                <a:spcPts val="0"/>
              </a:spcAft>
              <a:buClr>
                <a:schemeClr val="dk1"/>
              </a:buClr>
              <a:buSzPct val="100000"/>
              <a:buChar char="•"/>
            </a:pPr>
            <a:r>
              <a:rPr lang="cs-CZ" dirty="0" smtClean="0"/>
              <a:t>Sociální pedagogika atd</a:t>
            </a:r>
            <a:r>
              <a:rPr lang="cs-CZ" dirty="0" smtClean="0"/>
              <a:t>.</a:t>
            </a:r>
          </a:p>
          <a:p>
            <a:pPr marL="228600" lvl="0" indent="-228600" algn="l" rtl="0">
              <a:lnSpc>
                <a:spcPct val="90000"/>
              </a:lnSpc>
              <a:spcBef>
                <a:spcPts val="1000"/>
              </a:spcBef>
              <a:spcAft>
                <a:spcPts val="0"/>
              </a:spcAft>
              <a:buClr>
                <a:schemeClr val="dk1"/>
              </a:buClr>
              <a:buSzPct val="100000"/>
              <a:buChar char="•"/>
            </a:pPr>
            <a:r>
              <a:rPr lang="cs-CZ" dirty="0" smtClean="0"/>
              <a:t>Sociální patologie….</a:t>
            </a:r>
            <a:endParaRPr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r>
              <a:rPr lang="cs-CZ" dirty="0"/>
              <a:t>2/ </a:t>
            </a:r>
            <a:r>
              <a:rPr lang="cs-CZ" b="1" dirty="0"/>
              <a:t>Plán provedení praxe / obsah praxe</a:t>
            </a:r>
            <a:endParaRPr dirty="0"/>
          </a:p>
          <a:p>
            <a:pPr marL="228600" lvl="0" indent="-228600" algn="l" rtl="0">
              <a:lnSpc>
                <a:spcPct val="90000"/>
              </a:lnSpc>
              <a:spcBef>
                <a:spcPts val="1000"/>
              </a:spcBef>
              <a:spcAft>
                <a:spcPts val="0"/>
              </a:spcAft>
              <a:buClr>
                <a:schemeClr val="dk1"/>
              </a:buClr>
              <a:buSzPct val="100000"/>
              <a:buChar char="•"/>
            </a:pPr>
            <a:r>
              <a:rPr lang="cs-CZ" dirty="0"/>
              <a:t>Konzultace s vedoucím praxí nebo i ostatními zaměstnanci katedry</a:t>
            </a:r>
            <a:endParaRPr dirty="0"/>
          </a:p>
          <a:p>
            <a:pPr marL="228600" lvl="0" indent="-228600" algn="l" rtl="0">
              <a:lnSpc>
                <a:spcPct val="90000"/>
              </a:lnSpc>
              <a:spcBef>
                <a:spcPts val="1000"/>
              </a:spcBef>
              <a:spcAft>
                <a:spcPts val="0"/>
              </a:spcAft>
              <a:buClr>
                <a:schemeClr val="dk1"/>
              </a:buClr>
              <a:buSzPct val="100000"/>
              <a:buChar char="•"/>
            </a:pPr>
            <a:r>
              <a:rPr lang="cs-CZ" dirty="0"/>
              <a:t>Představit plán praxe v organizaci </a:t>
            </a:r>
            <a:r>
              <a:rPr lang="cs-CZ" dirty="0" smtClean="0"/>
              <a:t>–</a:t>
            </a:r>
            <a:r>
              <a:rPr lang="cs-CZ" b="1" dirty="0" smtClean="0"/>
              <a:t>viz kontrakt odborné praxe</a:t>
            </a:r>
          </a:p>
          <a:p>
            <a:pPr marL="228600" lvl="0" indent="-228600" algn="l" rtl="0">
              <a:lnSpc>
                <a:spcPct val="90000"/>
              </a:lnSpc>
              <a:spcBef>
                <a:spcPts val="1000"/>
              </a:spcBef>
              <a:spcAft>
                <a:spcPts val="0"/>
              </a:spcAft>
              <a:buClr>
                <a:schemeClr val="dk1"/>
              </a:buClr>
              <a:buSzPct val="100000"/>
              <a:buChar char="•"/>
            </a:pPr>
            <a:r>
              <a:rPr lang="cs-CZ" dirty="0" smtClean="0"/>
              <a:t>Student </a:t>
            </a:r>
            <a:r>
              <a:rPr lang="cs-CZ" dirty="0"/>
              <a:t>by měl být připraven sbírat kritické připomínky a snažit se na ně v plánu reagovat. </a:t>
            </a:r>
            <a:endParaRPr dirty="0"/>
          </a:p>
          <a:p>
            <a:pPr marL="228600" lvl="0" indent="-228600" algn="l" rtl="0">
              <a:lnSpc>
                <a:spcPct val="90000"/>
              </a:lnSpc>
              <a:spcBef>
                <a:spcPts val="1000"/>
              </a:spcBef>
              <a:spcAft>
                <a:spcPts val="0"/>
              </a:spcAft>
              <a:buClr>
                <a:schemeClr val="dk1"/>
              </a:buClr>
              <a:buSzPct val="100000"/>
              <a:buChar char="•"/>
            </a:pPr>
            <a:r>
              <a:rPr lang="cs-CZ" dirty="0"/>
              <a:t>Po projednání a schválení plánu se student může pustit do jeho realizace</a:t>
            </a:r>
            <a:endParaRP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lvl="0" algn="ctr">
              <a:buSzPct val="100000"/>
            </a:pPr>
            <a:r>
              <a:rPr lang="cs-CZ" b="1" dirty="0"/>
              <a:t/>
            </a:r>
            <a:br>
              <a:rPr lang="cs-CZ" b="1" dirty="0"/>
            </a:br>
            <a:r>
              <a:rPr lang="cs-CZ" b="1" dirty="0"/>
              <a:t>Cíl </a:t>
            </a:r>
            <a:r>
              <a:rPr lang="cs-CZ" b="1" dirty="0"/>
              <a:t>Individuální odborné praxe</a:t>
            </a:r>
            <a:endParaRPr b="1" dirty="0"/>
          </a:p>
        </p:txBody>
      </p:sp>
      <p:sp>
        <p:nvSpPr>
          <p:cNvPr id="135" name="Google Shape;135;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r" rtl="0">
              <a:lnSpc>
                <a:spcPct val="90000"/>
              </a:lnSpc>
              <a:spcBef>
                <a:spcPts val="1000"/>
              </a:spcBef>
              <a:spcAft>
                <a:spcPts val="0"/>
              </a:spcAft>
              <a:buClr>
                <a:schemeClr val="dk1"/>
              </a:buClr>
              <a:buSzPct val="100000"/>
              <a:buNone/>
            </a:pPr>
            <a:r>
              <a:rPr lang="cs-CZ" dirty="0" smtClean="0"/>
              <a:t>    </a:t>
            </a:r>
            <a:endParaRPr dirty="0"/>
          </a:p>
          <a:p>
            <a:pPr marL="114300" indent="0">
              <a:buNone/>
            </a:pPr>
            <a:r>
              <a:rPr lang="cs-CZ" b="1" u="sng" dirty="0" smtClean="0"/>
              <a:t>Obecný cíl  </a:t>
            </a:r>
            <a:r>
              <a:rPr lang="cs-CZ" b="1" u="sng" dirty="0"/>
              <a:t>odborné praxe:</a:t>
            </a:r>
            <a:r>
              <a:rPr lang="cs-CZ" dirty="0"/>
              <a:t> </a:t>
            </a:r>
          </a:p>
          <a:p>
            <a:pPr lvl="0"/>
            <a:r>
              <a:rPr lang="cs-CZ" dirty="0"/>
              <a:t>Seznámení s pracovištěm (typ pracoviště, ...).</a:t>
            </a:r>
          </a:p>
          <a:p>
            <a:pPr lvl="0"/>
            <a:r>
              <a:rPr lang="cs-CZ" dirty="0"/>
              <a:t>Seznámení s praktikovanými přístupy, metodami.</a:t>
            </a:r>
          </a:p>
          <a:p>
            <a:pPr lvl="0"/>
            <a:r>
              <a:rPr lang="cs-CZ" dirty="0"/>
              <a:t>Získání praktických zkušeností v jednání s klientem a s prací v týmu.</a:t>
            </a:r>
          </a:p>
          <a:p>
            <a:pPr lvl="0"/>
            <a:r>
              <a:rPr lang="cs-CZ" dirty="0"/>
              <a:t>Uvědomění si sebe sama ve vztahu ke klientovi.</a:t>
            </a:r>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r>
              <a:rPr lang="cs-CZ" b="1" dirty="0" smtClean="0"/>
              <a:t>Cíl studenta a pracoviště: </a:t>
            </a:r>
            <a:r>
              <a:rPr lang="cs-CZ" dirty="0" smtClean="0"/>
              <a:t>individuálně domlouvá student s kontaktní   osobou – min 3 cíle učení</a:t>
            </a:r>
            <a:endParaRPr b="1" dirty="0"/>
          </a:p>
          <a:p>
            <a:pPr marL="0" lvl="0" indent="0"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228600" lvl="0" indent="-64135" algn="l" rtl="0">
              <a:lnSpc>
                <a:spcPct val="90000"/>
              </a:lnSpc>
              <a:spcBef>
                <a:spcPts val="1000"/>
              </a:spcBef>
              <a:spcAft>
                <a:spcPts val="0"/>
              </a:spcAft>
              <a:buClr>
                <a:schemeClr val="dk1"/>
              </a:buClr>
              <a:buSzPct val="100000"/>
              <a:buNone/>
            </a:pPr>
            <a:endParaRP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cs-CZ" b="1" dirty="0"/>
              <a:t/>
            </a:r>
            <a:br>
              <a:rPr lang="cs-CZ" b="1" dirty="0"/>
            </a:br>
            <a:r>
              <a:rPr lang="cs-CZ" b="1" dirty="0"/>
              <a:t>Zhodnocení </a:t>
            </a:r>
            <a:r>
              <a:rPr lang="cs-CZ" b="1" dirty="0" smtClean="0"/>
              <a:t>Individuální odborné praxe</a:t>
            </a:r>
            <a:r>
              <a:rPr lang="cs-CZ" dirty="0"/>
              <a:t/>
            </a:r>
            <a:br>
              <a:rPr lang="cs-CZ" dirty="0"/>
            </a:br>
            <a:endParaRPr dirty="0"/>
          </a:p>
        </p:txBody>
      </p:sp>
      <p:sp>
        <p:nvSpPr>
          <p:cNvPr id="142" name="Google Shape;142;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90000"/>
              </a:lnSpc>
              <a:spcBef>
                <a:spcPts val="0"/>
              </a:spcBef>
              <a:spcAft>
                <a:spcPts val="0"/>
              </a:spcAft>
              <a:buClr>
                <a:schemeClr val="dk1"/>
              </a:buClr>
              <a:buSzPct val="100000"/>
              <a:buNone/>
            </a:pPr>
            <a:r>
              <a:rPr lang="cs-CZ" sz="4400" b="1" dirty="0" smtClean="0"/>
              <a:t> 1</a:t>
            </a:r>
            <a:r>
              <a:rPr lang="cs-CZ" sz="4400" b="1" dirty="0"/>
              <a:t>/ student</a:t>
            </a:r>
            <a:endParaRPr sz="4400" dirty="0"/>
          </a:p>
          <a:p>
            <a:pPr marL="228600" lvl="0" indent="-228600" algn="l" rtl="0">
              <a:lnSpc>
                <a:spcPct val="90000"/>
              </a:lnSpc>
              <a:spcBef>
                <a:spcPts val="1000"/>
              </a:spcBef>
              <a:spcAft>
                <a:spcPts val="0"/>
              </a:spcAft>
              <a:buClr>
                <a:schemeClr val="dk1"/>
              </a:buClr>
              <a:buSzPct val="100000"/>
              <a:buChar char="•"/>
            </a:pPr>
            <a:r>
              <a:rPr lang="cs-CZ" sz="4400" dirty="0" smtClean="0"/>
              <a:t>Zpracuje:  </a:t>
            </a:r>
            <a:r>
              <a:rPr lang="cs-CZ" sz="4400" dirty="0"/>
              <a:t>závěrečnou </a:t>
            </a:r>
            <a:r>
              <a:rPr lang="cs-CZ" sz="4400" dirty="0" smtClean="0"/>
              <a:t>zprávu; výstupy z cílů učení; zpracování kazuistiky; docházkový list ; kompetence SOCPED</a:t>
            </a:r>
          </a:p>
          <a:p>
            <a:pPr marL="228600" lvl="0" indent="-228600" algn="l" rtl="0">
              <a:lnSpc>
                <a:spcPct val="90000"/>
              </a:lnSpc>
              <a:spcBef>
                <a:spcPts val="1000"/>
              </a:spcBef>
              <a:spcAft>
                <a:spcPts val="0"/>
              </a:spcAft>
              <a:buClr>
                <a:schemeClr val="dk1"/>
              </a:buClr>
              <a:buSzPct val="100000"/>
              <a:buChar char="•"/>
            </a:pPr>
            <a:r>
              <a:rPr lang="cs-CZ" sz="4400" dirty="0" smtClean="0"/>
              <a:t>K </a:t>
            </a:r>
            <a:r>
              <a:rPr lang="cs-CZ" sz="4400" dirty="0"/>
              <a:t>závěrečné zprávě se vyjadřuje i kontaktní osoba organizace </a:t>
            </a:r>
            <a:endParaRPr lang="cs-CZ" sz="4400" dirty="0" smtClean="0"/>
          </a:p>
          <a:p>
            <a:pPr marL="228600" lvl="0" indent="-228600" algn="l" rtl="0">
              <a:lnSpc>
                <a:spcPct val="90000"/>
              </a:lnSpc>
              <a:spcBef>
                <a:spcPts val="1000"/>
              </a:spcBef>
              <a:spcAft>
                <a:spcPts val="0"/>
              </a:spcAft>
              <a:buClr>
                <a:schemeClr val="dk1"/>
              </a:buClr>
              <a:buSzPct val="100000"/>
              <a:buChar char="•"/>
            </a:pPr>
            <a:r>
              <a:rPr lang="cs-CZ" sz="4400" dirty="0" smtClean="0"/>
              <a:t>Zasílá vše </a:t>
            </a:r>
            <a:r>
              <a:rPr lang="cs-CZ" sz="4400" dirty="0"/>
              <a:t>koordinátorovi </a:t>
            </a:r>
            <a:r>
              <a:rPr lang="cs-CZ" sz="4400" dirty="0" smtClean="0"/>
              <a:t>praxe HTF UK</a:t>
            </a:r>
            <a:endParaRPr sz="4400" dirty="0"/>
          </a:p>
          <a:p>
            <a:pPr marL="0" lvl="0" indent="0" algn="l" rtl="0">
              <a:lnSpc>
                <a:spcPct val="90000"/>
              </a:lnSpc>
              <a:spcBef>
                <a:spcPts val="1000"/>
              </a:spcBef>
              <a:spcAft>
                <a:spcPts val="0"/>
              </a:spcAft>
              <a:buClr>
                <a:schemeClr val="dk1"/>
              </a:buClr>
              <a:buSzPct val="100000"/>
              <a:buNone/>
            </a:pPr>
            <a:endParaRPr sz="4400" dirty="0"/>
          </a:p>
          <a:p>
            <a:pPr marL="0" lvl="0" indent="0" algn="l" rtl="0">
              <a:lnSpc>
                <a:spcPct val="90000"/>
              </a:lnSpc>
              <a:spcBef>
                <a:spcPts val="1000"/>
              </a:spcBef>
              <a:spcAft>
                <a:spcPts val="0"/>
              </a:spcAft>
              <a:buClr>
                <a:schemeClr val="dk1"/>
              </a:buClr>
              <a:buSzPct val="100000"/>
              <a:buNone/>
            </a:pPr>
            <a:r>
              <a:rPr lang="cs-CZ" sz="4400" dirty="0"/>
              <a:t>                                                                                                                                                                                                                                 </a:t>
            </a:r>
            <a:r>
              <a:rPr lang="cs-CZ" sz="4400" dirty="0" smtClean="0"/>
              <a:t>                                                                                                                                                                                                     	                                                                                                                                                                                                                                                                                    </a:t>
            </a:r>
            <a:r>
              <a:rPr lang="cs-CZ" sz="4400" dirty="0" smtClean="0"/>
              <a:t>                	                                                                                                                                                                                                             vzdělavatel/koordinátor </a:t>
            </a:r>
            <a:r>
              <a:rPr lang="cs-CZ" sz="4400" dirty="0"/>
              <a:t>praxe </a:t>
            </a:r>
            <a:endParaRPr sz="4400" dirty="0"/>
          </a:p>
          <a:p>
            <a:pPr marL="0" lvl="0" indent="0" algn="l" rtl="0">
              <a:lnSpc>
                <a:spcPct val="90000"/>
              </a:lnSpc>
              <a:spcBef>
                <a:spcPts val="1000"/>
              </a:spcBef>
              <a:spcAft>
                <a:spcPts val="0"/>
              </a:spcAft>
              <a:buClr>
                <a:schemeClr val="dk1"/>
              </a:buClr>
              <a:buSzPct val="100000"/>
              <a:buNone/>
            </a:pPr>
            <a:r>
              <a:rPr lang="cs-CZ" sz="4400" dirty="0"/>
              <a:t>2/ k</a:t>
            </a:r>
            <a:r>
              <a:rPr lang="cs-CZ" sz="4400" b="1" dirty="0"/>
              <a:t>ontaktní  osoba </a:t>
            </a:r>
            <a:r>
              <a:rPr lang="cs-CZ" sz="4400" b="1" dirty="0" smtClean="0"/>
              <a:t>- pracoviště</a:t>
            </a:r>
            <a:endParaRPr sz="4400" dirty="0"/>
          </a:p>
          <a:p>
            <a:pPr marL="228600" lvl="0" indent="-228600" algn="l" rtl="0">
              <a:lnSpc>
                <a:spcPct val="90000"/>
              </a:lnSpc>
              <a:spcBef>
                <a:spcPts val="1000"/>
              </a:spcBef>
              <a:spcAft>
                <a:spcPts val="0"/>
              </a:spcAft>
              <a:buClr>
                <a:schemeClr val="dk1"/>
              </a:buClr>
              <a:buSzPct val="100000"/>
              <a:buChar char="•"/>
            </a:pPr>
            <a:r>
              <a:rPr lang="cs-CZ" sz="4400" dirty="0"/>
              <a:t>Přečte si Zprávu z praxe </a:t>
            </a:r>
            <a:endParaRPr sz="4400" dirty="0"/>
          </a:p>
          <a:p>
            <a:pPr marL="228600" lvl="0" indent="-228600" algn="l" rtl="0">
              <a:lnSpc>
                <a:spcPct val="90000"/>
              </a:lnSpc>
              <a:spcBef>
                <a:spcPts val="1000"/>
              </a:spcBef>
              <a:spcAft>
                <a:spcPts val="0"/>
              </a:spcAft>
              <a:buClr>
                <a:schemeClr val="dk1"/>
              </a:buClr>
              <a:buSzPct val="100000"/>
              <a:buChar char="•"/>
            </a:pPr>
            <a:r>
              <a:rPr lang="cs-CZ" sz="4400" dirty="0"/>
              <a:t>Zpracuje k ní své vyjádření</a:t>
            </a:r>
            <a:endParaRPr sz="4400" dirty="0"/>
          </a:p>
          <a:p>
            <a:pPr marL="228600" lvl="0" indent="-144780" algn="l" rtl="0">
              <a:lnSpc>
                <a:spcPct val="90000"/>
              </a:lnSpc>
              <a:spcBef>
                <a:spcPts val="1000"/>
              </a:spcBef>
              <a:spcAft>
                <a:spcPts val="0"/>
              </a:spcAft>
              <a:buClr>
                <a:schemeClr val="dk1"/>
              </a:buClr>
              <a:buSzPct val="100000"/>
              <a:buNone/>
            </a:pPr>
            <a:endParaRPr sz="4400" dirty="0"/>
          </a:p>
          <a:p>
            <a:pPr marL="0" lvl="0" indent="0" algn="l" rtl="0">
              <a:lnSpc>
                <a:spcPct val="90000"/>
              </a:lnSpc>
              <a:spcBef>
                <a:spcPts val="1000"/>
              </a:spcBef>
              <a:spcAft>
                <a:spcPts val="0"/>
              </a:spcAft>
              <a:buClr>
                <a:schemeClr val="dk1"/>
              </a:buClr>
              <a:buSzPct val="100000"/>
              <a:buNone/>
            </a:pPr>
            <a:r>
              <a:rPr lang="cs-CZ" sz="4400" b="1" dirty="0"/>
              <a:t>3/ </a:t>
            </a:r>
            <a:r>
              <a:rPr lang="cs-CZ" sz="4400" b="1" dirty="0" smtClean="0"/>
              <a:t>Koordinátor praxe/vedoucí praxe HTF UK</a:t>
            </a:r>
          </a:p>
          <a:p>
            <a:pPr lvl="0" indent="-457200" algn="l" rtl="0">
              <a:lnSpc>
                <a:spcPct val="90000"/>
              </a:lnSpc>
              <a:spcBef>
                <a:spcPts val="1000"/>
              </a:spcBef>
              <a:spcAft>
                <a:spcPts val="0"/>
              </a:spcAft>
              <a:buClr>
                <a:schemeClr val="dk1"/>
              </a:buClr>
              <a:buSzPct val="100000"/>
              <a:buFont typeface="Arial" panose="020B0604020202020204" pitchFamily="34" charset="0"/>
              <a:buChar char="•"/>
            </a:pPr>
            <a:r>
              <a:rPr lang="cs-CZ" sz="4400" dirty="0" smtClean="0"/>
              <a:t>Konzultuje se studentem výstupy z jeho praxe</a:t>
            </a:r>
          </a:p>
          <a:p>
            <a:pPr lvl="0" indent="-457200" algn="l" rtl="0">
              <a:lnSpc>
                <a:spcPct val="90000"/>
              </a:lnSpc>
              <a:spcBef>
                <a:spcPts val="1000"/>
              </a:spcBef>
              <a:spcAft>
                <a:spcPts val="0"/>
              </a:spcAft>
              <a:buClr>
                <a:schemeClr val="dk1"/>
              </a:buClr>
              <a:buSzPct val="100000"/>
              <a:buFont typeface="Arial" panose="020B0604020202020204" pitchFamily="34" charset="0"/>
              <a:buChar char="•"/>
            </a:pPr>
            <a:r>
              <a:rPr lang="cs-CZ" sz="4400" dirty="0" smtClean="0"/>
              <a:t>Hodnotí výstupy z praxe pro účely celkového hodnocení Individuální odborné praxe</a:t>
            </a:r>
          </a:p>
          <a:p>
            <a:pPr marL="0" lvl="0" indent="0" algn="l" rtl="0">
              <a:lnSpc>
                <a:spcPct val="90000"/>
              </a:lnSpc>
              <a:spcBef>
                <a:spcPts val="1000"/>
              </a:spcBef>
              <a:spcAft>
                <a:spcPts val="0"/>
              </a:spcAft>
              <a:buClr>
                <a:schemeClr val="dk1"/>
              </a:buClr>
              <a:buSzPct val="100000"/>
              <a:buNone/>
            </a:pPr>
            <a:r>
              <a:rPr lang="cs-CZ" sz="4400" dirty="0"/>
              <a:t> </a:t>
            </a:r>
            <a:r>
              <a:rPr lang="cs-CZ" sz="4400" dirty="0" smtClean="0"/>
              <a:t>                   </a:t>
            </a:r>
          </a:p>
          <a:p>
            <a:pPr marL="0" lvl="0" indent="0" algn="l" rtl="0">
              <a:lnSpc>
                <a:spcPct val="90000"/>
              </a:lnSpc>
              <a:spcBef>
                <a:spcPts val="1000"/>
              </a:spcBef>
              <a:spcAft>
                <a:spcPts val="0"/>
              </a:spcAft>
              <a:buClr>
                <a:schemeClr val="dk1"/>
              </a:buClr>
              <a:buSzPct val="100000"/>
              <a:buNone/>
            </a:pPr>
            <a:endParaRPr lang="cs-CZ" sz="4400" b="1" dirty="0"/>
          </a:p>
          <a:p>
            <a:pPr marL="0" lvl="0" indent="0" algn="l" rtl="0">
              <a:lnSpc>
                <a:spcPct val="90000"/>
              </a:lnSpc>
              <a:spcBef>
                <a:spcPts val="1000"/>
              </a:spcBef>
              <a:spcAft>
                <a:spcPts val="0"/>
              </a:spcAft>
              <a:buClr>
                <a:schemeClr val="dk1"/>
              </a:buClr>
              <a:buSzPct val="100000"/>
              <a:buNone/>
            </a:pPr>
            <a:endParaRPr sz="4400" dirty="0"/>
          </a:p>
          <a:p>
            <a:pPr marL="228600" lvl="0" indent="-228600" algn="l" rtl="0">
              <a:lnSpc>
                <a:spcPct val="90000"/>
              </a:lnSpc>
              <a:spcBef>
                <a:spcPts val="1000"/>
              </a:spcBef>
              <a:spcAft>
                <a:spcPts val="0"/>
              </a:spcAft>
              <a:buClr>
                <a:schemeClr val="dk1"/>
              </a:buClr>
              <a:buSzPct val="100000"/>
              <a:buChar char="•"/>
            </a:pPr>
            <a:endParaRPr lang="cs-CZ" sz="4400" dirty="0" smtClean="0"/>
          </a:p>
          <a:p>
            <a:pPr marL="0" lvl="0" indent="0" algn="l" rtl="0">
              <a:lnSpc>
                <a:spcPct val="90000"/>
              </a:lnSpc>
              <a:spcBef>
                <a:spcPts val="1000"/>
              </a:spcBef>
              <a:spcAft>
                <a:spcPts val="0"/>
              </a:spcAft>
              <a:buClr>
                <a:schemeClr val="dk1"/>
              </a:buClr>
              <a:buSzPct val="100000"/>
              <a:buNone/>
            </a:pPr>
            <a:r>
              <a:rPr lang="cs-CZ" sz="4400" dirty="0" smtClean="0"/>
              <a:t>                                                                                                                                                                                                                                                                                                                                                                                                                                                                                           	                                                                                                                                                                            student                                                        </a:t>
            </a:r>
            <a:r>
              <a:rPr lang="cs-CZ" sz="4400" dirty="0"/>
              <a:t>organizace/kontaktní osoba                                                                                                            </a:t>
            </a:r>
            <a:endParaRPr sz="4400" dirty="0"/>
          </a:p>
          <a:p>
            <a:pPr marL="0" lvl="0" indent="0" algn="l" rtl="0">
              <a:lnSpc>
                <a:spcPct val="90000"/>
              </a:lnSpc>
              <a:spcBef>
                <a:spcPts val="1000"/>
              </a:spcBef>
              <a:spcAft>
                <a:spcPts val="0"/>
              </a:spcAft>
              <a:buClr>
                <a:schemeClr val="dk1"/>
              </a:buClr>
              <a:buSzPct val="100000"/>
              <a:buNone/>
            </a:pPr>
            <a:r>
              <a:rPr lang="cs-CZ" sz="4400" dirty="0"/>
              <a:t>                                                                                                                                                             </a:t>
            </a:r>
            <a:endParaRPr sz="4400" dirty="0"/>
          </a:p>
          <a:p>
            <a:pPr marL="0" lvl="0" indent="0" algn="l" rtl="0">
              <a:lnSpc>
                <a:spcPct val="90000"/>
              </a:lnSpc>
              <a:spcBef>
                <a:spcPts val="1000"/>
              </a:spcBef>
              <a:spcAft>
                <a:spcPts val="0"/>
              </a:spcAft>
              <a:buClr>
                <a:schemeClr val="dk1"/>
              </a:buClr>
              <a:buSzPct val="100000"/>
              <a:buNone/>
            </a:pPr>
            <a:endParaRPr dirty="0"/>
          </a:p>
        </p:txBody>
      </p:sp>
      <p:pic>
        <p:nvPicPr>
          <p:cNvPr id="143" name="Google Shape;143;p10"/>
          <p:cNvPicPr preferRelativeResize="0"/>
          <p:nvPr/>
        </p:nvPicPr>
        <p:blipFill rotWithShape="1">
          <a:blip r:embed="rId3">
            <a:alphaModFix/>
          </a:blip>
          <a:srcRect/>
          <a:stretch/>
        </p:blipFill>
        <p:spPr>
          <a:xfrm>
            <a:off x="7745868" y="4012479"/>
            <a:ext cx="2901820" cy="1699710"/>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endParaRPr/>
          </a:p>
        </p:txBody>
      </p:sp>
      <p:sp>
        <p:nvSpPr>
          <p:cNvPr id="161" name="Google Shape;16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dirty="0"/>
          </a:p>
          <a:p>
            <a:pPr marL="0" lvl="0" indent="0" algn="l" rtl="0">
              <a:lnSpc>
                <a:spcPct val="90000"/>
              </a:lnSpc>
              <a:spcBef>
                <a:spcPts val="1000"/>
              </a:spcBef>
              <a:spcAft>
                <a:spcPts val="0"/>
              </a:spcAft>
              <a:buClr>
                <a:schemeClr val="dk1"/>
              </a:buClr>
              <a:buSzPts val="2800"/>
              <a:buNone/>
            </a:pPr>
            <a:r>
              <a:rPr lang="cs-CZ" dirty="0"/>
              <a:t>                                   </a:t>
            </a:r>
            <a:endParaRPr dirty="0"/>
          </a:p>
          <a:p>
            <a:pPr marL="0" lvl="0" indent="0" algn="l" rtl="0">
              <a:lnSpc>
                <a:spcPct val="90000"/>
              </a:lnSpc>
              <a:spcBef>
                <a:spcPts val="1000"/>
              </a:spcBef>
              <a:spcAft>
                <a:spcPts val="0"/>
              </a:spcAft>
              <a:buClr>
                <a:schemeClr val="dk1"/>
              </a:buClr>
              <a:buSzPts val="2800"/>
              <a:buNone/>
            </a:pPr>
            <a:r>
              <a:rPr lang="cs-CZ" dirty="0"/>
              <a:t>                                  </a:t>
            </a:r>
            <a:r>
              <a:rPr lang="cs-CZ" b="1" dirty="0"/>
              <a:t>DĚKUJEME ZA POZORNOST</a:t>
            </a:r>
            <a:endParaRPr dirty="0"/>
          </a:p>
          <a:p>
            <a:pPr marL="0" lvl="0" indent="0" algn="l" rtl="0">
              <a:lnSpc>
                <a:spcPct val="90000"/>
              </a:lnSpc>
              <a:spcBef>
                <a:spcPts val="1000"/>
              </a:spcBef>
              <a:spcAft>
                <a:spcPts val="0"/>
              </a:spcAft>
              <a:buClr>
                <a:schemeClr val="dk1"/>
              </a:buClr>
              <a:buSzPts val="2800"/>
              <a:buNone/>
            </a:pPr>
            <a:r>
              <a:rPr lang="cs-CZ" dirty="0"/>
              <a:t>                                    </a:t>
            </a:r>
            <a:endParaRP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Kancelář">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984</Words>
  <Application>Microsoft Office PowerPoint</Application>
  <PresentationFormat>Širokoúhlá obrazovka</PresentationFormat>
  <Paragraphs>209</Paragraphs>
  <Slides>17</Slides>
  <Notes>10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17</vt:i4>
      </vt:variant>
    </vt:vector>
  </HeadingPairs>
  <TitlesOfParts>
    <vt:vector size="22" baseType="lpstr">
      <vt:lpstr>Aptos</vt:lpstr>
      <vt:lpstr>Aptos Narrow</vt:lpstr>
      <vt:lpstr>Arial</vt:lpstr>
      <vt:lpstr>Calibri</vt:lpstr>
      <vt:lpstr>Motiv Office</vt:lpstr>
      <vt:lpstr>HTF UK Odborná praxe sociální pedagogika</vt:lpstr>
      <vt:lpstr>Úvod - kontext</vt:lpstr>
      <vt:lpstr>Formy praxe dle ročníků </vt:lpstr>
      <vt:lpstr>Nová akreditace</vt:lpstr>
      <vt:lpstr>Prezentace aplikace PowerPoint</vt:lpstr>
      <vt:lpstr> Reflektovaná sociálně pedagogická praxe I. - L0310 – letní období/5 kreditů/84 hodin </vt:lpstr>
      <vt:lpstr> Reflektovaná sociálně pedagogická praxe II. - L0311 </vt:lpstr>
      <vt:lpstr> Reflektovaná sociálně pedagogická praxe ve skupinách III. - L0312 </vt:lpstr>
      <vt:lpstr>Individuální odborná praxe</vt:lpstr>
      <vt:lpstr>Základní kroky – Individuální odborná praxe</vt:lpstr>
      <vt:lpstr>Výběr vhodné organizace a určení kontaktní osoby</vt:lpstr>
      <vt:lpstr> Proces zajištění a realizace Individuální odborné praxe </vt:lpstr>
      <vt:lpstr>Formuláře k naplnění podmínek Individuální odborné praxe </vt:lpstr>
      <vt:lpstr>Cíl Individuální odborné praxe </vt:lpstr>
      <vt:lpstr> Cíl Individuální odborné praxe</vt:lpstr>
      <vt:lpstr> Zhodnocení Individuální odborné praxe </vt:lpstr>
      <vt:lpstr>Prezentace aplikace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HTF UK Odborná praxe sociální pedagogika</dc:title>
  <dc:creator>Monika</dc:creator>
  <cp:lastModifiedBy>Monika</cp:lastModifiedBy>
  <cp:revision>9</cp:revision>
  <dcterms:created xsi:type="dcterms:W3CDTF">2024-10-02T17:21:51Z</dcterms:created>
  <dcterms:modified xsi:type="dcterms:W3CDTF">2026-09-14T18:59:26Z</dcterms:modified>
</cp:coreProperties>
</file>