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4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44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15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44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73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49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17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46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1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4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02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84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F05A4-A638-4106-A0B1-8956D8B7F528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F8C96-C0D0-43B1-9F93-C48D6C3462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7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Úvod do rozvojových studií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Základní pilíře rozvojové pomoci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63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SHRNUTÍ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Stejně tak je donory kladen důraz na transparentnost a hospodárnost při využívání prostředků z rozvojové spolupráce. Toto téma se dostalo do popředí nejen jako nezbytná součást úspěchu každého projektu, ale stalo se tématem samo o sobě.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28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SHTNUTÍ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Studie totiž ukázaly, že realizace rozvojové spolupráce v nedemokratických režimech má jen velmi malou účinnost. Finanční granty jsou proto v poslední době směřovány také přímo do oblasti tzv. dobrého vládnutí a rozvoje transparentního ekonomického prostředí.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664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Literatura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                 </a:t>
            </a:r>
            <a:r>
              <a:rPr lang="cs-CZ" dirty="0" err="1" smtClean="0"/>
              <a:t>Cabada</a:t>
            </a:r>
            <a:r>
              <a:rPr lang="cs-CZ" dirty="0" smtClean="0"/>
              <a:t>, L., Kubát, M. a kol. </a:t>
            </a:r>
            <a:r>
              <a:rPr lang="cs-CZ" b="1" dirty="0" smtClean="0"/>
              <a:t>Úvod do studia politické vědy,</a:t>
            </a:r>
            <a:r>
              <a:rPr lang="cs-CZ" dirty="0" smtClean="0"/>
              <a:t> 2. vyd. Praha: </a:t>
            </a:r>
            <a:r>
              <a:rPr lang="cs-CZ" dirty="0" err="1" smtClean="0"/>
              <a:t>Eurolex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Bohemia</a:t>
            </a:r>
            <a:r>
              <a:rPr lang="cs-CZ" b="1" dirty="0" smtClean="0"/>
              <a:t>, </a:t>
            </a:r>
            <a:r>
              <a:rPr lang="cs-CZ" dirty="0" smtClean="0"/>
              <a:t>2004.</a:t>
            </a:r>
          </a:p>
          <a:p>
            <a:pPr marL="0" indent="0">
              <a:buNone/>
            </a:pPr>
            <a:r>
              <a:rPr lang="cs-CZ" dirty="0" smtClean="0"/>
              <a:t> 	 	 </a:t>
            </a:r>
          </a:p>
          <a:p>
            <a:pPr marL="0" indent="0">
              <a:buNone/>
            </a:pPr>
            <a:r>
              <a:rPr lang="cs-CZ" dirty="0" smtClean="0"/>
              <a:t>	Urban, L. a kol. </a:t>
            </a:r>
            <a:r>
              <a:rPr lang="cs-CZ" b="1" dirty="0" smtClean="0"/>
              <a:t>Hospodářská politika.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		</a:t>
            </a:r>
            <a:r>
              <a:rPr lang="cs-CZ" dirty="0" smtClean="0"/>
              <a:t>Praha: Victoria </a:t>
            </a:r>
            <a:r>
              <a:rPr lang="cs-CZ" dirty="0" err="1" smtClean="0"/>
              <a:t>Publishing</a:t>
            </a:r>
            <a:r>
              <a:rPr lang="cs-CZ" dirty="0" smtClean="0"/>
              <a:t>, 1994.</a:t>
            </a:r>
          </a:p>
          <a:p>
            <a:pPr marL="0" indent="0">
              <a:buNone/>
            </a:pPr>
            <a:r>
              <a:rPr lang="cs-CZ" dirty="0" smtClean="0"/>
              <a:t> </a:t>
            </a:r>
          </a:p>
          <a:p>
            <a:pPr marL="0" indent="0">
              <a:buNone/>
            </a:pPr>
            <a:r>
              <a:rPr lang="cs-CZ" dirty="0" smtClean="0"/>
              <a:t>	 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Drulák</a:t>
            </a:r>
            <a:r>
              <a:rPr lang="cs-CZ" dirty="0" smtClean="0"/>
              <a:t>, P. </a:t>
            </a:r>
            <a:r>
              <a:rPr lang="cs-CZ" b="1" dirty="0" smtClean="0"/>
              <a:t>Teorie mezinárodních vztahů.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		</a:t>
            </a:r>
            <a:r>
              <a:rPr lang="cs-CZ" dirty="0" smtClean="0"/>
              <a:t>Praha: Portál, 2003.</a:t>
            </a:r>
          </a:p>
          <a:p>
            <a:pPr marL="0" indent="0">
              <a:buNone/>
            </a:pPr>
            <a:r>
              <a:rPr lang="cs-CZ" dirty="0" smtClean="0"/>
              <a:t> </a:t>
            </a:r>
          </a:p>
          <a:p>
            <a:pPr marL="0" indent="0">
              <a:buNone/>
            </a:pPr>
            <a:r>
              <a:rPr lang="cs-CZ" dirty="0" smtClean="0"/>
              <a:t>	Fic, V. M. </a:t>
            </a:r>
            <a:r>
              <a:rPr lang="cs-CZ" b="1" dirty="0" smtClean="0"/>
              <a:t>Nové uspořádání světa.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cs-CZ" dirty="0" smtClean="0"/>
              <a:t>	Brno: </a:t>
            </a:r>
            <a:r>
              <a:rPr lang="cs-CZ" dirty="0" err="1" smtClean="0"/>
              <a:t>Vutium</a:t>
            </a:r>
            <a:r>
              <a:rPr lang="cs-CZ" dirty="0" smtClean="0"/>
              <a:t>, 1999.</a:t>
            </a:r>
          </a:p>
          <a:p>
            <a:pPr marL="0" indent="0">
              <a:buNone/>
            </a:pPr>
            <a:r>
              <a:rPr lang="cs-CZ" dirty="0" smtClean="0"/>
              <a:t> </a:t>
            </a:r>
          </a:p>
          <a:p>
            <a:pPr marL="0" indent="0">
              <a:buNone/>
            </a:pPr>
            <a:r>
              <a:rPr lang="cs-CZ" dirty="0" smtClean="0"/>
              <a:t>	 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Dewey</a:t>
            </a:r>
            <a:r>
              <a:rPr lang="cs-CZ" dirty="0" smtClean="0"/>
              <a:t>, J. </a:t>
            </a:r>
            <a:r>
              <a:rPr lang="cs-CZ" b="1" dirty="0" smtClean="0"/>
              <a:t>Demokracie a výchova.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		</a:t>
            </a:r>
            <a:r>
              <a:rPr lang="cs-CZ" dirty="0" smtClean="0"/>
              <a:t>Praha: J. </a:t>
            </a:r>
            <a:r>
              <a:rPr lang="cs-CZ" dirty="0" err="1" smtClean="0"/>
              <a:t>Leichter</a:t>
            </a:r>
            <a:r>
              <a:rPr lang="cs-CZ" dirty="0" smtClean="0"/>
              <a:t>, 1932.</a:t>
            </a:r>
          </a:p>
          <a:p>
            <a:pPr marL="0" indent="0">
              <a:buNone/>
            </a:pPr>
            <a:r>
              <a:rPr lang="cs-CZ" dirty="0" smtClean="0"/>
              <a:t> </a:t>
            </a:r>
          </a:p>
          <a:p>
            <a:pPr marL="0" indent="0">
              <a:buNone/>
            </a:pPr>
            <a:r>
              <a:rPr lang="cs-CZ" dirty="0" smtClean="0"/>
              <a:t>	Nováček, P. </a:t>
            </a:r>
            <a:r>
              <a:rPr lang="cs-CZ" b="1" dirty="0" smtClean="0"/>
              <a:t>Křižovatky budoucnosti: směřování k udržitelnému rozvoji a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		globálnímu řízení. </a:t>
            </a:r>
            <a:r>
              <a:rPr lang="cs-CZ" dirty="0" smtClean="0"/>
              <a:t>Praha: G plus G, 1999.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71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2D050"/>
                </a:solidFill>
              </a:rPr>
              <a:t>podpora vzdělávání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Negramotnost a nedostatek vzdělání jsou jednou ze základních překážek samostatného vývoje jednotlivých </a:t>
            </a:r>
            <a:r>
              <a:rPr lang="cs-CZ" b="1" dirty="0" smtClean="0"/>
              <a:t>rozvojových</a:t>
            </a:r>
            <a:r>
              <a:rPr lang="cs-CZ" dirty="0" smtClean="0"/>
              <a:t> zemí. </a:t>
            </a:r>
          </a:p>
          <a:p>
            <a:endParaRPr lang="cs-CZ" dirty="0" smtClean="0"/>
          </a:p>
          <a:p>
            <a:r>
              <a:rPr lang="cs-CZ" dirty="0" smtClean="0"/>
              <a:t>Základní školu nenavštěvuje zhruba 115 milionů dětí po celém světě, téměř 60 % z tohoto počtu tvoří dívky.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42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2D050"/>
                </a:solidFill>
              </a:rPr>
              <a:t>podpora vzdělávání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projekty zaměřené na šíření gramotnosti, posilování učitelských kapacit a metodologie se proto řadí v rámci rozvojové spolupráce ke klíčovým.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38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2D050"/>
                </a:solidFill>
              </a:rPr>
              <a:t>podpora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92D050"/>
                </a:solidFill>
              </a:rPr>
              <a:t>zdravotnictví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Jedním z největších problémů zemí globálního Jihu je šíření HIV/AIDS a dalších nakažlivých nemocí, z nichž některé jsou v rozvinutějších zemích snadno léčitelné. Mnohé programy rozvojové spolupráce se proto soustředí nejen na zlepšení zdravotnického systému jednotlivých zemí, ale ve stejné míře se věnují prevenci chorob a sociální pomoci infikovaným.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20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2D050"/>
                </a:solidFill>
              </a:rPr>
              <a:t>rozvoj podnikání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Chudé oblasti většinou trpí vysokou nezaměstnaností a nízkým počtem pracovních míst, která nebývají ani dobře placená. Rozvojová spolupráce se proto často zaměřuje na rozvoj podnikání, například zřizování dílen a podniků, či na zvyšování kvalifikace obyvatel dané oblasti prostřednictvím různých kurzů. Nedílnou součástí rozvojové spolupráce je i technická pomoc při budování potřebných institucí a podmínek vhodných pro rozvoj podnikání.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71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2D050"/>
                </a:solidFill>
              </a:rPr>
              <a:t>fyzická infrastruktura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fyzická infrastruktura —</a:t>
            </a:r>
            <a:r>
              <a:rPr lang="cs-CZ" dirty="0" smtClean="0"/>
              <a:t> Žádná země se neobejde bez investic do infrastruktury, ať již jde o zajištění pitné vody pro nejchudší obyvatele, přes budování dopravní sítě až po moderní telekomunikace potřebné pro rozvoj podnikání a přilákání zahraničních investorů. Ve světle prioritních potřeb (vzdělání, zdravotnictví) se však vede debata, do jaké míry se k tomu mají využívat omezené zdroje na rozvojovou pomoc a do jaké míry by tyto potřeby měly být financovány ze soukromých zdrojů.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07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2D050"/>
                </a:solidFill>
              </a:rPr>
              <a:t>životní prostředí 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Rozvojové projekty se velmi často věnují také otázkám životního prostředí, ekologických katastrof, záchrany druhů živočichů i rostlin, geologických průzkumů, zalesňování atd. Od nich se odvíjejí globální kampaně, jako například aktivity na záchranu deštných pralesů v Brazílii nebo projekty zabývající se životními podmínkami lidí ve stále se rozrůstajících městech.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19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2D050"/>
                </a:solidFill>
              </a:rPr>
              <a:t>energetické zdroje</a:t>
            </a:r>
            <a:r>
              <a:rPr lang="cs-CZ" b="1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Velkým tématem rozvojové spolupráce je také otázka soběstačnosti a dlouhodobé udržitelnosti energetických zdrojů, které svět potřebuje ke své existenci. Na toto téma jsou zaměřeny aktivity jako výzkum a realizace </a:t>
            </a:r>
            <a:r>
              <a:rPr lang="cs-CZ" b="1" dirty="0" smtClean="0"/>
              <a:t>projektů</a:t>
            </a:r>
            <a:r>
              <a:rPr lang="cs-CZ" dirty="0" smtClean="0"/>
              <a:t> </a:t>
            </a:r>
            <a:r>
              <a:rPr lang="cs-CZ" b="1" dirty="0" smtClean="0"/>
              <a:t>v</a:t>
            </a:r>
            <a:r>
              <a:rPr lang="cs-CZ" dirty="0" smtClean="0"/>
              <a:t> oblasti alternativních zdrojů energie nebo hledání úspor </a:t>
            </a:r>
            <a:r>
              <a:rPr lang="cs-CZ" b="1" dirty="0" smtClean="0"/>
              <a:t>v</a:t>
            </a:r>
            <a:r>
              <a:rPr lang="cs-CZ" dirty="0" smtClean="0"/>
              <a:t> daných systémech.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20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92D050"/>
                </a:solidFill>
              </a:rPr>
              <a:t>gender a demokratizace, dobré vládnutí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stále více propagovaným rozvojovým projektům poslední doby patří aktivity zaměřené na vzdělávání žen. Jejich práva a jejich schopnost vyjadřovat se k palčivým problémům chudoby a ekonomické nerovnosti jsou pro úspěch rozvojové spolupráce vnímány jako rozhodující.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866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139</Words>
  <Application>Microsoft Office PowerPoint</Application>
  <PresentationFormat>Předvádění na obrazovce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Úvod do rozvojových studií</vt:lpstr>
      <vt:lpstr>podpora vzdělávání</vt:lpstr>
      <vt:lpstr>podpora vzdělávání</vt:lpstr>
      <vt:lpstr>podpora zdravotnictví</vt:lpstr>
      <vt:lpstr>rozvoj podnikání</vt:lpstr>
      <vt:lpstr>fyzická infrastruktura</vt:lpstr>
      <vt:lpstr>životní prostředí </vt:lpstr>
      <vt:lpstr>energetické zdroje </vt:lpstr>
      <vt:lpstr>gender a demokratizace, dobré vládnutí</vt:lpstr>
      <vt:lpstr>SHRNUTÍ</vt:lpstr>
      <vt:lpstr>SHTNUTÍ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rozvojových studií</dc:title>
  <dc:creator>Vladimír Nový</dc:creator>
  <cp:lastModifiedBy>Vladimír Nový</cp:lastModifiedBy>
  <cp:revision>2</cp:revision>
  <dcterms:created xsi:type="dcterms:W3CDTF">2014-01-15T12:47:40Z</dcterms:created>
  <dcterms:modified xsi:type="dcterms:W3CDTF">2014-01-15T12:58:09Z</dcterms:modified>
</cp:coreProperties>
</file>