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8" r:id="rId8"/>
    <p:sldId id="261" r:id="rId9"/>
    <p:sldId id="270" r:id="rId10"/>
    <p:sldId id="262" r:id="rId11"/>
    <p:sldId id="269" r:id="rId12"/>
    <p:sldId id="264" r:id="rId13"/>
    <p:sldId id="265" r:id="rId14"/>
    <p:sldId id="266" r:id="rId15"/>
    <p:sldId id="273" r:id="rId16"/>
    <p:sldId id="272" r:id="rId17"/>
    <p:sldId id="274" r:id="rId18"/>
  </p:sldIdLst>
  <p:sldSz cx="9144000" cy="6858000" type="screen4x3"/>
  <p:notesSz cx="6805613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AD8458-B656-4B82-8093-74B0A7FC9E8C}" type="datetimeFigureOut">
              <a:rPr lang="cs-CZ"/>
              <a:pPr/>
              <a:t>12. 5. 2014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0C41FE-A8A1-4AAD-9CA4-46DC6D49D5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75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53D5-7C26-4E2A-AF29-A047392E0C7E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501A-81B4-49A3-A9D3-18244F89E3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62FC-9CF3-42B9-9F53-334AE0582841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42BD5-133F-42AF-B28A-C1AA646384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6F24-4D6A-48CB-8733-0766A4C4BF52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486B-8F9D-4C0F-B72B-4222E9BBEA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42CAE-E692-45C4-BD0C-5AAD38A67DBE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9455B-3612-4F86-843F-DB9824DCF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5B36-22B1-47E1-9C3B-275AABE96B7F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B1D4-2A0C-45FF-A832-4C84843212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5A6A9-9235-4526-9393-7BEC2E60A12D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1E37-352A-4325-A8CB-75EB05E42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C6794-E167-4C83-ACEC-E6729EA51656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6729-83C0-4684-9DCB-0B4847EEAA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9AE52-5F83-4D27-8B9C-A6394F441FE5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3D46-230A-403B-98E8-EE77850068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DD52-DB2A-42A6-A873-EDC7C4EB8E7A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97F8-C76D-461F-9CB9-508BBB9E25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C415-359E-4151-9A30-0831C03A647B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44762-FBD0-4DE8-BE75-BCC9627283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63E5-2129-4B96-9212-81139C81CC8A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4828C-3E60-4606-9B8D-BA8924102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A2ADDE-F1C0-4A0D-AC05-804478D9EB95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472CF3-9981-4567-837F-5954538422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2010" TargetMode="External"/><Relationship Id="rId3" Type="http://schemas.openxmlformats.org/officeDocument/2006/relationships/hyperlink" Target="http://cs.wikipedia.org/wiki/2005" TargetMode="External"/><Relationship Id="rId7" Type="http://schemas.openxmlformats.org/officeDocument/2006/relationships/hyperlink" Target="http://cs.wikipedia.org/wiki/2009" TargetMode="External"/><Relationship Id="rId2" Type="http://schemas.openxmlformats.org/officeDocument/2006/relationships/hyperlink" Target="http://cs.wikipedia.org/wiki/2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2008" TargetMode="External"/><Relationship Id="rId11" Type="http://schemas.openxmlformats.org/officeDocument/2006/relationships/hyperlink" Target="http://cs.wikipedia.org/wiki/2013" TargetMode="External"/><Relationship Id="rId5" Type="http://schemas.openxmlformats.org/officeDocument/2006/relationships/hyperlink" Target="http://cs.wikipedia.org/wiki/2007" TargetMode="External"/><Relationship Id="rId10" Type="http://schemas.openxmlformats.org/officeDocument/2006/relationships/hyperlink" Target="http://cs.wikipedia.org/wiki/2012" TargetMode="External"/><Relationship Id="rId4" Type="http://schemas.openxmlformats.org/officeDocument/2006/relationships/hyperlink" Target="http://cs.wikipedia.org/wiki/2006" TargetMode="External"/><Relationship Id="rId9" Type="http://schemas.openxmlformats.org/officeDocument/2006/relationships/hyperlink" Target="http://cs.wikipedia.org/wiki/20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cs-CZ" b="1" dirty="0" smtClean="0"/>
              <a:t>Humanitární pomoc a rozvojová spolupráce</a:t>
            </a:r>
            <a:endParaRPr lang="cs-CZ" b="1" dirty="0" smtClean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02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cs-CZ" b="1" dirty="0" smtClean="0"/>
              <a:t>Češi </a:t>
            </a:r>
            <a:r>
              <a:rPr lang="cs-CZ" b="1" dirty="0"/>
              <a:t>a charita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Oblast filantropie firem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cs-CZ" smtClean="0"/>
              <a:t>V oblasti filantropie firem se pořádají každoroční soutěže. Oceňují se nejštědřejší dárci. </a:t>
            </a:r>
          </a:p>
          <a:p>
            <a:pPr eaLnBrk="1" hangingPunct="1"/>
            <a:r>
              <a:rPr lang="cs-CZ" smtClean="0"/>
              <a:t>Například 61 milionů korun věnovala Česká spořitelna na projekty pomoci seniorům, na boj s drogovou závislostí, na vzdělávání a také na projekty v oblasti udržitelného rozvoje. </a:t>
            </a:r>
          </a:p>
          <a:p>
            <a:pPr eaLnBrk="1" hangingPunct="1"/>
            <a:r>
              <a:rPr lang="cs-CZ" smtClean="0"/>
              <a:t>Za to získala cenu nejštědřejší banka v ČR v soutěži Top odpovědná firma 2011.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Oblast filantropie firem</a:t>
            </a:r>
            <a:endParaRPr lang="cs-CZ" smtClean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 kategorii </a:t>
            </a:r>
            <a:r>
              <a:rPr lang="cs-CZ" b="1" smtClean="0"/>
              <a:t>Odpovědný produkt a marketing 2012</a:t>
            </a:r>
            <a:r>
              <a:rPr lang="cs-CZ" smtClean="0"/>
              <a:t> zvítězila </a:t>
            </a:r>
            <a:r>
              <a:rPr lang="cs-CZ" b="1" smtClean="0"/>
              <a:t>Telefónica</a:t>
            </a:r>
            <a:r>
              <a:rPr lang="cs-CZ" smtClean="0"/>
              <a:t> </a:t>
            </a:r>
            <a:r>
              <a:rPr lang="cs-CZ" b="1" smtClean="0"/>
              <a:t>Czech Republic </a:t>
            </a:r>
            <a:r>
              <a:rPr lang="cs-CZ" smtClean="0"/>
              <a:t>za </a:t>
            </a:r>
            <a:r>
              <a:rPr lang="cs-CZ" b="1" smtClean="0"/>
              <a:t>projekt Obsluha handicapovaných zákazníků.</a:t>
            </a:r>
          </a:p>
          <a:p>
            <a:pPr eaLnBrk="1" hangingPunct="1"/>
            <a:r>
              <a:rPr lang="cs-CZ" smtClean="0"/>
              <a:t> V kategorii </a:t>
            </a:r>
            <a:r>
              <a:rPr lang="cs-CZ" b="1" smtClean="0"/>
              <a:t>Největší dárce 2012</a:t>
            </a:r>
            <a:r>
              <a:rPr lang="cs-CZ" smtClean="0"/>
              <a:t> zvítězila firma </a:t>
            </a:r>
            <a:r>
              <a:rPr lang="cs-CZ" b="1" smtClean="0"/>
              <a:t>ČEZ.</a:t>
            </a:r>
            <a:r>
              <a:rPr lang="cs-CZ" smtClean="0"/>
              <a:t> </a:t>
            </a:r>
          </a:p>
          <a:p>
            <a:pPr eaLnBrk="1" hangingPunct="1"/>
            <a:r>
              <a:rPr lang="cs-CZ" b="1" smtClean="0"/>
              <a:t>Nejštědřejší dárce 2012</a:t>
            </a:r>
            <a:r>
              <a:rPr lang="cs-CZ" smtClean="0"/>
              <a:t>  je firma </a:t>
            </a:r>
            <a:r>
              <a:rPr lang="cs-CZ" b="1" smtClean="0"/>
              <a:t>Johnson &amp; Johnson.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UNICEF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2,8 procenta na management a administrativu</a:t>
            </a:r>
          </a:p>
          <a:p>
            <a:pPr eaLnBrk="1" hangingPunct="1"/>
            <a:r>
              <a:rPr lang="cs-CZ" smtClean="0"/>
              <a:t>4,8 procenta na podporu programů, ale i na náklady typu ostraha skladů, kontrola, monitoring.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Na přímou pomoc putuje 92,4 procenta z daru.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Transparentní projekty</a:t>
            </a:r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Nejenom krize je důvodem, proč jsou lidé v dávání peněz na dobročinné účely opatrnější. "Mnoho z nich bylo oklamáno – jejich peníze nešly tam, kam je poslali. Není proto divu, že nyní potřebují mít jistotu, že dary putují opravdu na dobrou věc a nebudou zneužity</a:t>
            </a:r>
          </a:p>
          <a:p>
            <a:pPr eaLnBrk="1" hangingPunct="1"/>
            <a:r>
              <a:rPr lang="cs-CZ" smtClean="0"/>
              <a:t>Darujsprávně.cz - zpřehlednění veřejných sbírek.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Nejraději v lidé v ČR pomáhají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obětem humanitárních katastrof </a:t>
            </a:r>
          </a:p>
          <a:p>
            <a:pPr eaLnBrk="1" hangingPunct="1">
              <a:defRPr/>
            </a:pPr>
            <a:r>
              <a:rPr lang="cs-CZ" dirty="0" smtClean="0"/>
              <a:t>strádajícím dětem</a:t>
            </a:r>
          </a:p>
          <a:p>
            <a:pPr eaLnBrk="1" hangingPunct="1">
              <a:defRPr/>
            </a:pPr>
            <a:r>
              <a:rPr lang="cs-CZ" dirty="0" smtClean="0"/>
              <a:t> Nejčastěji k tomu využívají dárcovské SMS.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Zatím nejúspěšnější sbírkou byla - odstranění následků po tsunami v Asii. Posláno bylo 1,6 milionu DMS, vybralo se přes 44 milionů korun.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Další významnou byla sbírka pro Haiti.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DMS</a:t>
            </a:r>
            <a:r>
              <a:rPr lang="cs-CZ" smtClean="0"/>
              <a:t> / </a:t>
            </a:r>
            <a:r>
              <a:rPr lang="cs-CZ" b="1" smtClean="0"/>
              <a:t>Dárcovská SMS</a:t>
            </a:r>
            <a:endParaRPr lang="cs-CZ" smtClean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DMS</a:t>
            </a:r>
            <a:r>
              <a:rPr lang="cs-CZ" smtClean="0"/>
              <a:t> či </a:t>
            </a:r>
            <a:r>
              <a:rPr lang="cs-CZ" b="1" smtClean="0"/>
              <a:t>Dárcovská SMS</a:t>
            </a:r>
            <a:r>
              <a:rPr lang="cs-CZ" smtClean="0"/>
              <a:t> je způsob zasílání drobných finančních prostředků na účty nadací a neziskových organizací.</a:t>
            </a:r>
          </a:p>
          <a:p>
            <a:pPr eaLnBrk="1" hangingPunct="1"/>
            <a:r>
              <a:rPr lang="cs-CZ" smtClean="0"/>
              <a:t>Tento systém funguje v ČR od 12.4. 2004. Provozuje jej Asociace provozovatelů mobilních sítí a Fórum dárců.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DMS</a:t>
            </a:r>
            <a:r>
              <a:rPr lang="cs-CZ" smtClean="0"/>
              <a:t> / </a:t>
            </a:r>
            <a:r>
              <a:rPr lang="cs-CZ" b="1" smtClean="0"/>
              <a:t>Dárcovská SMS</a:t>
            </a:r>
            <a:endParaRPr lang="cs-CZ" smtClean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Cena jedné odeslané DMS je vždy 30 Kč, z níž příjemce obdrží 27 Kč. </a:t>
            </a:r>
          </a:p>
          <a:p>
            <a:pPr eaLnBrk="1" hangingPunct="1"/>
            <a:r>
              <a:rPr lang="cs-CZ" smtClean="0"/>
              <a:t>Z darované částky se od 1.1. 2006 neplatí daň z přidané hodnoty. </a:t>
            </a:r>
          </a:p>
          <a:p>
            <a:pPr eaLnBrk="1" hangingPunct="1"/>
            <a:r>
              <a:rPr lang="cs-CZ" smtClean="0"/>
              <a:t>DMS je tak jedním z nejsnazších způsobů zasílání nízkých částek na charitativní účely.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DMS</a:t>
            </a:r>
            <a:r>
              <a:rPr lang="cs-CZ" smtClean="0"/>
              <a:t> / </a:t>
            </a:r>
            <a:r>
              <a:rPr lang="cs-CZ" b="1" smtClean="0"/>
              <a:t>Dárcovská SMS</a:t>
            </a:r>
            <a:endParaRPr lang="cs-CZ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4967287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0B050"/>
                          </a:solidFill>
                        </a:rPr>
                        <a:t>Rok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0B050"/>
                          </a:solidFill>
                        </a:rPr>
                        <a:t>Počet zaslaných DMS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0B050"/>
                          </a:solidFill>
                        </a:rPr>
                        <a:t>Vybráno peněz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2" tooltip="2004"/>
                        </a:rPr>
                        <a:t>2004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936 522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25 286 094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3" tooltip="2005"/>
                        </a:rPr>
                        <a:t>2005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3 270 413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88 301 151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4" tooltip="2006"/>
                        </a:rPr>
                        <a:t>2006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1 392 112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37 587 024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5" tooltip="2007"/>
                        </a:rPr>
                        <a:t>2007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 </a:t>
                      </a:r>
                      <a:r>
                        <a:rPr lang="cs-CZ" b="1" dirty="0"/>
                        <a:t>336 806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62 </a:t>
                      </a:r>
                      <a:r>
                        <a:rPr lang="cs-CZ" b="1" dirty="0"/>
                        <a:t>093 762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6" tooltip="2008"/>
                        </a:rPr>
                        <a:t>2008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1 323 402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35 731 854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7" tooltip="2009"/>
                        </a:rPr>
                        <a:t>2009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1 796 096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48 494 592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8" tooltip="2010"/>
                        </a:rPr>
                        <a:t>2010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2 256 690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60 930 630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9" tooltip="2011"/>
                        </a:rPr>
                        <a:t>2011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1 429 025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38 583 675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10" tooltip="2012"/>
                        </a:rPr>
                        <a:t>2012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986 294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26 629 938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r>
                        <a:rPr lang="cs-CZ" b="1" dirty="0">
                          <a:hlinkClick r:id="rId11" tooltip="2013"/>
                        </a:rPr>
                        <a:t>2013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1 294 167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35 313 261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Češi a charita</a:t>
            </a:r>
            <a:endParaRPr lang="cs-CZ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Skoro miliardu a půl ročně věnují lidé na charitu.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Firmy pak další 2,2 miliardy korun. To jsou hodnoty, které se odepisují z daní a jež monitoruje ministerstvo financí.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Češi a charita</a:t>
            </a:r>
            <a:endParaRPr lang="cs-CZ" smtClean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Skutečné číslo je mnohem vyšší. </a:t>
            </a:r>
          </a:p>
          <a:p>
            <a:pPr eaLnBrk="1" hangingPunct="1"/>
            <a:r>
              <a:rPr lang="cs-CZ" smtClean="0"/>
              <a:t>Chybějí totiž částky, které lidé dali za celý rok do kasiček na ulicích nebo poslali formou dárcovských DMS.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charitativní účely v tuzemsku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 charitativní účely v tuzemsku přispívá zhruba každý pátý člověk. </a:t>
            </a:r>
          </a:p>
          <a:p>
            <a:pPr eaLnBrk="1" hangingPunct="1"/>
            <a:r>
              <a:rPr lang="cs-CZ" sz="1400" smtClean="0"/>
              <a:t>(Vyplynulo to z průzkumu společnosti GfK Czech Republic).</a:t>
            </a:r>
            <a:r>
              <a:rPr lang="cs-CZ" smtClean="0"/>
              <a:t> </a:t>
            </a:r>
          </a:p>
          <a:p>
            <a:pPr eaLnBrk="1" hangingPunct="1"/>
            <a:r>
              <a:rPr lang="cs-CZ" smtClean="0"/>
              <a:t>Evropa:</a:t>
            </a:r>
          </a:p>
          <a:p>
            <a:pPr eaLnBrk="1" hangingPunct="1"/>
            <a:r>
              <a:rPr lang="cs-CZ" smtClean="0"/>
              <a:t>Tam přispívá na dobročinnost 36 procent lidí.</a:t>
            </a:r>
          </a:p>
          <a:p>
            <a:pPr eaLnBrk="1" hangingPunct="1"/>
            <a:r>
              <a:rPr lang="cs-CZ" smtClean="0"/>
              <a:t>Češi nejvíce pomáhají obětem katastrof (povodně) a strádajícím dětem.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Češi a charita</a:t>
            </a:r>
            <a:endParaRPr lang="cs-CZ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 Čechy zřejmě dolehla ekonomická krize. Podle průzkumu si mnoho z nich charitu prostě nemůže dovolit – uvedlo to 33 procent dotazovaných.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Češi a charita</a:t>
            </a:r>
            <a:endParaRPr lang="cs-CZ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 r. 2009 cítí lidé v Česku dopady krize.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R. 2013 přibylo 1 200 nových dárců, podporu ukončilo téměř 500 lidí. Důvody jsou různé, k nejčastějším patří právě ekonomické těžkosti spojené se ztrátou práce (info. Člověka v tísni, Charita, Na rovinu)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Češi a charita</a:t>
            </a:r>
            <a:endParaRPr lang="cs-CZ" smtClean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polovina vybraných peněz jde na humanitární pomoc ve světě, čtvrtina na podporu politicky pronásledovaných v totalitních režimech a čtvrtina na rozvoj organizace.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Češi a charita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Výše příspěvků na charitu rok od roku klesá. </a:t>
            </a:r>
          </a:p>
          <a:p>
            <a:pPr eaLnBrk="1" hangingPunct="1"/>
            <a:r>
              <a:rPr lang="cs-CZ" smtClean="0"/>
              <a:t>V roce 2007 darovaly firmy přes 2,5 miliardy korun, v každém následujícím roce to bylo už o sto milionů méně. </a:t>
            </a:r>
          </a:p>
          <a:p>
            <a:pPr eaLnBrk="1" hangingPunct="1"/>
            <a:r>
              <a:rPr lang="cs-CZ" smtClean="0"/>
              <a:t>Zájem o dobročinnost je nejvyšší na konci roku.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Češi a charita</a:t>
            </a:r>
            <a:endParaRPr lang="cs-CZ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Ekonomická krize v dárcovství stále znát. </a:t>
            </a:r>
          </a:p>
          <a:p>
            <a:pPr eaLnBrk="1" hangingPunct="1"/>
            <a:r>
              <a:rPr lang="cs-CZ" smtClean="0"/>
              <a:t>Lidé i firmy pečlivěji vybírají, komu své příspěvky svěří, a zajímají se o to, jak konkrétně bude jejich dar využit a kolik se skutečně dostane k potřebným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699</Words>
  <Application>Microsoft Office PowerPoint</Application>
  <PresentationFormat>Předvádění na obrazovce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Humanitární pomoc a rozvojová spolupráce</vt:lpstr>
      <vt:lpstr>Češi a charita</vt:lpstr>
      <vt:lpstr>Češi a charita</vt:lpstr>
      <vt:lpstr>charitativní účely v tuzemsku</vt:lpstr>
      <vt:lpstr>Češi a charita</vt:lpstr>
      <vt:lpstr>Češi a charita</vt:lpstr>
      <vt:lpstr>Češi a charita</vt:lpstr>
      <vt:lpstr>Češi a charita </vt:lpstr>
      <vt:lpstr>Češi a charita</vt:lpstr>
      <vt:lpstr>Oblast filantropie firem</vt:lpstr>
      <vt:lpstr>Oblast filantropie firem</vt:lpstr>
      <vt:lpstr>UNICEF</vt:lpstr>
      <vt:lpstr>Transparentní projekty</vt:lpstr>
      <vt:lpstr>Nejraději v lidé v ČR pomáhají</vt:lpstr>
      <vt:lpstr>DMS / Dárcovská SMS</vt:lpstr>
      <vt:lpstr>DMS / Dárcovská SMS</vt:lpstr>
      <vt:lpstr>DMS / Dárcovská SMS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9</cp:revision>
  <dcterms:created xsi:type="dcterms:W3CDTF">2012-11-26T16:26:39Z</dcterms:created>
  <dcterms:modified xsi:type="dcterms:W3CDTF">2014-05-12T17:03:51Z</dcterms:modified>
</cp:coreProperties>
</file>