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1" r:id="rId23"/>
    <p:sldId id="280" r:id="rId24"/>
    <p:sldId id="281" r:id="rId25"/>
    <p:sldId id="282" r:id="rId26"/>
    <p:sldId id="289" r:id="rId27"/>
    <p:sldId id="290" r:id="rId28"/>
    <p:sldId id="283" r:id="rId29"/>
    <p:sldId id="284" r:id="rId30"/>
    <p:sldId id="285" r:id="rId31"/>
    <p:sldId id="286" r:id="rId32"/>
    <p:sldId id="287" r:id="rId33"/>
    <p:sldId id="288" r:id="rId34"/>
    <p:sldId id="277" r:id="rId35"/>
    <p:sldId id="278" r:id="rId36"/>
    <p:sldId id="279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6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34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5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61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25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9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4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2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79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25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6D9A1-EFAB-44E9-90A7-0FAB93A99D14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6D54-9146-4674-900A-1D46E93B1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6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Problémy menšinových skupin </a:t>
            </a:r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PRÁCE S MIGRANTY, S ŽADATELI O MEZINÁRODNÍ OCHRANU, AZYL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30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žadatel tráví v azylovém středisku dlouhou dobu, může se u něj vyskytnout tzv. </a:t>
            </a:r>
            <a:r>
              <a:rPr lang="cs-CZ" b="1" dirty="0" smtClean="0"/>
              <a:t>táborový </a:t>
            </a:r>
            <a:r>
              <a:rPr lang="cs-CZ" b="1" dirty="0"/>
              <a:t>syndrom. </a:t>
            </a:r>
            <a:endParaRPr lang="cs-CZ" b="1" dirty="0" smtClean="0"/>
          </a:p>
          <a:p>
            <a:r>
              <a:rPr lang="cs-CZ" dirty="0" smtClean="0"/>
              <a:t>Tento </a:t>
            </a:r>
            <a:r>
              <a:rPr lang="cs-CZ" dirty="0"/>
              <a:t>syndrom se vyznačuje pasivitou, apatií až depresí, v ojedinělých </a:t>
            </a:r>
            <a:r>
              <a:rPr lang="cs-CZ" dirty="0" smtClean="0"/>
              <a:t>případech </a:t>
            </a:r>
            <a:r>
              <a:rPr lang="cs-CZ" dirty="0"/>
              <a:t>až agresivitou. Toto jednání je důsledkem toho, že dospělý člověk nemůže plnit svou obvyklou roli.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733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</a:t>
            </a:r>
            <a:r>
              <a:rPr lang="cs-CZ" dirty="0"/>
              <a:t>práci s žadateli o mezinárodní ochranu je důležitá sociální </a:t>
            </a:r>
            <a:r>
              <a:rPr lang="cs-CZ" dirty="0" smtClean="0"/>
              <a:t>opora</a:t>
            </a:r>
            <a:r>
              <a:rPr lang="cs-CZ" dirty="0"/>
              <a:t>, kterou mohou žadatele nalézt ve své rodině. Samozřejmě by ji měl poskytovat i sociální pracovník, který zajistí základní podmínky jejich existence. Také je důležitá </a:t>
            </a:r>
            <a:r>
              <a:rPr lang="cs-CZ" dirty="0" err="1" smtClean="0"/>
              <a:t>psychoterapeu</a:t>
            </a:r>
            <a:r>
              <a:rPr lang="cs-CZ" dirty="0" smtClean="0"/>
              <a:t> </a:t>
            </a:r>
            <a:r>
              <a:rPr lang="cs-CZ" dirty="0" err="1"/>
              <a:t>tická</a:t>
            </a:r>
            <a:r>
              <a:rPr lang="cs-CZ" dirty="0"/>
              <a:t> pomoc, která jim pomůže, aby své problémy částečně zvládli.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40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Sociální práce a sociální služby v prostředí azylových zařízení Správy uprchlických </a:t>
            </a:r>
            <a:r>
              <a:rPr lang="cs-CZ" sz="3100" dirty="0" smtClean="0"/>
              <a:t>za </a:t>
            </a:r>
            <a:r>
              <a:rPr lang="cs-CZ" sz="3100" dirty="0"/>
              <a:t>řízení MV 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je povinna na základě Ženevské konvence a ostatních mezinárodních smluv zajistit základní životní potřeby, důstojnou existenci a zabezpečit těmto osobám sociální </a:t>
            </a:r>
            <a:r>
              <a:rPr lang="cs-CZ" dirty="0" smtClean="0"/>
              <a:t>služby </a:t>
            </a:r>
            <a:r>
              <a:rPr lang="cs-CZ" dirty="0"/>
              <a:t>od zahájení řízení o mezinárodní ochranu až po jeho ukončení.</a:t>
            </a:r>
          </a:p>
        </p:txBody>
      </p:sp>
    </p:spTree>
    <p:extLst>
      <p:ext uri="{BB962C8B-B14F-4D97-AF65-F5344CB8AC3E}">
        <p14:creationId xmlns:p14="http://schemas.microsoft.com/office/powerpoint/2010/main" val="1027247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Tyto sociální služby </a:t>
            </a:r>
            <a:r>
              <a:rPr lang="cs-CZ" dirty="0" smtClean="0"/>
              <a:t>poskytuje </a:t>
            </a:r>
            <a:r>
              <a:rPr lang="cs-CZ" dirty="0"/>
              <a:t>v pobytových, přijímacích a integračních střediscích, odborně vzdělaným personálem. Podílí se na nich různé pomáhající profese (psycholog, pečovatel, lékař aj). </a:t>
            </a:r>
          </a:p>
        </p:txBody>
      </p:sp>
    </p:spTree>
    <p:extLst>
      <p:ext uri="{BB962C8B-B14F-4D97-AF65-F5344CB8AC3E}">
        <p14:creationId xmlns:p14="http://schemas.microsoft.com/office/powerpoint/2010/main" val="1969947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Žadatelé o mezinárodní ochranu stráví velmi dlouhou dobu v pobytových střediscích, protože vyřízení žádosti o mezinárodní ochranu je zdlouhavý proces. Kromě poskytnutí ubytování, stravy a hygienických prostředků se jedná o zajištění zdravotní péče, předškolní výchovy, poskytnutí sociálního nebo psychologického poradenství a nabídku volnočasových aktivit.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7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pracovníci pomáhají klientům v procesu adaptace na nové životní podmínky a jejich činnost směřuje k  průběžnému informování klientů, s cílem umožnit jim základní orientaci v prostorách střediska. základní orientaci v prostorách střediska. </a:t>
            </a:r>
          </a:p>
        </p:txBody>
      </p:sp>
    </p:spTree>
    <p:extLst>
      <p:ext uri="{BB962C8B-B14F-4D97-AF65-F5344CB8AC3E}">
        <p14:creationId xmlns:p14="http://schemas.microsoft.com/office/powerpoint/2010/main" val="161128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Ohroženým skupinám žadatelů o udělení mezinárodní ochrany, jako jsou například matky s dětmi, samostatné ženy, nezletilí bez doprovodu zákonného zástupce a fyzicky či psychicky handicapovaní jedinci, je poskytnut specifický přístup.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13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potřeby je klientům zprostředkováváno psychologické poradenství. Dále sociální pracovníci těchto středisek dohlížejí na povinnou docházku dětí do základní školy. V rámci státního integračního programu jsou žadatelům nabízeny kurzy českého jazyka a blok </a:t>
            </a:r>
            <a:r>
              <a:rPr lang="cs-CZ" dirty="0" err="1"/>
              <a:t>socio</a:t>
            </a:r>
            <a:r>
              <a:rPr lang="cs-CZ" dirty="0"/>
              <a:t>- kulturních dovedností, který by žadatelům měl pomoci se lépe integrovat do společnosti.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98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Významnou úlohu v procesu adaptace hraje vyplnění volného času. O smysluplné využití volna klientů se starají zaměstnanci střediska a nevládní organizace, jejichž zaměstnanci s žadateli například navštěvují kulturní akce v okolí středisek a připravují výlety, letní tábory, karnevaly pro děti apod.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584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Vládní a nevládní organizace </a:t>
            </a:r>
            <a:r>
              <a:rPr lang="cs-CZ" sz="3600" dirty="0" smtClean="0"/>
              <a:t>v</a:t>
            </a:r>
            <a:br>
              <a:rPr lang="cs-CZ" sz="3600" dirty="0" smtClean="0"/>
            </a:br>
            <a:r>
              <a:rPr lang="cs-CZ" sz="3600" dirty="0" smtClean="0"/>
              <a:t> </a:t>
            </a:r>
            <a:r>
              <a:rPr lang="cs-CZ" sz="3600" dirty="0"/>
              <a:t>České republice  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Otázky azylu a migrace jsou plně v kompetenci tří složek Ministerstva vnitra. Mezi tyto </a:t>
            </a:r>
            <a:r>
              <a:rPr lang="cs-CZ" dirty="0" smtClean="0"/>
              <a:t>složky řadíme: </a:t>
            </a:r>
          </a:p>
          <a:p>
            <a:r>
              <a:rPr lang="cs-CZ" dirty="0" smtClean="0"/>
              <a:t>Správu </a:t>
            </a:r>
            <a:r>
              <a:rPr lang="cs-CZ" dirty="0"/>
              <a:t>uprchlických zařízení (SUZ), </a:t>
            </a:r>
            <a:endParaRPr lang="cs-CZ" dirty="0" smtClean="0"/>
          </a:p>
          <a:p>
            <a:r>
              <a:rPr lang="cs-CZ" dirty="0" smtClean="0"/>
              <a:t>Odbor </a:t>
            </a:r>
            <a:r>
              <a:rPr lang="cs-CZ" dirty="0"/>
              <a:t>azylové a migrační politiky (OAMP) </a:t>
            </a:r>
            <a:endParaRPr lang="cs-CZ" dirty="0" smtClean="0"/>
          </a:p>
          <a:p>
            <a:r>
              <a:rPr lang="cs-CZ" dirty="0" smtClean="0"/>
              <a:t>Policii </a:t>
            </a:r>
            <a:r>
              <a:rPr lang="cs-CZ" dirty="0"/>
              <a:t>České republiky (PČR). </a:t>
            </a:r>
          </a:p>
        </p:txBody>
      </p:sp>
    </p:spTree>
    <p:extLst>
      <p:ext uri="{BB962C8B-B14F-4D97-AF65-F5344CB8AC3E}">
        <p14:creationId xmlns:p14="http://schemas.microsoft.com/office/powerpoint/2010/main" val="398015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práci s žadateli o mezinárodní ochranu můžeme definovat jako </a:t>
            </a:r>
            <a:r>
              <a:rPr lang="cs-CZ" b="1" dirty="0" smtClean="0"/>
              <a:t>široký souhrn cílených aktivit, zaměřený na hledání řešení situace jednotlivců, rodin, či komunity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Jedná se převážně o jejich adaptaci, úspěšnou integraci do české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812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azylové procedury vstupují i nevládní organizace, které se snaží většinou bezplatně </a:t>
            </a:r>
            <a:r>
              <a:rPr lang="cs-CZ" dirty="0" smtClean="0"/>
              <a:t>pomoci </a:t>
            </a:r>
            <a:r>
              <a:rPr lang="cs-CZ" dirty="0"/>
              <a:t>žadatelům o azyl a zlepšit jejich podmínky v průběhu čekání na rozhodnutí o udělení azylu.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340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např. o Konsorcium nevládních organizací pracujících s uprchlíky, Organizaci pro pomoc uprchlíkům (OPU), Poradnu pro integraci, Sdružení občanů zabývajících se </a:t>
            </a:r>
            <a:r>
              <a:rPr lang="cs-CZ" dirty="0" err="1" smtClean="0"/>
              <a:t>emi</a:t>
            </a:r>
            <a:r>
              <a:rPr lang="cs-CZ" dirty="0" smtClean="0"/>
              <a:t>- granty (SOZE), Sdružení pro integraci a migraci (SIMI).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542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ŽADATELÉ O MEZINÁRODNÍ OCHRANU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Mezinárodní ochrana</a:t>
            </a:r>
          </a:p>
          <a:p>
            <a:r>
              <a:rPr lang="cs-CZ" b="1" dirty="0" smtClean="0"/>
              <a:t>Azyl</a:t>
            </a:r>
          </a:p>
          <a:p>
            <a:r>
              <a:rPr lang="cs-CZ" b="1" dirty="0" smtClean="0"/>
              <a:t>Doplňková ochrana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336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Mezinárodní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Každý, kdo je v zemi původu pronásledován, může po příchodu do České republiky požádat o mezinárodní ochranu, která je udělena buď formou </a:t>
            </a:r>
            <a:r>
              <a:rPr lang="cs-CZ" b="1" dirty="0" smtClean="0"/>
              <a:t>azylu</a:t>
            </a:r>
            <a:r>
              <a:rPr lang="cs-CZ" dirty="0" smtClean="0"/>
              <a:t>, nebo </a:t>
            </a:r>
            <a:r>
              <a:rPr lang="cs-CZ" b="1" dirty="0" smtClean="0"/>
              <a:t>doplňkové ochrany</a:t>
            </a:r>
            <a:r>
              <a:rPr lang="cs-CZ" dirty="0" smtClean="0"/>
              <a:t>. Během řízení o udělení mezinárodní ochrany </a:t>
            </a:r>
            <a:r>
              <a:rPr lang="cs-CZ" b="1" dirty="0" smtClean="0"/>
              <a:t>ministerstvo vnitra </a:t>
            </a:r>
            <a:r>
              <a:rPr lang="cs-CZ" dirty="0" smtClean="0"/>
              <a:t>zkoumá, zda byl žadatel v zemi původu pronásledován z důvodu: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318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uplatňování politických práv a svobod</a:t>
            </a:r>
            <a:endParaRPr lang="cs-CZ" dirty="0" smtClean="0"/>
          </a:p>
          <a:p>
            <a:r>
              <a:rPr lang="cs-CZ" b="1" dirty="0" smtClean="0"/>
              <a:t>rasy</a:t>
            </a:r>
            <a:endParaRPr lang="cs-CZ" dirty="0" smtClean="0"/>
          </a:p>
          <a:p>
            <a:r>
              <a:rPr lang="cs-CZ" b="1" dirty="0" smtClean="0"/>
              <a:t>pohlaví</a:t>
            </a:r>
            <a:endParaRPr lang="cs-CZ" dirty="0" smtClean="0"/>
          </a:p>
          <a:p>
            <a:r>
              <a:rPr lang="cs-CZ" b="1" dirty="0" smtClean="0"/>
              <a:t>náboženství</a:t>
            </a:r>
            <a:endParaRPr lang="cs-CZ" dirty="0" smtClean="0"/>
          </a:p>
          <a:p>
            <a:r>
              <a:rPr lang="cs-CZ" b="1" dirty="0" smtClean="0"/>
              <a:t>národností</a:t>
            </a:r>
            <a:endParaRPr lang="cs-CZ" dirty="0" smtClean="0"/>
          </a:p>
          <a:p>
            <a:r>
              <a:rPr lang="cs-CZ" b="1" dirty="0" smtClean="0"/>
              <a:t>příslušnosti k určité sociální skupině</a:t>
            </a:r>
            <a:endParaRPr lang="cs-CZ" dirty="0" smtClean="0"/>
          </a:p>
          <a:p>
            <a:r>
              <a:rPr lang="cs-CZ" b="1" dirty="0" smtClean="0"/>
              <a:t>pro zastávání určitých politických názorů ve státě, jehož občanství má, nebo, v případě, že je osobou bez státního občanství, ve státě jeho posledního trvalého bydliště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482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AZYL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Tomu, kdo prokáže, že byl ve své zemi pronásledován z níže uvedených důvodů, bude v České republice udělen azyl.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905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Důvody k udělení azylu jsou: 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pronásledování</a:t>
            </a:r>
            <a:r>
              <a:rPr lang="cs-CZ" dirty="0" smtClean="0"/>
              <a:t> za uplatňování politických práv a svobod z důvodu rasy, pohlaví, náboženství, národnosti, příslušnosti k určité sociální skupině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824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2) zastávání určitých politických názorů ve státě</a:t>
            </a:r>
            <a:r>
              <a:rPr lang="cs-CZ" dirty="0" smtClean="0"/>
              <a:t>, jehož občanství má, nebo, v případě, že je osobou bez státního občanství, ve státě jeho posledního trvalého bydliště.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316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Dalším důvodem udělení mezinárodní ochrany</a:t>
            </a:r>
            <a:r>
              <a:rPr lang="cs-CZ" b="1" dirty="0" smtClean="0"/>
              <a:t> je sloučení s rodinným příslušníkem (manželem, nezletilým dítětem nebo v případě nezletilého dítěte s rodičem), kterému již byl azyl udělen.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353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Posledním důvodem k udělení azylu jsou takzvané </a:t>
            </a:r>
            <a:r>
              <a:rPr lang="cs-CZ" b="1" dirty="0" smtClean="0"/>
              <a:t>humanitární důvody</a:t>
            </a:r>
            <a:r>
              <a:rPr lang="cs-CZ" dirty="0" smtClean="0"/>
              <a:t>. Na humanitární azyl </a:t>
            </a:r>
            <a:r>
              <a:rPr lang="cs-CZ" b="1" dirty="0" smtClean="0"/>
              <a:t>není právní nárok a je čistě na uvážení ministerstva vnitra, komu jej udělí a z jakých důvodů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21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pracovník pomáhá žadateli řešit problémy v oblastech ubytování, zaměstnání, zdravotní péče, sociálního zabezpečení, vzdělání a výchovy. </a:t>
            </a:r>
            <a:r>
              <a:rPr lang="cs-CZ" b="1" dirty="0" smtClean="0"/>
              <a:t>Předmětem pozornosti sociální práce je celková situace člověka, která se snaží přispět k tomu, aby člověk zvládnul širší škálu bariér.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9238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Doplňková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 koho ministerstvo nezjistí v dostatečné míře azylové důvody, ale žadatel prokáže, že by mu v případě návratu do vlasti </a:t>
            </a:r>
            <a:r>
              <a:rPr lang="cs-CZ" b="1" dirty="0" smtClean="0"/>
              <a:t>hrozilo</a:t>
            </a:r>
            <a:r>
              <a:rPr lang="cs-CZ" dirty="0" smtClean="0"/>
              <a:t> nebezpečí uložení nebo vykonání trestu smrti, mučení nebo nelidské či ponižující zacházení nebo trestání, dále, kdyby se návratem do vlasti ocitl ve vážném ohrožení života nebo lidské důstojnosti v situacích mezinárodního nebo vnitřního ozbrojeného konfliktu, nebo pokud by vycestování cizince bylo v rozporu s mezinárodními závazky České republiky, </a:t>
            </a:r>
            <a:r>
              <a:rPr lang="cs-CZ" b="1" dirty="0" smtClean="0"/>
              <a:t>může mu být udělena doplňková ochrana.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65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 může být rovněž udělena z důvodu sloučení s rodinným příslušníkem (manželem, nezletilým dítětem nebo v případě nezletilého dítěte s rodičem), kterému již byla doplňková ochrana udělena.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558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Doplňková ochrana je na rozdíl od azylu udělována na dobu určitou a po této době je přezkoumáváno, zda trvají důvody, pro které byla udělena.</a:t>
            </a:r>
            <a:r>
              <a:rPr lang="cs-CZ" dirty="0" smtClean="0"/>
              <a:t> V případě, že důvody trvají, je její platnost prodloužena.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459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 její prodloužení je třeba požádat nejpozději 30 dnů před uplynutím doby, na niž je doplňková ochrana udělena.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598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Sociální práci s migranty můžeme definovat </a:t>
            </a:r>
            <a:r>
              <a:rPr lang="cs-CZ" dirty="0" smtClean="0"/>
              <a:t>jako široký souhrn cílených aktivit, zaměřený na hledání řešení situace jednotlivců, rodin, či komunity. </a:t>
            </a:r>
          </a:p>
          <a:p>
            <a:pPr marL="0" indent="0">
              <a:buNone/>
            </a:pPr>
            <a:r>
              <a:rPr lang="cs-CZ" b="1" dirty="0" smtClean="0"/>
              <a:t>Jedná se převážně </a:t>
            </a:r>
            <a:r>
              <a:rPr lang="cs-CZ" dirty="0" smtClean="0"/>
              <a:t>o jejich adaptaci, úspěšnou integraci do české společnosti, nebo přípravu na případnou repatriaci. </a:t>
            </a:r>
          </a:p>
          <a:p>
            <a:pPr marL="0" indent="0">
              <a:buNone/>
            </a:pPr>
            <a:r>
              <a:rPr lang="cs-CZ" b="1" dirty="0" smtClean="0"/>
              <a:t>Sociální pracovník pomáhá žadateli </a:t>
            </a:r>
            <a:r>
              <a:rPr lang="cs-CZ" dirty="0" smtClean="0"/>
              <a:t>řešit problémy v oblastech ubytování, zaměstnání, zdravotní péče, sociálního zabezpečení, vzdělání a výchovy.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97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BARŠA, P., STRMISKA, M. Národní stát a etnický konflikt. 1.vyd. Brno: Centrum pro studium demokracie a kultury, 1999. ISBN 978-80-85959-52-9.  </a:t>
            </a:r>
          </a:p>
          <a:p>
            <a:r>
              <a:rPr lang="cs-CZ" dirty="0" smtClean="0"/>
              <a:t>BARŠA, P. Politická teorie multikulturalismu. Brno: Centrum pro studium demokracie a kultury, 2003. ISBN 80-7325-020-9.   </a:t>
            </a:r>
          </a:p>
          <a:p>
            <a:r>
              <a:rPr lang="cs-CZ" dirty="0" smtClean="0"/>
              <a:t>BARŠOVÁ, A., BARŠA, P. Přistěhovalectví a liberální stát. Imigrační a integrační politiky v USA, Západní Evropě a Česku. 1.vyd. Brno: Masarykova univerzita v Brně a Mezinárodní politologický ústav, 2005. ISBN 978-80-210-3875-2.  </a:t>
            </a:r>
          </a:p>
        </p:txBody>
      </p:sp>
    </p:spTree>
    <p:extLst>
      <p:ext uri="{BB962C8B-B14F-4D97-AF65-F5344CB8AC3E}">
        <p14:creationId xmlns:p14="http://schemas.microsoft.com/office/powerpoint/2010/main" val="1333111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BELL-FIALKOFF, A. Etnické čistky : Bosna, Kypr, Karabach, Kosovo, Palestina, bývalý Sovětský Svaz, Rwanda a Burundi, Srí Lanka, Transylvánie, Ulster. 1.vyd. Praha: Práh, 2003. ISBN 80-7252-070-9.  </a:t>
            </a:r>
          </a:p>
          <a:p>
            <a:r>
              <a:rPr lang="cs-CZ" dirty="0" smtClean="0"/>
              <a:t>BENEDICT, R. Kulturní vzorce. 1.vyd. Praha: Argo, 1999. ISBN 80-7203-212-7.  </a:t>
            </a:r>
          </a:p>
          <a:p>
            <a:r>
              <a:rPr lang="cs-CZ" dirty="0" smtClean="0"/>
              <a:t>BROUČEK, S. Základní pojmy etnické teorie. Český lid, 78, čís. 4, 1991.   </a:t>
            </a:r>
          </a:p>
          <a:p>
            <a:r>
              <a:rPr lang="cs-CZ" dirty="0" smtClean="0"/>
              <a:t>ČANĚK, D. Národ, národnost, menšiny a rasismus. Praha: ISE, 1996. ISBN 80-85241-94-3.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20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Žadatelé přichází do České republiky z odlišného sociálního a kulturního prostředí. Migrace je situace velmi stresová, která přináší dlouhodobou zátěž jedinci v souvislosti se složitým procesem přizpůsobování. Mnoho žadatelů trpí vědomým, či podvědomým strachem.</a:t>
            </a:r>
          </a:p>
        </p:txBody>
      </p:sp>
    </p:spTree>
    <p:extLst>
      <p:ext uri="{BB962C8B-B14F-4D97-AF65-F5344CB8AC3E}">
        <p14:creationId xmlns:p14="http://schemas.microsoft.com/office/powerpoint/2010/main" val="379778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Opuštění </a:t>
            </a:r>
            <a:r>
              <a:rPr lang="cs-CZ" dirty="0"/>
              <a:t>vlasti znamená zvýšenou zátěž i pro děti žadatelů, proces identifikace u nich bývá </a:t>
            </a:r>
            <a:r>
              <a:rPr lang="cs-CZ" dirty="0" smtClean="0"/>
              <a:t>složitější </a:t>
            </a:r>
            <a:r>
              <a:rPr lang="cs-CZ" dirty="0"/>
              <a:t>a jejich citlivost na sociální situace je zvýšená. Některé děti mohou mít pocity </a:t>
            </a:r>
            <a:r>
              <a:rPr lang="cs-CZ" dirty="0" smtClean="0"/>
              <a:t>méněcennosti</a:t>
            </a:r>
            <a:r>
              <a:rPr lang="cs-CZ" dirty="0"/>
              <a:t>, mají silnou potřebu být přijaty sociální skupinou a objevuje se u nich přecitlivělost vůči diskriminaci.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71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Nejčastější bariérou, na kterou při práci s žadateli o mezinárodní ochranu narazíme, je </a:t>
            </a:r>
            <a:r>
              <a:rPr lang="cs-CZ" dirty="0" smtClean="0"/>
              <a:t>jazy </a:t>
            </a:r>
            <a:r>
              <a:rPr lang="cs-CZ" dirty="0"/>
              <a:t>ková bariéra. Další významnou bariéru tvoří specifika sociokulturní (ta souvisí </a:t>
            </a:r>
            <a:r>
              <a:rPr lang="cs-CZ" dirty="0" smtClean="0"/>
              <a:t>se </a:t>
            </a:r>
            <a:r>
              <a:rPr lang="cs-CZ" dirty="0"/>
              <a:t>specifiky psychologickými a sociálně psychologickými).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40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Žadatelé se mohou setkat s negativním </a:t>
            </a:r>
            <a:r>
              <a:rPr lang="cs-CZ" dirty="0" smtClean="0"/>
              <a:t>přijetím české společnosti, protože mají odlišné hodnoty, normy, kulturu, tradice a zvyky. </a:t>
            </a:r>
          </a:p>
          <a:p>
            <a:endParaRPr lang="cs-CZ" dirty="0"/>
          </a:p>
          <a:p>
            <a:r>
              <a:rPr lang="cs-CZ" dirty="0" smtClean="0"/>
              <a:t>Tento konflikt může u žadatele vyústit až do kulturního šoku.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23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Často se hovoří o stresu až traumatu žadatelů, protože někteří z nich prošli mučením, nebo jiným nelidským zacházením ve své bývalé zemi. </a:t>
            </a:r>
            <a:endParaRPr lang="cs-CZ" dirty="0" smtClean="0"/>
          </a:p>
          <a:p>
            <a:r>
              <a:rPr lang="cs-CZ" dirty="0" smtClean="0"/>
              <a:t>Velmi </a:t>
            </a:r>
            <a:r>
              <a:rPr lang="cs-CZ" dirty="0"/>
              <a:t>často se žadatelé mohou potýkat s posttraumatickou stresovou poruchou jako reakcí na závažný stres spojený s traumatickou událostí v jejich životě.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Dalším jevem, který provází migraci, je změna sociálního statusu a rolí. Najednou se z nich stávají lidé nejnižšího společenského statusu</a:t>
            </a:r>
          </a:p>
        </p:txBody>
      </p:sp>
    </p:spTree>
    <p:extLst>
      <p:ext uri="{BB962C8B-B14F-4D97-AF65-F5344CB8AC3E}">
        <p14:creationId xmlns:p14="http://schemas.microsoft.com/office/powerpoint/2010/main" val="376059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1258</Words>
  <Application>Microsoft Office PowerPoint</Application>
  <PresentationFormat>Předvádění na obrazovce (4:3)</PresentationFormat>
  <Paragraphs>70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Problémy menšinových skupin 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Sociální práce a sociální služby v prostředí azylových zařízení Správy uprchlických za řízení MV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Vládní a nevládní organizace v  České republice   </vt:lpstr>
      <vt:lpstr>Prezentace aplikace PowerPoint</vt:lpstr>
      <vt:lpstr>Prezentace aplikace PowerPoint</vt:lpstr>
      <vt:lpstr>ŽADATELÉ O MEZINÁRODNÍ OCHRANU</vt:lpstr>
      <vt:lpstr>Mezinárodní ochrana</vt:lpstr>
      <vt:lpstr>Prezentace aplikace PowerPoint</vt:lpstr>
      <vt:lpstr>AZYL</vt:lpstr>
      <vt:lpstr>Prezentace aplikace PowerPoint</vt:lpstr>
      <vt:lpstr>Prezentace aplikace PowerPoint</vt:lpstr>
      <vt:lpstr>Prezentace aplikace PowerPoint</vt:lpstr>
      <vt:lpstr>Prezentace aplikace PowerPoint</vt:lpstr>
      <vt:lpstr>Doplňková ochrana</vt:lpstr>
      <vt:lpstr>Prezentace aplikace PowerPoint</vt:lpstr>
      <vt:lpstr>Prezentace aplikace PowerPoint</vt:lpstr>
      <vt:lpstr>Prezentace aplikace PowerPoint</vt:lpstr>
      <vt:lpstr>shrnutí</vt:lpstr>
      <vt:lpstr>LITERATURA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Nový</dc:creator>
  <cp:lastModifiedBy>Vladimír Nový</cp:lastModifiedBy>
  <cp:revision>10</cp:revision>
  <dcterms:created xsi:type="dcterms:W3CDTF">2013-04-10T13:42:41Z</dcterms:created>
  <dcterms:modified xsi:type="dcterms:W3CDTF">2014-01-15T10:52:09Z</dcterms:modified>
</cp:coreProperties>
</file>