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4" r:id="rId3"/>
    <p:sldId id="264" r:id="rId4"/>
    <p:sldId id="268" r:id="rId5"/>
    <p:sldId id="269" r:id="rId6"/>
    <p:sldId id="277" r:id="rId7"/>
    <p:sldId id="281" r:id="rId8"/>
    <p:sldId id="282" r:id="rId9"/>
    <p:sldId id="278" r:id="rId10"/>
    <p:sldId id="279" r:id="rId11"/>
    <p:sldId id="270" r:id="rId12"/>
    <p:sldId id="271" r:id="rId13"/>
    <p:sldId id="272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8CFF6-3F90-458B-8D73-F36283050A90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2C381-2DF0-4D6A-8E9F-A24BF9A965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16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16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16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21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06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31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3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31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86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72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8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6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A68F-5C30-447E-93EA-0BE5121480C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A02D-7E50-429D-8528-2099F4009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2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5121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Problémy menšinových skupin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8722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06 </a:t>
            </a:r>
          </a:p>
          <a:p>
            <a:r>
              <a:rPr lang="cs-CZ" dirty="0" smtClean="0"/>
              <a:t>Etika a menšiny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73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Druhy 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</a:t>
            </a:r>
            <a:r>
              <a:rPr lang="cs-CZ" dirty="0"/>
              <a:t>se vyskytl nový pojem a to bioetika. </a:t>
            </a:r>
            <a:r>
              <a:rPr lang="cs-CZ" dirty="0" smtClean="0"/>
              <a:t>Dříve </a:t>
            </a:r>
            <a:r>
              <a:rPr lang="cs-CZ" dirty="0"/>
              <a:t>byla </a:t>
            </a:r>
            <a:r>
              <a:rPr lang="cs-CZ" dirty="0" smtClean="0"/>
              <a:t>bioetika </a:t>
            </a:r>
            <a:r>
              <a:rPr lang="cs-CZ" dirty="0"/>
              <a:t>chápána jako zkrácený výraz pro lékařskou etiku</a:t>
            </a:r>
            <a:r>
              <a:rPr lang="cs-CZ" dirty="0" smtClean="0"/>
              <a:t>.</a:t>
            </a:r>
          </a:p>
          <a:p>
            <a:r>
              <a:rPr lang="cs-CZ" dirty="0"/>
              <a:t>ekologická etika, nebo také environmentální etika, která řeší problém trvale udržitelného rozvoje.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98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Etické problémové okruhy: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-</a:t>
            </a:r>
            <a:r>
              <a:rPr lang="cs-CZ" dirty="0"/>
              <a:t>kdy vstupovat či zasah.do života občana a jeho </a:t>
            </a:r>
            <a:r>
              <a:rPr lang="cs-CZ" dirty="0" err="1"/>
              <a:t>rod.,skupiny</a:t>
            </a:r>
            <a:r>
              <a:rPr lang="cs-CZ" dirty="0"/>
              <a:t> či obce</a:t>
            </a:r>
          </a:p>
          <a:p>
            <a:r>
              <a:rPr lang="cs-CZ" dirty="0"/>
              <a:t>-kterým klientům dát přednost a věnovat čas na dlouhodobé sociálně výchovné působení</a:t>
            </a:r>
          </a:p>
          <a:p>
            <a:r>
              <a:rPr lang="cs-CZ" dirty="0"/>
              <a:t>-kolik pomoci a péče </a:t>
            </a:r>
            <a:r>
              <a:rPr lang="cs-CZ" dirty="0" err="1"/>
              <a:t>poskyt</a:t>
            </a:r>
            <a:r>
              <a:rPr lang="cs-CZ" dirty="0"/>
              <a:t>., aby stimulovaly </a:t>
            </a:r>
            <a:r>
              <a:rPr lang="cs-CZ" dirty="0" err="1"/>
              <a:t>kl</a:t>
            </a:r>
            <a:r>
              <a:rPr lang="cs-CZ" dirty="0"/>
              <a:t> ke změně postojů</a:t>
            </a:r>
            <a:r>
              <a:rPr lang="cs-CZ" dirty="0" smtClean="0"/>
              <a:t>, k</a:t>
            </a:r>
            <a:r>
              <a:rPr lang="cs-CZ" dirty="0"/>
              <a:t> </a:t>
            </a:r>
            <a:r>
              <a:rPr lang="cs-CZ" dirty="0" err="1"/>
              <a:t>odpov</a:t>
            </a:r>
            <a:r>
              <a:rPr lang="cs-CZ" dirty="0" smtClean="0"/>
              <a:t>. jednání </a:t>
            </a:r>
            <a:r>
              <a:rPr lang="cs-CZ" dirty="0"/>
              <a:t>a nevedly k jeho zneužití</a:t>
            </a:r>
          </a:p>
          <a:p>
            <a:r>
              <a:rPr lang="cs-CZ" dirty="0"/>
              <a:t>-kdy přestat se sociální terapií a poskytováním služeb a dávek soc. pomoci</a:t>
            </a:r>
          </a:p>
          <a:p>
            <a:r>
              <a:rPr lang="cs-CZ" dirty="0"/>
              <a:t>-loajalita </a:t>
            </a:r>
            <a:r>
              <a:rPr lang="cs-CZ" dirty="0" err="1"/>
              <a:t>SPk</a:t>
            </a:r>
            <a:r>
              <a:rPr lang="cs-CZ" dirty="0"/>
              <a:t> s kl.se dostane do střetu zájmů (</a:t>
            </a:r>
            <a:r>
              <a:rPr lang="cs-CZ" dirty="0" err="1"/>
              <a:t>Spk</a:t>
            </a:r>
            <a:r>
              <a:rPr lang="cs-CZ" dirty="0"/>
              <a:t> x </a:t>
            </a:r>
            <a:r>
              <a:rPr lang="cs-CZ" dirty="0" err="1"/>
              <a:t>kl</a:t>
            </a:r>
            <a:r>
              <a:rPr lang="cs-CZ" dirty="0"/>
              <a:t>.,kl. x ostat. společnost, zaměstnav. x soc. pracovníci)   </a:t>
            </a:r>
          </a:p>
          <a:p>
            <a:r>
              <a:rPr lang="cs-CZ" dirty="0"/>
              <a:t>-konflikt rolí </a:t>
            </a:r>
            <a:r>
              <a:rPr lang="cs-CZ" dirty="0" err="1"/>
              <a:t>SPk</a:t>
            </a:r>
            <a:r>
              <a:rPr lang="cs-CZ" dirty="0"/>
              <a:t> – pomáhající x </a:t>
            </a:r>
            <a:r>
              <a:rPr lang="cs-CZ" dirty="0" err="1"/>
              <a:t>SPk</a:t>
            </a:r>
            <a:r>
              <a:rPr lang="cs-CZ" dirty="0"/>
              <a:t> kontrolující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2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Doporučení řešení etických dilemat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1.identifikace </a:t>
            </a:r>
            <a:r>
              <a:rPr lang="cs-CZ" b="1" dirty="0"/>
              <a:t>etického dilematu</a:t>
            </a:r>
            <a:r>
              <a:rPr lang="cs-CZ" dirty="0"/>
              <a:t>, včetně hodnot a povinností, jež jsou v konfliktu</a:t>
            </a:r>
          </a:p>
          <a:p>
            <a:r>
              <a:rPr lang="cs-CZ" b="1" dirty="0"/>
              <a:t>2.zamyšlení </a:t>
            </a:r>
            <a:r>
              <a:rPr lang="cs-CZ" dirty="0"/>
              <a:t>se nad tím, koho všeho se řešení dilematu nějakým způsobem dotkne</a:t>
            </a:r>
          </a:p>
          <a:p>
            <a:r>
              <a:rPr lang="cs-CZ" b="1" dirty="0"/>
              <a:t>3.důsledná rozvaha všech možných způsobů jednání</a:t>
            </a:r>
            <a:r>
              <a:rPr lang="cs-CZ" dirty="0"/>
              <a:t>, včetně pravděpodobných efektů (+ i -) – v úvahu bereme etické teorie a principy, etický kodex, právní normy metody SP a osobní hodnoty </a:t>
            </a:r>
            <a:r>
              <a:rPr lang="cs-CZ" dirty="0" err="1"/>
              <a:t>SPk</a:t>
            </a:r>
            <a:endParaRPr lang="cs-CZ" dirty="0"/>
          </a:p>
          <a:p>
            <a:r>
              <a:rPr lang="cs-CZ" b="1" dirty="0"/>
              <a:t>4.přínosem je konzultace, supervize</a:t>
            </a:r>
          </a:p>
          <a:p>
            <a:pPr marL="0" indent="0">
              <a:buNone/>
            </a:pPr>
            <a:r>
              <a:rPr lang="cs-CZ" dirty="0"/>
              <a:t>důležitá je i dokumentace postupu řešení a jeho zhodnocení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95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 smtClean="0"/>
              <a:t>Etický kodex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Etický kodex - </a:t>
            </a:r>
            <a:r>
              <a:rPr lang="cs-CZ" dirty="0"/>
              <a:t>moc a privilegia mohou být zneužita, proto je nutný kodex, který reguluje jednání členů. Etické kodexy </a:t>
            </a:r>
            <a:r>
              <a:rPr lang="cs-CZ" dirty="0" err="1"/>
              <a:t>Spk</a:t>
            </a:r>
            <a:r>
              <a:rPr lang="cs-CZ" dirty="0"/>
              <a:t> vydávají profesní asociace.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ČR vznikla Společnost </a:t>
            </a:r>
            <a:r>
              <a:rPr lang="cs-CZ" dirty="0" err="1"/>
              <a:t>SPk</a:t>
            </a:r>
            <a:r>
              <a:rPr lang="cs-CZ" dirty="0"/>
              <a:t> v roce 1990 a etický kodex vydala v roce 1995. </a:t>
            </a:r>
            <a:endParaRPr lang="cs-CZ" dirty="0" smtClean="0"/>
          </a:p>
          <a:p>
            <a:r>
              <a:rPr lang="cs-CZ" dirty="0" smtClean="0"/>
              <a:t>Mezinárodní </a:t>
            </a:r>
            <a:r>
              <a:rPr lang="cs-CZ" dirty="0"/>
              <a:t>federace soc. pracovníků (IFSSW) byla ustavena v roce 1956 v Mnichově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749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JANKOVSKÝ, Ji ří. Etika pro pomáhající profese. 1. vydání. Nakladatelství TRITON, 2003. </a:t>
            </a:r>
          </a:p>
        </p:txBody>
      </p:sp>
    </p:spTree>
    <p:extLst>
      <p:ext uri="{BB962C8B-B14F-4D97-AF65-F5344CB8AC3E}">
        <p14:creationId xmlns:p14="http://schemas.microsoft.com/office/powerpoint/2010/main" val="220321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KONTROLA  X  MOC</a:t>
            </a:r>
            <a:br>
              <a:rPr lang="cs-CZ" dirty="0" smtClean="0"/>
            </a:br>
            <a:r>
              <a:rPr lang="cs-CZ" sz="3200" dirty="0" smtClean="0"/>
              <a:t>ETICKÁ DELIMATA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51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Kontrola se liší od pomoci tím, že je postavena na zájmech jiných lidí, než toho člověka, o kterého má být postaráno. </a:t>
            </a:r>
            <a:endParaRPr lang="cs-CZ" dirty="0" smtClean="0"/>
          </a:p>
          <a:p>
            <a:r>
              <a:rPr lang="cs-CZ" dirty="0" smtClean="0"/>
              <a:t>Kontrola </a:t>
            </a:r>
            <a:r>
              <a:rPr lang="cs-CZ" dirty="0"/>
              <a:t>přebírá zodpovědnost nad někým a je nevyhnutelná, účelná a potřebná.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Úlehla) přirovnává kontrolu k výchově a socializaci – dítě je kontrolováno, aby se zařadilo mezi lidi.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56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Moc je často používána kontroverzně. Takový vztah může být časově nebo věcně ohraničen.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26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Moc pokládá za </a:t>
            </a:r>
            <a:r>
              <a:rPr lang="cs-CZ" dirty="0" smtClean="0"/>
              <a:t>důležitý </a:t>
            </a:r>
            <a:r>
              <a:rPr lang="cs-CZ" dirty="0"/>
              <a:t>rozměr </a:t>
            </a:r>
            <a:r>
              <a:rPr lang="cs-CZ" dirty="0" smtClean="0"/>
              <a:t>vztahu, </a:t>
            </a:r>
            <a:r>
              <a:rPr lang="cs-CZ" dirty="0"/>
              <a:t>mezi pomáhajícím profesionálem a </a:t>
            </a:r>
            <a:r>
              <a:rPr lang="cs-CZ" dirty="0" smtClean="0"/>
              <a:t>klientem, autor Kopřiva</a:t>
            </a:r>
            <a:r>
              <a:rPr lang="cs-CZ" dirty="0"/>
              <a:t>, který </a:t>
            </a:r>
            <a:r>
              <a:rPr lang="cs-CZ" dirty="0" smtClean="0"/>
              <a:t>odlišuje:</a:t>
            </a:r>
          </a:p>
          <a:p>
            <a:pPr marL="514350" indent="-514350">
              <a:buAutoNum type="arabicParenR"/>
            </a:pPr>
            <a:r>
              <a:rPr lang="cs-CZ" dirty="0" smtClean="0"/>
              <a:t>moc </a:t>
            </a:r>
            <a:r>
              <a:rPr lang="cs-CZ" dirty="0"/>
              <a:t>institucionální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moc  </a:t>
            </a:r>
            <a:r>
              <a:rPr lang="cs-CZ" dirty="0"/>
              <a:t>přidělenou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moc </a:t>
            </a:r>
            <a:r>
              <a:rPr lang="cs-CZ" dirty="0"/>
              <a:t>vzniklou v rámci vztahu pomáhání. Institucionálně a přidělená moc znamená právo pracovníka rozhodovat o věcech, jež pro klienta znamenají praktickou výhodu či újmu. </a:t>
            </a:r>
          </a:p>
        </p:txBody>
      </p:sp>
    </p:spTree>
    <p:extLst>
      <p:ext uri="{BB962C8B-B14F-4D97-AF65-F5344CB8AC3E}">
        <p14:creationId xmlns:p14="http://schemas.microsoft.com/office/powerpoint/2010/main" val="80757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větší je tato pravomoc pracovníka, tím složitější podmínky jsou pro to, aby se stal klientovým důvěrníkem. </a:t>
            </a:r>
            <a:endParaRPr lang="cs-CZ" dirty="0" smtClean="0"/>
          </a:p>
          <a:p>
            <a:r>
              <a:rPr lang="cs-CZ" dirty="0" smtClean="0"/>
              <a:t>třetí </a:t>
            </a:r>
            <a:r>
              <a:rPr lang="cs-CZ" dirty="0"/>
              <a:t>typ moci </a:t>
            </a:r>
            <a:r>
              <a:rPr lang="cs-CZ" dirty="0" smtClean="0"/>
              <a:t>(moc vzniklou) vzniká </a:t>
            </a:r>
            <a:r>
              <a:rPr lang="cs-CZ" dirty="0"/>
              <a:t>bez formálních pravomocí tím, že klient jeho vedení přijímá</a:t>
            </a:r>
          </a:p>
        </p:txBody>
      </p:sp>
    </p:spTree>
    <p:extLst>
      <p:ext uri="{BB962C8B-B14F-4D97-AF65-F5344CB8AC3E}">
        <p14:creationId xmlns:p14="http://schemas.microsoft.com/office/powerpoint/2010/main" val="340552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Etika v sociální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</a:t>
            </a:r>
            <a:r>
              <a:rPr lang="cs-CZ" dirty="0"/>
              <a:t>práce je profesionální práce s člověkem a </a:t>
            </a:r>
            <a:r>
              <a:rPr lang="cs-CZ" dirty="0" smtClean="0"/>
              <a:t>se speciálními </a:t>
            </a:r>
            <a:r>
              <a:rPr lang="cs-CZ" dirty="0"/>
              <a:t>pracovními metodami, jejímž základním kritériem a </a:t>
            </a:r>
            <a:r>
              <a:rPr lang="cs-CZ" u="sng" dirty="0"/>
              <a:t>požadavkem je humanita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u="sng" dirty="0" smtClean="0"/>
              <a:t>Lidská </a:t>
            </a:r>
            <a:r>
              <a:rPr lang="cs-CZ" u="sng" dirty="0"/>
              <a:t>důstojnost </a:t>
            </a:r>
            <a:r>
              <a:rPr lang="cs-CZ" dirty="0"/>
              <a:t>tak pro oblast sociální práce představuje základní etický pojem, který v sobě zahrnuje základní požadavky humanity.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53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Etika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Etika pro sociální práci se tak nepřímo stává obecnou disciplínou, která vyžaduje </a:t>
            </a:r>
            <a:r>
              <a:rPr lang="cs-CZ" dirty="0" smtClean="0"/>
              <a:t>schopnost:  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. odstupu od konkrétní a důsledně vyhodnocené pracovní situace s ohledem na hranice </a:t>
            </a:r>
          </a:p>
          <a:p>
            <a:endParaRPr lang="cs-CZ" dirty="0"/>
          </a:p>
          <a:p>
            <a:r>
              <a:rPr lang="cs-CZ" dirty="0" smtClean="0"/>
              <a:t>2</a:t>
            </a:r>
            <a:r>
              <a:rPr lang="cs-CZ" dirty="0"/>
              <a:t>. abstraktního uvažování k vytvoření </a:t>
            </a:r>
            <a:r>
              <a:rPr lang="cs-CZ" dirty="0" smtClean="0"/>
              <a:t>„scénáře“ přijatelného </a:t>
            </a:r>
            <a:r>
              <a:rPr lang="cs-CZ" dirty="0"/>
              <a:t>řešení profesní situace </a:t>
            </a:r>
          </a:p>
          <a:p>
            <a:endParaRPr lang="cs-CZ" dirty="0"/>
          </a:p>
          <a:p>
            <a:r>
              <a:rPr lang="cs-CZ" dirty="0" smtClean="0"/>
              <a:t>3</a:t>
            </a:r>
            <a:r>
              <a:rPr lang="cs-CZ" dirty="0"/>
              <a:t>. analýzy předpokládaného </a:t>
            </a:r>
            <a:r>
              <a:rPr lang="cs-CZ" dirty="0" smtClean="0"/>
              <a:t>„scénáře“ </a:t>
            </a:r>
            <a:r>
              <a:rPr lang="cs-CZ" dirty="0"/>
              <a:t>nebo již uskutečněného řešení z pohledu všech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63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 Druhy etiky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podle různých hledisek: </a:t>
            </a:r>
          </a:p>
          <a:p>
            <a:r>
              <a:rPr lang="cs-CZ" dirty="0" smtClean="0"/>
              <a:t> </a:t>
            </a:r>
            <a:r>
              <a:rPr lang="cs-CZ" b="1" u="sng" dirty="0"/>
              <a:t>Autonomní etika </a:t>
            </a:r>
            <a:r>
              <a:rPr lang="cs-CZ" dirty="0"/>
              <a:t>- </a:t>
            </a:r>
            <a:r>
              <a:rPr lang="cs-CZ" dirty="0" smtClean="0"/>
              <a:t>člověk popřípadě společnost </a:t>
            </a:r>
            <a:r>
              <a:rPr lang="cs-CZ" dirty="0"/>
              <a:t>si sám </a:t>
            </a:r>
            <a:r>
              <a:rPr lang="cs-CZ" dirty="0" smtClean="0"/>
              <a:t>vytvoří  etické </a:t>
            </a:r>
            <a:r>
              <a:rPr lang="cs-CZ" dirty="0"/>
              <a:t>zásady, kterými se řídí </a:t>
            </a:r>
          </a:p>
          <a:p>
            <a:r>
              <a:rPr lang="cs-CZ" b="1" u="sng" dirty="0" smtClean="0"/>
              <a:t>Heteronomní etika </a:t>
            </a:r>
            <a:r>
              <a:rPr lang="cs-CZ" dirty="0" smtClean="0"/>
              <a:t>- etické zásady jsou stanoveny z vnějšku. Jedná se například o nějakou společenskou </a:t>
            </a:r>
            <a:r>
              <a:rPr lang="cs-CZ" dirty="0"/>
              <a:t>autoritu nebo Boha </a:t>
            </a:r>
          </a:p>
          <a:p>
            <a:r>
              <a:rPr lang="cs-CZ" b="1" u="sng" dirty="0" smtClean="0"/>
              <a:t>Individuální </a:t>
            </a:r>
            <a:r>
              <a:rPr lang="cs-CZ" b="1" u="sng" dirty="0"/>
              <a:t>etika </a:t>
            </a:r>
            <a:r>
              <a:rPr lang="cs-CZ" dirty="0"/>
              <a:t>– zabývá se morálními otázkami jedince </a:t>
            </a:r>
          </a:p>
          <a:p>
            <a:r>
              <a:rPr lang="cs-CZ" b="1" u="sng" dirty="0" smtClean="0"/>
              <a:t>Sociální </a:t>
            </a:r>
            <a:r>
              <a:rPr lang="cs-CZ" b="1" u="sng" dirty="0"/>
              <a:t>etika </a:t>
            </a:r>
            <a:r>
              <a:rPr lang="cs-CZ" dirty="0"/>
              <a:t>– zabývá se morálními otázkami z hlediska sociální skupiny </a:t>
            </a:r>
          </a:p>
          <a:p>
            <a:r>
              <a:rPr lang="cs-CZ" b="1" dirty="0" smtClean="0"/>
              <a:t>Profesní </a:t>
            </a:r>
            <a:r>
              <a:rPr lang="cs-CZ" b="1" dirty="0"/>
              <a:t>etika </a:t>
            </a:r>
            <a:r>
              <a:rPr lang="cs-CZ" dirty="0"/>
              <a:t>– aplikuje obecná etická ustanovení na konkrétní profese, k tomu jí slouží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tzv</a:t>
            </a:r>
            <a:r>
              <a:rPr lang="cs-CZ" dirty="0"/>
              <a:t>. etický kodex. Existuje tedy </a:t>
            </a:r>
            <a:r>
              <a:rPr lang="cs-CZ" dirty="0" smtClean="0"/>
              <a:t>například </a:t>
            </a:r>
            <a:r>
              <a:rPr lang="cs-CZ" dirty="0"/>
              <a:t>etika </a:t>
            </a:r>
            <a:r>
              <a:rPr lang="cs-CZ" dirty="0" smtClean="0"/>
              <a:t>lékaře</a:t>
            </a:r>
            <a:r>
              <a:rPr lang="cs-CZ" dirty="0"/>
              <a:t>, </a:t>
            </a:r>
            <a:r>
              <a:rPr lang="cs-CZ" dirty="0" smtClean="0"/>
              <a:t>novináře</a:t>
            </a:r>
            <a:r>
              <a:rPr lang="cs-CZ" dirty="0"/>
              <a:t>, sociálního pracovníka, </a:t>
            </a:r>
            <a:r>
              <a:rPr lang="cs-CZ" dirty="0" smtClean="0"/>
              <a:t>učitele </a:t>
            </a:r>
            <a:r>
              <a:rPr lang="cs-CZ" dirty="0" err="1" smtClean="0"/>
              <a:t>atd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018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486</Words>
  <Application>Microsoft Office PowerPoint</Application>
  <PresentationFormat>Předvádění na obrazovce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 Problémy menšinových skupin II</vt:lpstr>
      <vt:lpstr>KONTROLA  X  MOC ETICKÁ DELIMATA</vt:lpstr>
      <vt:lpstr>KONTROLA</vt:lpstr>
      <vt:lpstr>MOC</vt:lpstr>
      <vt:lpstr>MOC</vt:lpstr>
      <vt:lpstr>MOC</vt:lpstr>
      <vt:lpstr>Etika v sociální práci</vt:lpstr>
      <vt:lpstr>Etika v sociální práci</vt:lpstr>
      <vt:lpstr> Druhy etiky </vt:lpstr>
      <vt:lpstr>Druhy etiky</vt:lpstr>
      <vt:lpstr>Etické problémové okruhy: </vt:lpstr>
      <vt:lpstr>Doporučení řešení etických dilemat</vt:lpstr>
      <vt:lpstr>Etický kodex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Nový</dc:creator>
  <cp:lastModifiedBy>Vladimír Nový</cp:lastModifiedBy>
  <cp:revision>8</cp:revision>
  <cp:lastPrinted>2014-03-29T08:41:09Z</cp:lastPrinted>
  <dcterms:created xsi:type="dcterms:W3CDTF">2014-03-29T08:24:11Z</dcterms:created>
  <dcterms:modified xsi:type="dcterms:W3CDTF">2014-05-12T19:32:14Z</dcterms:modified>
</cp:coreProperties>
</file>