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71" r:id="rId7"/>
    <p:sldId id="272" r:id="rId8"/>
    <p:sldId id="273" r:id="rId9"/>
    <p:sldId id="274" r:id="rId10"/>
    <p:sldId id="275" r:id="rId11"/>
    <p:sldId id="261" r:id="rId12"/>
    <p:sldId id="266" r:id="rId13"/>
    <p:sldId id="267" r:id="rId14"/>
    <p:sldId id="262" r:id="rId15"/>
    <p:sldId id="263" r:id="rId16"/>
    <p:sldId id="286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7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07A-CF40-4212-A10F-A20F1197032B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E57B-3E50-4F37-B0DB-84D0AB26A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94836-E176-4CA9-BD2E-1884F14EF66F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23F1-3CCE-4750-B007-3C1BB22C3F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EDB8-14B0-4226-AD4D-705C69A648A8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4392-CC0E-4DD2-8ED9-4FBDDB2827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D5C7-C90B-46BD-BD2E-E01E4B3A5780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0F764-DA1E-4CB9-9568-5752FBBFA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5EAD-D1F5-4036-BC0F-5740E9323D7F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A30F3-DC3B-40E4-8442-91F32CC884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A096-9D60-41A3-B9A0-8EA395CE0C9D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D897-EA7E-425C-AE8E-7606F5D8F5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7714-2C58-45E9-AC84-AAE604324D74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7022-EE4A-4DA3-81C1-1F56C9618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C952-8A63-4B43-9008-94CF3090C34C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246E-445A-49A2-8D2D-D29BF3372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D4799-2C10-4E74-AA43-C3F954EED95A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FD7E-1ACB-4CD8-B538-4BA9DF4545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9C53-B01C-4F7A-991D-F307A45D43DA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CB3E-B330-424C-AB7C-ED4F28DC2A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EAB7A-CEF6-4E21-87BE-EC92B6B0BF80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40A4B-C29E-4C6F-938E-EE959B36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ECA42-7D23-4D0E-BF5B-453114C8524D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39A961-3FDA-471A-8DC3-A40543B5C6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Humanitární pomoc a rozvojová spolupráce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04 </a:t>
            </a:r>
            <a:r>
              <a:rPr lang="cs-CZ" b="1" dirty="0"/>
              <a:t>Mezinárodní humanitární právo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Subjekty mezinárodního humanitárního práva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státy</a:t>
            </a:r>
          </a:p>
          <a:p>
            <a:r>
              <a:rPr lang="cs-CZ" smtClean="0"/>
              <a:t>národně-osvobozenecká hnutí</a:t>
            </a:r>
          </a:p>
          <a:p>
            <a:r>
              <a:rPr lang="cs-CZ" smtClean="0"/>
              <a:t>povstalci</a:t>
            </a:r>
          </a:p>
          <a:p>
            <a:r>
              <a:rPr lang="cs-CZ" smtClean="0"/>
              <a:t>mezinárodní organizace</a:t>
            </a:r>
          </a:p>
          <a:p>
            <a:r>
              <a:rPr lang="cs-CZ" smtClean="0"/>
              <a:t>jednotlivci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Mezinárodní humanitární právo má </a:t>
            </a:r>
            <a:br>
              <a:rPr lang="cs-CZ" dirty="0" smtClean="0"/>
            </a:br>
            <a:r>
              <a:rPr lang="cs-CZ" dirty="0" smtClean="0"/>
              <a:t>2 oblasti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Ženevské právo </a:t>
            </a:r>
            <a:r>
              <a:rPr lang="cs-CZ" smtClean="0"/>
              <a:t>neboli </a:t>
            </a:r>
            <a:r>
              <a:rPr lang="cs-CZ" b="1" smtClean="0"/>
              <a:t>humanitární právo</a:t>
            </a:r>
          </a:p>
          <a:p>
            <a:r>
              <a:rPr lang="cs-CZ" smtClean="0"/>
              <a:t>- určeno na ochranu sil příslušníků ozbrojených sil</a:t>
            </a:r>
          </a:p>
          <a:p>
            <a:r>
              <a:rPr lang="cs-CZ" smtClean="0"/>
              <a:t>hlavním úkolem je ochrana osob vyřazených z boje (zranění, nemocní, trosečníci, váleční zajatci) a osob boje se neúčastnících (civilisté)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Haagské právo </a:t>
            </a:r>
            <a:r>
              <a:rPr lang="cs-CZ" smtClean="0"/>
              <a:t>neboli </a:t>
            </a:r>
            <a:r>
              <a:rPr lang="cs-CZ" b="1" smtClean="0"/>
              <a:t>válečné právo</a:t>
            </a:r>
          </a:p>
          <a:p>
            <a:r>
              <a:rPr lang="cs-CZ" smtClean="0"/>
              <a:t>pravidla pro vlastní vedení bojových operací – omezení způsobů a prostředků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Dodatkové protokoly z r. 1997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obě oblasti se do značné míry spojily</a:t>
            </a:r>
          </a:p>
          <a:p>
            <a:r>
              <a:rPr lang="cs-CZ" smtClean="0"/>
              <a:t>rozdíl mezi nimi je tedy historické a didaktické povahy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Zásady mezinárodního humanitárního práva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případě MHP lze za základní zásady pokládat</a:t>
            </a:r>
          </a:p>
          <a:p>
            <a:r>
              <a:rPr lang="cs-CZ" b="1" smtClean="0"/>
              <a:t>zásadu válečné účelnosti</a:t>
            </a:r>
            <a:endParaRPr lang="cs-CZ" smtClean="0"/>
          </a:p>
          <a:p>
            <a:r>
              <a:rPr lang="cs-CZ" b="1" smtClean="0"/>
              <a:t>zásadu humanity (lidskosti).</a:t>
            </a:r>
            <a:endParaRPr lang="cs-CZ" smtClean="0"/>
          </a:p>
          <a:p>
            <a:r>
              <a:rPr lang="cs-CZ" smtClean="0"/>
              <a:t>Tyto zásady představující dva </a:t>
            </a:r>
            <a:r>
              <a:rPr lang="cs-CZ" b="1" smtClean="0"/>
              <a:t>protichůdné zájmy </a:t>
            </a:r>
            <a:r>
              <a:rPr lang="cs-CZ" smtClean="0"/>
              <a:t>ovládající ozbrojený konflikt a určující chování jeho účastníků.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Střet zmíněné dvojice zásad je tedy vlastním obsahem norem MHP, který můžeme popsat pomocí systému následujících (odvozených) zásad: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zásada rovnosti stran konfliktu,</a:t>
            </a:r>
            <a:endParaRPr lang="cs-CZ" smtClean="0"/>
          </a:p>
          <a:p>
            <a:r>
              <a:rPr lang="cs-CZ" b="1" smtClean="0"/>
              <a:t>zásada rozlišování,</a:t>
            </a:r>
            <a:endParaRPr lang="cs-CZ" smtClean="0"/>
          </a:p>
          <a:p>
            <a:r>
              <a:rPr lang="cs-CZ" b="1" smtClean="0"/>
              <a:t>zásada vojenské nezbytnosti,</a:t>
            </a:r>
            <a:endParaRPr lang="cs-CZ" smtClean="0"/>
          </a:p>
          <a:p>
            <a:r>
              <a:rPr lang="cs-CZ" b="1" smtClean="0"/>
              <a:t>zásada přiměřenosti,</a:t>
            </a:r>
            <a:endParaRPr lang="cs-CZ" smtClean="0"/>
          </a:p>
          <a:p>
            <a:r>
              <a:rPr lang="cs-CZ" b="1" smtClean="0"/>
              <a:t>zásada omezenosti volby prostředků a způsobů vedení boje,</a:t>
            </a:r>
            <a:endParaRPr lang="cs-CZ" smtClean="0"/>
          </a:p>
          <a:p>
            <a:r>
              <a:rPr lang="cs-CZ" b="1" smtClean="0"/>
              <a:t>zásada nestrannosti.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Haagské právo – hlavní principy</a:t>
            </a:r>
            <a:endParaRPr lang="cs-CZ" smtClean="0"/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upravuje vedení nepřátelských akcí</a:t>
            </a:r>
          </a:p>
          <a:p>
            <a:r>
              <a:rPr lang="cs-CZ" smtClean="0"/>
              <a:t>- cíl: regulovat bojové akce, omezuje používané prostředky a způsoby (taktiky)</a:t>
            </a:r>
          </a:p>
          <a:p>
            <a:r>
              <a:rPr lang="cs-CZ" smtClean="0"/>
              <a:t>- </a:t>
            </a:r>
            <a:r>
              <a:rPr lang="cs-CZ" i="1" smtClean="0"/>
              <a:t>prostředky = nástroje, s jejichž pomocí se vedou boje</a:t>
            </a:r>
          </a:p>
          <a:p>
            <a:r>
              <a:rPr lang="cs-CZ" smtClean="0"/>
              <a:t>- </a:t>
            </a:r>
            <a:r>
              <a:rPr lang="cs-CZ" i="1" smtClean="0"/>
              <a:t>způsoby = metody vedení bojových akcí</a:t>
            </a:r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Haagské právo-obecné principy</a:t>
            </a:r>
            <a:endParaRPr lang="cs-CZ" smtClean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aplikovat všechny dohromady, jinak výsledek nikdy neodpovídá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zásada vojenské nezbytnosti (účelnosti)</a:t>
            </a:r>
            <a:endParaRPr lang="cs-CZ" dirty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legitimním cílem je porazit protivníka - pouze ty akce, které k tomu vedou a jsou zároveň nezbytné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Mezinárodní humanitární právo</a:t>
            </a:r>
            <a:endParaRPr lang="cs-CZ" smtClean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Mezinárodní humanitární právo</a:t>
            </a:r>
            <a:r>
              <a:rPr lang="cs-CZ" smtClean="0"/>
              <a:t> (MHP) reguluje ozbrojené konflikty s cílem je maximálně humanizovat.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zásada lidskosti</a:t>
            </a:r>
            <a:endParaRPr lang="cs-CZ" smtClean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všem zajištěno lidské zacházení, zákaz diskriminace (společné s ženevským právem)  vést válku max. možným humánním způsobem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zásada omezenosti prostředků</a:t>
            </a:r>
            <a:endParaRPr lang="cs-CZ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zvažovat dopad vojenských operací na civilní obyvatelstvo a usilovat o jeho omezení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zásada přiměřenosti (proporcionality)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zákaz útoků, u kt. se dá očekávat, že mohou způsobit ztráty na životě, zdraví či majetku civilistů</a:t>
            </a:r>
          </a:p>
          <a:p>
            <a:r>
              <a:rPr lang="cs-CZ" smtClean="0"/>
              <a:t>vždy riziko, že budou nějaké vedlejší ztráty (přidružené škody) – ptát se: budou menší než to, co získám?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zásada rozlišování</a:t>
            </a:r>
            <a:endParaRPr lang="cs-CZ" smtClean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za všech okolnosti rozlišovat mezi civilisty, </a:t>
            </a:r>
            <a:r>
              <a:rPr lang="cs-CZ" smtClean="0"/>
              <a:t>civilními a vojenskými objekty</a:t>
            </a:r>
          </a:p>
          <a:p>
            <a:r>
              <a:rPr lang="cs-CZ" b="1" i="1" smtClean="0"/>
              <a:t>4 kategorie mající zvláštní ochranu</a:t>
            </a:r>
          </a:p>
          <a:p>
            <a:r>
              <a:rPr lang="cs-CZ" smtClean="0"/>
              <a:t>- objekty nutné k přežití obyvatelstva (např. sýpka, vodojemy apod.)</a:t>
            </a:r>
          </a:p>
          <a:p>
            <a:r>
              <a:rPr lang="cs-CZ" smtClean="0"/>
              <a:t>- zdravotnické a duchovní objekty (kostely, nemocnice)</a:t>
            </a:r>
          </a:p>
          <a:p>
            <a:r>
              <a:rPr lang="cs-CZ" smtClean="0"/>
              <a:t>- kulturní statky a památky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Fuchs, Jiří: Mezinárodní humanitární právo, Praha 2007</a:t>
            </a:r>
            <a:endParaRPr lang="cs-CZ" smtClean="0">
              <a:latin typeface="Arial" charset="0"/>
            </a:endParaRPr>
          </a:p>
          <a:p>
            <a:r>
              <a:rPr lang="cs-CZ" sz="2800" smtClean="0">
                <a:latin typeface="Arial" charset="0"/>
              </a:rPr>
              <a:t>ONDŘEJ, J.; ŠTURMA, P.; BÍLKOVÁ, V.; JÍLEK, D. a kol. </a:t>
            </a:r>
            <a:r>
              <a:rPr lang="cs-CZ" sz="2800" i="1" smtClean="0">
                <a:latin typeface="Arial" charset="0"/>
              </a:rPr>
              <a:t>Mezinárodní humanitární právo</a:t>
            </a:r>
            <a:r>
              <a:rPr lang="cs-CZ" sz="2800" smtClean="0">
                <a:latin typeface="Arial" charset="0"/>
              </a:rPr>
              <a:t>. Praha : C.H. Beck, 2010.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Mír přináší bohatství, válka přináší chudobu, chudoba přináší pokoru, pokora přináší mír.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i="1" smtClean="0"/>
              <a:t>Arabské přísloví</a:t>
            </a: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Mezinárodní humanitární právo</a:t>
            </a:r>
            <a:endParaRPr lang="cs-CZ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Mezinárodní humanitární právo je souborem norem mezinárodního práva upravujících způsob vedení ozbrojených konfliktů za účelem </a:t>
            </a:r>
            <a:r>
              <a:rPr lang="cs-CZ" b="1" i="1" smtClean="0"/>
              <a:t>zmírnění lidského utrpení</a:t>
            </a:r>
            <a:r>
              <a:rPr lang="cs-CZ" smtClean="0"/>
              <a:t> způsobeného ozbrojeným konfliktem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Mezinárodní humanitární právo</a:t>
            </a:r>
            <a:endParaRPr lang="cs-CZ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 </a:t>
            </a:r>
            <a:r>
              <a:rPr lang="cs-CZ" b="1" i="1" smtClean="0"/>
              <a:t>poskytnutí ochrany vybraným skupinám osob</a:t>
            </a:r>
            <a:r>
              <a:rPr lang="cs-CZ" smtClean="0"/>
              <a:t> v době ozbrojeného konfliktu, a to především těm, které se přímo neúčastní boje nebo z něj jsou vyřazeny (v důsledku nemoci, zranění či zajetí).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Mezinárodní humanitární právo</a:t>
            </a:r>
            <a:endParaRPr lang="cs-CZ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základním cílem tzv. </a:t>
            </a:r>
            <a:r>
              <a:rPr lang="cs-CZ" b="1" i="1" smtClean="0"/>
              <a:t>humanizace války = omezení jejích negativních dopadů, usnadnění návratu k míru</a:t>
            </a:r>
          </a:p>
          <a:p>
            <a:r>
              <a:rPr lang="cs-CZ" smtClean="0"/>
              <a:t>- chránit osoby z boje vyřazené a boje se neúčastnící</a:t>
            </a:r>
          </a:p>
          <a:p>
            <a:r>
              <a:rPr lang="cs-CZ" smtClean="0"/>
              <a:t>- omezovat způsoby a prostředky vedení boje</a:t>
            </a:r>
          </a:p>
          <a:p>
            <a:r>
              <a:rPr lang="cs-CZ" smtClean="0"/>
              <a:t>- nesnižuje účinnost vedení vojenských operací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válka v minulosti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tradiční formou vztahů mezi státy, regulace vztahů, tradiční a nezbytnou součástí  již od starověku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- snaha omezit její ničivé důsledky prostřednictvím obecně závazných pravidel napříč kulturami (Bible, Korán, např. zvyk ušetřit raněné a starce)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středověká Evropa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- vliv katolické církve – úprava války projednávána na významných koncilech, rytířství a jeho kodexy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- v 16. a 17. stol. – zákony na úpravu vedení ozbrojených konfliktů  tresty za porušení</a:t>
            </a:r>
          </a:p>
          <a:p>
            <a:r>
              <a:rPr lang="cs-CZ" b="1" smtClean="0"/>
              <a:t>1864: Úml. o zlepšení osudu raněných</a:t>
            </a:r>
          </a:p>
          <a:p>
            <a:r>
              <a:rPr lang="cs-CZ" smtClean="0"/>
              <a:t>- položen </a:t>
            </a:r>
            <a:r>
              <a:rPr lang="cs-CZ" b="1" i="1" smtClean="0"/>
              <a:t>základ ženevského práva</a:t>
            </a: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- po I. svět. válce kodifikační úsilí  </a:t>
            </a:r>
          </a:p>
          <a:p>
            <a:r>
              <a:rPr lang="cs-CZ" b="1" smtClean="0"/>
              <a:t>1929: 2 ženevské úmluva na ochranu raněných a nemocných a válečných zajatců – </a:t>
            </a:r>
            <a:r>
              <a:rPr lang="cs-CZ" smtClean="0"/>
              <a:t>položen zákl. kámen haagského práva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roste počet vnitřních konfliktů  </a:t>
            </a:r>
            <a:r>
              <a:rPr lang="cs-CZ" b="1" smtClean="0"/>
              <a:t>1997: přijaty 2 dodatkové protokoly –směšuje pravidla haagského i ženevského práva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718</Words>
  <Application>Microsoft Office PowerPoint</Application>
  <PresentationFormat>Předvádění na obrazovce (4:3)</PresentationFormat>
  <Paragraphs>82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Humanitární pomoc a rozvojová spolupráce</vt:lpstr>
      <vt:lpstr>Mezinárodní humanitární právo</vt:lpstr>
      <vt:lpstr>Mezinárodní humanitární právo</vt:lpstr>
      <vt:lpstr>Mezinárodní humanitární právo</vt:lpstr>
      <vt:lpstr>Mezinárodní humanitární právo</vt:lpstr>
      <vt:lpstr>válka v minulosti</vt:lpstr>
      <vt:lpstr>Prezentace aplikace PowerPoint</vt:lpstr>
      <vt:lpstr>Prezentace aplikace PowerPoint</vt:lpstr>
      <vt:lpstr>Prezentace aplikace PowerPoint</vt:lpstr>
      <vt:lpstr>Subjekty mezinárodního humanitárního práva</vt:lpstr>
      <vt:lpstr>Mezinárodní humanitární právo má  2 oblasti </vt:lpstr>
      <vt:lpstr>Prezentace aplikace PowerPoint</vt:lpstr>
      <vt:lpstr>Dodatkové protokoly z r. 1997 </vt:lpstr>
      <vt:lpstr>Zásady mezinárodního humanitárního práva </vt:lpstr>
      <vt:lpstr>Prezentace aplikace PowerPoint</vt:lpstr>
      <vt:lpstr>Prezentace aplikace PowerPoint</vt:lpstr>
      <vt:lpstr>Haagské právo – hlavní principy</vt:lpstr>
      <vt:lpstr>Haagské právo-obecné principy</vt:lpstr>
      <vt:lpstr>zásada vojenské nezbytnosti (účelnosti)</vt:lpstr>
      <vt:lpstr>zásada lidskosti</vt:lpstr>
      <vt:lpstr>zásada omezenosti prostředků</vt:lpstr>
      <vt:lpstr>zásada přiměřenosti (proporcionality)</vt:lpstr>
      <vt:lpstr>zásada rozlišování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21</cp:revision>
  <dcterms:created xsi:type="dcterms:W3CDTF">2012-11-28T16:59:47Z</dcterms:created>
  <dcterms:modified xsi:type="dcterms:W3CDTF">2014-05-12T17:07:04Z</dcterms:modified>
</cp:coreProperties>
</file>