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70985-106E-4F80-B658-B8140042F59B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849FF-3D39-4E5F-BAB8-5834E5E842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23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49FF-3D39-4E5F-BAB8-5834E5E8429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34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21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10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26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62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59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27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57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1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9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11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8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8266F-C215-4F1D-9035-649BBA84E39E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A9CDB-0E9D-48A9-84B0-A26B1E901F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68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Problémy menšinových skupin II</a:t>
            </a:r>
            <a:br>
              <a:rPr lang="cs-CZ" dirty="0"/>
            </a:b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Služby </a:t>
            </a:r>
            <a:r>
              <a:rPr lang="cs-CZ" dirty="0"/>
              <a:t>pro uprchlíky a etnické </a:t>
            </a:r>
            <a:r>
              <a:rPr lang="cs-CZ" dirty="0" smtClean="0"/>
              <a:t>menšiny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03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Ředitelství služeb cizinecké policie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Podílí se na plnění úkolů při ochraně státních hranic, kontrole přeshraničního provozu, rozhoduje o povolení vstupu, pobytu nebo vycestování z území státu, rozhoduje o odepření vstupu, o správním vyhoštění cizinců, zabezpečuje plnění závazků vyplývajících z mezinárodních smluv, spolupracuje s Policií České republiky a s příslušnými orgány státní správy a samosprávy.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66769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2) Neziskový sektor</a:t>
            </a:r>
          </a:p>
          <a:p>
            <a:r>
              <a:rPr lang="cs-CZ" sz="2200" u="sng" dirty="0" smtClean="0"/>
              <a:t>Organizace pro pomoc uprchlíkům</a:t>
            </a:r>
          </a:p>
          <a:p>
            <a:r>
              <a:rPr lang="cs-CZ" sz="2200" dirty="0" smtClean="0"/>
              <a:t>-právní a soc. poradenství, vzdělávací aktivity</a:t>
            </a:r>
          </a:p>
          <a:p>
            <a:r>
              <a:rPr lang="cs-CZ" sz="2200" dirty="0" smtClean="0"/>
              <a:t>Praha, Brno, Plzeň, České Budějovice</a:t>
            </a:r>
          </a:p>
          <a:p>
            <a:r>
              <a:rPr lang="cs-CZ" sz="2200" u="sng" dirty="0" smtClean="0"/>
              <a:t>Poradna pro integraci</a:t>
            </a:r>
          </a:p>
          <a:p>
            <a:pPr lvl="0"/>
            <a:r>
              <a:rPr lang="cs-CZ" sz="2200" dirty="0" smtClean="0"/>
              <a:t>- Soc. a právní poradenství, čeština pro cizince, sociokulturní kurzy, multikulturní aktivity, soc. aktivizační služby pro rodiny s dětmi</a:t>
            </a:r>
          </a:p>
          <a:p>
            <a:r>
              <a:rPr lang="cs-CZ" sz="2200" dirty="0" smtClean="0"/>
              <a:t>Praha, Ústí nad Labem</a:t>
            </a:r>
          </a:p>
          <a:p>
            <a:r>
              <a:rPr lang="cs-CZ" sz="2200" u="sng" dirty="0" smtClean="0"/>
              <a:t>Sdružení pro integraci a migraci</a:t>
            </a:r>
          </a:p>
          <a:p>
            <a:r>
              <a:rPr lang="cs-CZ" sz="2200" dirty="0" smtClean="0"/>
              <a:t>--lidskoprávní nezisková orgnizace hájící práva cizincům v ČR</a:t>
            </a:r>
          </a:p>
          <a:p>
            <a:r>
              <a:rPr lang="cs-CZ" sz="2200" dirty="0" smtClean="0"/>
              <a:t>- práv. a soc. poradenství, působení na veřejnosti a advokacie, psychosoc. Pomoc</a:t>
            </a:r>
          </a:p>
          <a:p>
            <a:r>
              <a:rPr lang="cs-CZ" sz="2200" dirty="0" smtClean="0"/>
              <a:t>Praha 3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69599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u="sng" dirty="0" smtClean="0"/>
              <a:t>Centrum pro integraci cizinců</a:t>
            </a:r>
          </a:p>
          <a:p>
            <a:pPr lvl="0"/>
            <a:r>
              <a:rPr lang="cs-CZ" sz="2000" dirty="0" smtClean="0"/>
              <a:t>-</a:t>
            </a:r>
            <a:r>
              <a:rPr lang="cs-CZ" sz="2000" dirty="0"/>
              <a:t>Pracovní a soc. poradenství, čeština pro cizince</a:t>
            </a:r>
          </a:p>
          <a:p>
            <a:r>
              <a:rPr lang="cs-CZ" sz="2000" dirty="0"/>
              <a:t>Praha – Žižkov</a:t>
            </a:r>
          </a:p>
          <a:p>
            <a:r>
              <a:rPr lang="cs-CZ" sz="2000" u="sng" dirty="0" smtClean="0"/>
              <a:t>Arcidiecézní charita Praha – Středisko migrace Praha</a:t>
            </a:r>
          </a:p>
          <a:p>
            <a:pPr lvl="0"/>
            <a:r>
              <a:rPr lang="cs-CZ" sz="2000" dirty="0"/>
              <a:t>Soc. a právní poradenství, výuka českého jazyka, asistenční služby příslušníků třetích zemí</a:t>
            </a:r>
          </a:p>
          <a:p>
            <a:r>
              <a:rPr lang="cs-CZ" sz="2000" i="1" u="sng" dirty="0"/>
              <a:t>Diakonie Českobratrské církve evangelické</a:t>
            </a:r>
            <a:endParaRPr lang="cs-CZ" sz="2000" u="sng" dirty="0"/>
          </a:p>
          <a:p>
            <a:r>
              <a:rPr lang="cs-CZ" sz="2000" i="1" u="sng" dirty="0"/>
              <a:t>Diecézní charita Brno</a:t>
            </a:r>
            <a:endParaRPr lang="cs-CZ" sz="2000" u="sng" dirty="0"/>
          </a:p>
          <a:p>
            <a:r>
              <a:rPr lang="cs-CZ" sz="2000" i="1" u="sng" dirty="0"/>
              <a:t>Diecézní charita </a:t>
            </a:r>
            <a:r>
              <a:rPr lang="cs-CZ" sz="2000" i="1" u="sng" dirty="0" smtClean="0"/>
              <a:t>Litoměřice</a:t>
            </a:r>
          </a:p>
          <a:p>
            <a:r>
              <a:rPr lang="cs-CZ" sz="2000" i="1" u="sng" dirty="0" smtClean="0"/>
              <a:t>Islámská nadace Praha</a:t>
            </a:r>
          </a:p>
          <a:p>
            <a:r>
              <a:rPr lang="cs-CZ" sz="2000" dirty="0" smtClean="0"/>
              <a:t>-charitativní činnost- soc. pomoc soc. slabším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-uprchlické tábory- ošacení, fin. </a:t>
            </a:r>
            <a:r>
              <a:rPr lang="cs-CZ" sz="2000" dirty="0"/>
              <a:t>p</a:t>
            </a:r>
            <a:r>
              <a:rPr lang="cs-CZ" sz="2000" dirty="0" smtClean="0"/>
              <a:t>omoc, výuka dětí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- podpora vězněných muslimů</a:t>
            </a:r>
          </a:p>
          <a:p>
            <a:r>
              <a:rPr lang="cs-CZ" sz="2000" dirty="0" smtClean="0"/>
              <a:t>- jazykové kurzy</a:t>
            </a:r>
          </a:p>
          <a:p>
            <a:endParaRPr lang="cs-CZ" sz="2000" dirty="0" smtClean="0"/>
          </a:p>
          <a:p>
            <a:endParaRPr lang="cs-CZ" sz="2000" u="sng" dirty="0"/>
          </a:p>
        </p:txBody>
      </p:sp>
    </p:spTree>
    <p:extLst>
      <p:ext uri="{BB962C8B-B14F-4D97-AF65-F5344CB8AC3E}">
        <p14:creationId xmlns:p14="http://schemas.microsoft.com/office/powerpoint/2010/main" val="326373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uprchlík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"Pojem uprchlík se vztahuje na kteroukoliv osobu, která se nachází mimo svou vlast </a:t>
            </a:r>
            <a:r>
              <a:rPr lang="cs-CZ" sz="1800" dirty="0" smtClean="0"/>
              <a:t>a </a:t>
            </a:r>
            <a:r>
              <a:rPr lang="cs-CZ" sz="1800" dirty="0"/>
              <a:t>má oprávněné obavy před pronásledováním z důvodů rasových, náboženských nebo národnostních nebo z důvodů příslušnosti k určitým společenským vrstvám nebo i zastávání určitých politických názorů, je neschopna přijmout, nebo odmítá vzhledem ke shora uvedeným obavám, ochranu své vlasti." </a:t>
            </a:r>
            <a:endParaRPr lang="cs-CZ" sz="1800" dirty="0" smtClean="0"/>
          </a:p>
          <a:p>
            <a:pPr lvl="0"/>
            <a:r>
              <a:rPr lang="cs-CZ" sz="1800" dirty="0"/>
              <a:t>Základní definice pojmu uprchlík stanovená v Úmluvě o právním postavení uprchlíků-Ženevská konvence – přijatá OSN v Ženevě roku 1951.</a:t>
            </a:r>
          </a:p>
          <a:p>
            <a:pPr lvl="0"/>
            <a:r>
              <a:rPr lang="cs-CZ" sz="1800" dirty="0"/>
              <a:t>Jedná se o nejdůležitější pramen mezinárodního uprchlického práva</a:t>
            </a:r>
          </a:p>
          <a:p>
            <a:pPr lvl="0"/>
            <a:r>
              <a:rPr lang="cs-CZ" sz="1800" dirty="0"/>
              <a:t>Toto vymezení je klíčové při rozhodování o postavení uprchlíka, případně udělení azylu a je to základ pro českou legislativu.</a:t>
            </a:r>
          </a:p>
          <a:p>
            <a:pPr lvl="0"/>
            <a:r>
              <a:rPr lang="cs-CZ" sz="1800" dirty="0"/>
              <a:t>Nestanoví pouze koho je třeba za uprchlíka považovat, ale také jak se k němu státy mají chovat. </a:t>
            </a:r>
          </a:p>
          <a:p>
            <a:pPr lvl="0"/>
            <a:r>
              <a:rPr lang="cs-CZ" sz="1800" dirty="0"/>
              <a:t>V sociální sféře musí mít uprchlíci minimálně taková práva, jako jiní cizinci s legálním pobytovým statusem</a:t>
            </a:r>
            <a:r>
              <a:rPr lang="cs-CZ" sz="1800" dirty="0" smtClean="0"/>
              <a:t>.</a:t>
            </a:r>
          </a:p>
          <a:p>
            <a:pPr lvl="0"/>
            <a:endParaRPr lang="cs-CZ" sz="1800" dirty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3774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služby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dirty="0"/>
              <a:t>Sociální službu zákon charakterizuje jako činnost nebo soubor činností zajišťující pomoc a podporu osobám za účelem sociálního začlenění nebo prevence sociálního vyloučení</a:t>
            </a:r>
            <a:r>
              <a:rPr lang="cs-CZ" sz="6200" dirty="0"/>
              <a:t>. </a:t>
            </a:r>
            <a:endParaRPr lang="cs-CZ" sz="6200" dirty="0" smtClean="0"/>
          </a:p>
          <a:p>
            <a:r>
              <a:rPr lang="cs-CZ" sz="6200" dirty="0"/>
              <a:t> </a:t>
            </a:r>
          </a:p>
          <a:p>
            <a:r>
              <a:rPr lang="cs-CZ" sz="8000" dirty="0"/>
              <a:t>Základní druhy a formy sociálních služeb (Zákon č. 108/2006 Sb</a:t>
            </a:r>
            <a:r>
              <a:rPr lang="cs-CZ" sz="8000" dirty="0" smtClean="0"/>
              <a:t>.)</a:t>
            </a:r>
          </a:p>
          <a:p>
            <a:endParaRPr lang="cs-CZ" sz="8000" dirty="0"/>
          </a:p>
          <a:p>
            <a:pPr lvl="0"/>
            <a:r>
              <a:rPr lang="cs-CZ" sz="8000" dirty="0"/>
              <a:t>sociální poradenství</a:t>
            </a:r>
          </a:p>
          <a:p>
            <a:pPr lvl="0"/>
            <a:r>
              <a:rPr lang="cs-CZ" sz="8000" dirty="0"/>
              <a:t>služby sociální péče</a:t>
            </a:r>
          </a:p>
          <a:p>
            <a:pPr lvl="0"/>
            <a:r>
              <a:rPr lang="cs-CZ" sz="8000" dirty="0"/>
              <a:t>služby sociální </a:t>
            </a:r>
            <a:r>
              <a:rPr lang="cs-CZ" sz="8000" dirty="0" smtClean="0"/>
              <a:t>prevence</a:t>
            </a:r>
          </a:p>
          <a:p>
            <a:pPr lvl="0"/>
            <a:endParaRPr lang="cs-CZ" sz="8000" dirty="0" smtClean="0"/>
          </a:p>
          <a:p>
            <a:pPr lvl="0"/>
            <a:r>
              <a:rPr lang="cs-CZ" sz="8000" dirty="0"/>
              <a:t>Na základě Ženevské konvence a ostatních mezinárodních smluv, je Česká republika povinna zabezpečit základní životní potřeby, důstojnou existenci a zajistit žadatelům o mezinárodní ochranu sociální služby od zahájení řízení o mezinárodní ochranu až po jeho </a:t>
            </a:r>
            <a:r>
              <a:rPr lang="cs-CZ" sz="8000" dirty="0" smtClean="0"/>
              <a:t>ukončení.</a:t>
            </a:r>
          </a:p>
          <a:p>
            <a:r>
              <a:rPr lang="cs-CZ" sz="8000" dirty="0"/>
              <a:t>Sociální služby jsou  po celou dobu azylové procedury i po udělení azylu poskytovány jak sociálními pracovníky ve státních zařízeních, tak sociálními pracovníky specifických nevládních organizací</a:t>
            </a:r>
          </a:p>
          <a:p>
            <a:r>
              <a:rPr lang="cs-CZ" sz="8000" dirty="0"/>
              <a:t> </a:t>
            </a:r>
          </a:p>
          <a:p>
            <a:pPr lvl="0"/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56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pro migranty v ČR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 </a:t>
            </a:r>
            <a:r>
              <a:rPr lang="cs-CZ" sz="2800" dirty="0" smtClean="0"/>
              <a:t>Vládní sektor</a:t>
            </a:r>
          </a:p>
          <a:p>
            <a:r>
              <a:rPr lang="cs-CZ" sz="2400" dirty="0"/>
              <a:t>V České republice jsou záležitosti týkající se uprchlíků v kompetenci Ministerstva vnitra České republiky, které je nejvyšším státním orgánem zodpovědným za výkon azylové a migrační politiky. Na vládní úrovni se zabývá problematikou migrace i ministerstvo práce a sociálních věcí. Realizuji různé projekty, které napomáhají integraci cizinců do české společnosti. Taktéž ministerstvo školství, mládeže a tělovýchovy. Postupně se v rámci ministerstva vnitra vyčlenily tři instituce, které jsou nedílnou součástí práce s uprchlíky.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540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 azylové a migrační politiky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 působí v oblasti  mezinárodní migrace, azylu a ochrany cizinců či osob bez státní příslušnosti. Dále do jeho kompetence spadá problematika ochrany státních hranic, vstupu a pobytu cizinců na území České republiky. </a:t>
            </a:r>
            <a:endParaRPr lang="cs-CZ" sz="2000" dirty="0" smtClean="0"/>
          </a:p>
          <a:p>
            <a:r>
              <a:rPr lang="cs-CZ" dirty="0"/>
              <a:t>. Podílí se také na integraci cizinců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Dále jedná za ministerstvo v řízení před soudy.</a:t>
            </a:r>
          </a:p>
          <a:p>
            <a:r>
              <a:rPr lang="cs-CZ" dirty="0"/>
              <a:t>. Také se podílí na přípravě humanitárních programů.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32254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uprchlických zařízení- SUZ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-Správa uprchlických zařízení Ministerstva vnitra České republiky (SUZ) je provozovatelem </a:t>
            </a:r>
            <a:r>
              <a:rPr lang="cs-CZ" b="1" dirty="0"/>
              <a:t>přijímacích, pobytových a integračních azylových</a:t>
            </a:r>
            <a:r>
              <a:rPr lang="cs-CZ" dirty="0"/>
              <a:t> středisek. Poskytuje zde zejména ubytovací, stravovací, psychologické, sociální, vzdělávací a poradenské služby a zajišťuje také volnočasové aktivity. </a:t>
            </a:r>
          </a:p>
          <a:p>
            <a:r>
              <a:rPr lang="cs-CZ" dirty="0"/>
              <a:t>-SUZ byla zřízena 1. ledna 1996, Od 1. ledna 2006 má SUZ ve správě i zařízení pro zajištění cizinců.</a:t>
            </a:r>
          </a:p>
          <a:p>
            <a:r>
              <a:rPr lang="cs-CZ" dirty="0"/>
              <a:t>- Česká republika zabezpečuje prostřednictvím SUZ ubytování a další služby žadatelům, azylantům a zajištěným cizincům, a to na základě zákonů č. 326/1999 Sb. o pobytu cizinců na území ČR a zákona č. 325/1999 Sb. o </a:t>
            </a:r>
            <a:r>
              <a:rPr lang="cs-CZ" dirty="0" smtClean="0"/>
              <a:t>azylu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85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i="1" dirty="0" smtClean="0"/>
              <a:t>Azylové zařízení</a:t>
            </a:r>
          </a:p>
          <a:p>
            <a:r>
              <a:rPr lang="cs-CZ" sz="1800" dirty="0" smtClean="0"/>
              <a:t>-</a:t>
            </a:r>
            <a:r>
              <a:rPr lang="cs-CZ" sz="1800" dirty="0"/>
              <a:t>Azylová zařízení jsou přijímací, pobytová a integrační azylová střediska ve správě SUZ. Ke klientům je přistupováno individuálně s ohledem na náboženské, etnické a kulturní </a:t>
            </a:r>
            <a:r>
              <a:rPr lang="cs-CZ" sz="1800" dirty="0" smtClean="0"/>
              <a:t>odlišnosti</a:t>
            </a:r>
          </a:p>
          <a:p>
            <a:r>
              <a:rPr lang="cs-CZ" sz="1800" i="1" dirty="0" smtClean="0"/>
              <a:t>Přijímací středisk</a:t>
            </a:r>
            <a:r>
              <a:rPr lang="cs-CZ" sz="1800" dirty="0" smtClean="0"/>
              <a:t>o</a:t>
            </a:r>
          </a:p>
          <a:p>
            <a:r>
              <a:rPr lang="cs-CZ" sz="1800" i="1" dirty="0" smtClean="0"/>
              <a:t>-</a:t>
            </a:r>
            <a:r>
              <a:rPr lang="cs-CZ" sz="1800" dirty="0"/>
              <a:t>Přijímací středisko slouží k ubytování nově příchozích žadatelů o mezinárodní ochranu, a to až do doby ukončení základních vstupních procedur- identifikace totožnosti, zahájení řízení o udělení mezinárodní ochrany, vstupní pohovor a sociální šetření a předepsaná vstupní zdravotní prohlídka.</a:t>
            </a:r>
            <a:endParaRPr lang="cs-CZ" sz="1800" i="1" dirty="0" smtClean="0"/>
          </a:p>
          <a:p>
            <a:r>
              <a:rPr lang="cs-CZ" sz="1800" dirty="0" smtClean="0"/>
              <a:t>-</a:t>
            </a:r>
            <a:r>
              <a:rPr lang="cs-CZ" sz="1800" dirty="0"/>
              <a:t>Není možné ho volně opustit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-</a:t>
            </a:r>
            <a:r>
              <a:rPr lang="cs-CZ" sz="1800" dirty="0"/>
              <a:t>Je zde poskytováno ubytování, strava, základní hygienické potřeby a lékařská péče a žadatelé mají k dispozici sociální a psychologické služby a mohou se účastnit volnočasových aktivit.</a:t>
            </a:r>
          </a:p>
          <a:p>
            <a:r>
              <a:rPr lang="cs-CZ" sz="1800" dirty="0" smtClean="0"/>
              <a:t>-Pobytová </a:t>
            </a:r>
            <a:r>
              <a:rPr lang="cs-CZ" sz="1800" dirty="0"/>
              <a:t>střediska v ČR-na letišti Praha-Ruzyně, v obci Vyšší Lhoty a Zastávka</a:t>
            </a:r>
          </a:p>
        </p:txBody>
      </p:sp>
    </p:spTree>
    <p:extLst>
      <p:ext uri="{BB962C8B-B14F-4D97-AF65-F5344CB8AC3E}">
        <p14:creationId xmlns:p14="http://schemas.microsoft.com/office/powerpoint/2010/main" val="674363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i="1" dirty="0" smtClean="0"/>
              <a:t>Pobytové středisko</a:t>
            </a:r>
          </a:p>
          <a:p>
            <a:r>
              <a:rPr lang="cs-CZ" sz="1800" dirty="0" smtClean="0"/>
              <a:t>-</a:t>
            </a:r>
            <a:r>
              <a:rPr lang="cs-CZ" sz="1800" dirty="0"/>
              <a:t>Slouží k ubytování žadatelů, kteří prošli předepsanými vstupními </a:t>
            </a:r>
            <a:r>
              <a:rPr lang="cs-CZ" sz="1800" dirty="0" smtClean="0"/>
              <a:t>procedurami</a:t>
            </a:r>
          </a:p>
          <a:p>
            <a:r>
              <a:rPr lang="cs-CZ" sz="1800" dirty="0" smtClean="0"/>
              <a:t>-</a:t>
            </a:r>
            <a:r>
              <a:rPr lang="cs-CZ" sz="1800" dirty="0"/>
              <a:t>Mohou středisko volně opuštět nebo využít možnosti pobytu v </a:t>
            </a:r>
            <a:r>
              <a:rPr lang="cs-CZ" sz="1800" dirty="0" smtClean="0"/>
              <a:t>soukromí</a:t>
            </a:r>
          </a:p>
          <a:p>
            <a:r>
              <a:rPr lang="cs-CZ" sz="1800" dirty="0" smtClean="0"/>
              <a:t>-</a:t>
            </a:r>
            <a:r>
              <a:rPr lang="cs-CZ" sz="1800" dirty="0"/>
              <a:t>Služby obdobné jako v PS, zaměřené na sociální práci a volnočasové aktivity.</a:t>
            </a:r>
          </a:p>
          <a:p>
            <a:r>
              <a:rPr lang="cs-CZ" sz="1800" dirty="0"/>
              <a:t>Zvláštní pozornost je věnována ohroženým skupinám - nezletilí žadatelé bez doprovodu, samotné ženy s dětmi, senioři, fyzicky, psychicky či sociálně handicapované osoby a oběti fyzického nebo psychického násilí.</a:t>
            </a:r>
          </a:p>
          <a:p>
            <a:r>
              <a:rPr lang="cs-CZ" sz="1800" dirty="0"/>
              <a:t>Pobytová střediska v ČR – Havířov, Kostelec nad </a:t>
            </a:r>
            <a:r>
              <a:rPr lang="cs-CZ" sz="1800" dirty="0" smtClean="0"/>
              <a:t>Orlicí</a:t>
            </a:r>
          </a:p>
          <a:p>
            <a:r>
              <a:rPr lang="cs-CZ" sz="1800" i="1" dirty="0" smtClean="0"/>
              <a:t>Integrační středisko</a:t>
            </a:r>
          </a:p>
          <a:p>
            <a:r>
              <a:rPr lang="cs-CZ" sz="1800" i="1" dirty="0" smtClean="0"/>
              <a:t>-</a:t>
            </a:r>
            <a:r>
              <a:rPr lang="cs-CZ" sz="1800" dirty="0"/>
              <a:t>slouží osobám, kterým byla přiznána mezinárodní ochrana a které vstoupily do Státního integračního programu. </a:t>
            </a:r>
          </a:p>
          <a:p>
            <a:r>
              <a:rPr lang="cs-CZ" sz="1800" i="1" dirty="0" smtClean="0"/>
              <a:t>-</a:t>
            </a:r>
            <a:r>
              <a:rPr lang="cs-CZ" sz="1800" dirty="0"/>
              <a:t>Slouží především k osvojení českého jazyka a získání samostatného bydlení a zaměstnání</a:t>
            </a:r>
            <a:r>
              <a:rPr lang="cs-CZ" sz="1800" dirty="0" smtClean="0"/>
              <a:t>.</a:t>
            </a:r>
          </a:p>
          <a:p>
            <a:r>
              <a:rPr lang="cs-CZ" sz="1800" i="1" dirty="0" smtClean="0"/>
              <a:t>-</a:t>
            </a:r>
            <a:r>
              <a:rPr lang="cs-CZ" sz="1800" dirty="0" smtClean="0"/>
              <a:t>Max</a:t>
            </a:r>
            <a:r>
              <a:rPr lang="cs-CZ" sz="1800" dirty="0"/>
              <a:t>. 18 měsíců, ubytování je </a:t>
            </a:r>
            <a:r>
              <a:rPr lang="cs-CZ" sz="1800" dirty="0" smtClean="0"/>
              <a:t>zpoplatněno</a:t>
            </a:r>
          </a:p>
          <a:p>
            <a:r>
              <a:rPr lang="cs-CZ" sz="1800" dirty="0"/>
              <a:t>-IS v ČR – Jaroměř, Brno,Česká Lípa</a:t>
            </a:r>
          </a:p>
          <a:p>
            <a:endParaRPr lang="cs-CZ" sz="1800" dirty="0"/>
          </a:p>
          <a:p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152661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i="1" dirty="0" smtClean="0"/>
              <a:t>Zařízení pro zajištění cizinců</a:t>
            </a:r>
          </a:p>
          <a:p>
            <a:r>
              <a:rPr lang="cs-CZ" sz="2400" dirty="0" smtClean="0"/>
              <a:t>-</a:t>
            </a:r>
            <a:r>
              <a:rPr lang="cs-CZ" sz="2400" dirty="0"/>
              <a:t>Klientelu tvoří osoby, které se pobytem na území ČR dostaly do rozporu s legislativou.</a:t>
            </a:r>
          </a:p>
          <a:p>
            <a:r>
              <a:rPr lang="cs-CZ" sz="2400" dirty="0" smtClean="0"/>
              <a:t>-</a:t>
            </a:r>
            <a:r>
              <a:rPr lang="cs-CZ" sz="2400" dirty="0"/>
              <a:t>Zajištěny mohou být jen osoby starší 15 let,  na dobu max. 180 dní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-</a:t>
            </a:r>
            <a:r>
              <a:rPr lang="cs-CZ" sz="2400" dirty="0"/>
              <a:t>ZZC v ČR – Bělá pod Bezdězem, Poštorná</a:t>
            </a:r>
          </a:p>
          <a:p>
            <a:r>
              <a:rPr lang="cs-CZ" sz="2400" i="1" dirty="0" smtClean="0"/>
              <a:t>Centrum na podporu a integraci cizinců</a:t>
            </a:r>
          </a:p>
          <a:p>
            <a:r>
              <a:rPr lang="cs-CZ" sz="2400" i="1" dirty="0" smtClean="0"/>
              <a:t>-</a:t>
            </a:r>
            <a:r>
              <a:rPr lang="cs-CZ" sz="2400" dirty="0" smtClean="0"/>
              <a:t>Poskytuje především: poradenskou </a:t>
            </a:r>
            <a:r>
              <a:rPr lang="cs-CZ" sz="2400" dirty="0"/>
              <a:t>a informační činnost, právní poradenství, kurzy českého jazyka, sociokulturní kurzy, internetové pracoviště a </a:t>
            </a:r>
            <a:r>
              <a:rPr lang="cs-CZ" sz="2400" dirty="0" smtClean="0"/>
              <a:t>knihovnu</a:t>
            </a:r>
          </a:p>
          <a:p>
            <a:r>
              <a:rPr lang="cs-CZ" sz="2400" dirty="0" smtClean="0"/>
              <a:t>-CPIC </a:t>
            </a:r>
            <a:r>
              <a:rPr lang="cs-CZ" sz="2400" dirty="0"/>
              <a:t>v ČR – Ostrava, Pardubice, Zlín, Plzeň</a:t>
            </a:r>
          </a:p>
          <a:p>
            <a:endParaRPr lang="cs-CZ" sz="2000" dirty="0"/>
          </a:p>
          <a:p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20485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549</Words>
  <Application>Microsoft Office PowerPoint</Application>
  <PresentationFormat>Předvádění na obrazovce (4:3)</PresentationFormat>
  <Paragraphs>90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Problémy menšinových skupin II </vt:lpstr>
      <vt:lpstr>Pojem uprchlík</vt:lpstr>
      <vt:lpstr>Sociální služby</vt:lpstr>
      <vt:lpstr>Organizace pro migranty v ČR</vt:lpstr>
      <vt:lpstr>Odbor azylové a migrační politiky</vt:lpstr>
      <vt:lpstr>Správa uprchlických zařízení- SUZ</vt:lpstr>
      <vt:lpstr>Prezentace aplikace PowerPoint</vt:lpstr>
      <vt:lpstr>Prezentace aplikace PowerPoint</vt:lpstr>
      <vt:lpstr>Prezentace aplikace PowerPoint</vt:lpstr>
      <vt:lpstr>Ředitelství služeb cizinecké policie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Služby pro uprchlíky a etnické mešiny</dc:title>
  <dc:creator>Andrejka</dc:creator>
  <cp:lastModifiedBy>Vladimír Nový</cp:lastModifiedBy>
  <cp:revision>9</cp:revision>
  <dcterms:created xsi:type="dcterms:W3CDTF">2014-04-23T21:01:47Z</dcterms:created>
  <dcterms:modified xsi:type="dcterms:W3CDTF">2014-05-12T20:01:08Z</dcterms:modified>
</cp:coreProperties>
</file>