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61" r:id="rId5"/>
    <p:sldId id="284" r:id="rId6"/>
    <p:sldId id="285" r:id="rId7"/>
    <p:sldId id="262" r:id="rId8"/>
    <p:sldId id="263" r:id="rId9"/>
    <p:sldId id="264" r:id="rId10"/>
    <p:sldId id="265" r:id="rId11"/>
    <p:sldId id="266" r:id="rId12"/>
    <p:sldId id="267" r:id="rId13"/>
    <p:sldId id="286" r:id="rId14"/>
    <p:sldId id="268" r:id="rId15"/>
    <p:sldId id="287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930EDE-5FA0-40FC-AD88-AB4577B027DE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9002A5-C52F-47D1-BD67-5125899F01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5185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002A5-C52F-47D1-BD67-5125899F016B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302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4E923-13FF-4FDF-80E4-918D4CB24F70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C7080-ABB5-4A44-A038-08CC0568E2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657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4E923-13FF-4FDF-80E4-918D4CB24F70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C7080-ABB5-4A44-A038-08CC0568E2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967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4E923-13FF-4FDF-80E4-918D4CB24F70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C7080-ABB5-4A44-A038-08CC0568E2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9809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4E923-13FF-4FDF-80E4-918D4CB24F70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C7080-ABB5-4A44-A038-08CC0568E2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7669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4E923-13FF-4FDF-80E4-918D4CB24F70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C7080-ABB5-4A44-A038-08CC0568E2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1119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4E923-13FF-4FDF-80E4-918D4CB24F70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C7080-ABB5-4A44-A038-08CC0568E2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3459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4E923-13FF-4FDF-80E4-918D4CB24F70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C7080-ABB5-4A44-A038-08CC0568E2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7411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4E923-13FF-4FDF-80E4-918D4CB24F70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C7080-ABB5-4A44-A038-08CC0568E2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9008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4E923-13FF-4FDF-80E4-918D4CB24F70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C7080-ABB5-4A44-A038-08CC0568E2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6137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4E923-13FF-4FDF-80E4-918D4CB24F70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C7080-ABB5-4A44-A038-08CC0568E2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2424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4E923-13FF-4FDF-80E4-918D4CB24F70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C7080-ABB5-4A44-A038-08CC0568E2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4163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4E923-13FF-4FDF-80E4-918D4CB24F70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C7080-ABB5-4A44-A038-08CC0568E2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4057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mpsv.cz/upcr/kp" TargetMode="External"/><Relationship Id="rId2" Type="http://schemas.openxmlformats.org/officeDocument/2006/relationships/hyperlink" Target="http://portal.mpsv.cz/upcr/gr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Sociální správa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Procesy v </a:t>
            </a:r>
            <a:r>
              <a:rPr lang="cs-CZ" smtClean="0"/>
              <a:t>sociální správě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2667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Specifika správního řízení v </a:t>
            </a:r>
            <a:r>
              <a:rPr lang="cs-CZ" smtClean="0"/>
              <a:t>sociální správě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Postupy SŘ jsou předpisy jednotlivých oblastí sociální ochrany</a:t>
            </a:r>
          </a:p>
          <a:p>
            <a:r>
              <a:rPr lang="cs-CZ" dirty="0" smtClean="0"/>
              <a:t>Výsledkem SŘ je zpravidla přiznání dávky </a:t>
            </a:r>
          </a:p>
          <a:p>
            <a:r>
              <a:rPr lang="cs-CZ" dirty="0" smtClean="0"/>
              <a:t>Řízení je založeno na přiznání/nepřiznání dávky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3660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Subjekty správního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Orgány státní správy nebo místní samospráva pověřená zákonem</a:t>
            </a:r>
          </a:p>
          <a:p>
            <a:r>
              <a:rPr lang="cs-CZ" dirty="0" smtClean="0"/>
              <a:t>ÚP</a:t>
            </a:r>
          </a:p>
          <a:p>
            <a:r>
              <a:rPr lang="cs-CZ" dirty="0" smtClean="0"/>
              <a:t>ČSSZ</a:t>
            </a:r>
          </a:p>
          <a:p>
            <a:r>
              <a:rPr lang="cs-CZ" dirty="0" smtClean="0"/>
              <a:t>Inspektoráty práce</a:t>
            </a:r>
          </a:p>
          <a:p>
            <a:r>
              <a:rPr lang="cs-CZ" dirty="0" smtClean="0"/>
              <a:t>OSSZ</a:t>
            </a:r>
          </a:p>
          <a:p>
            <a:r>
              <a:rPr lang="cs-CZ" dirty="0" smtClean="0"/>
              <a:t>Kraje </a:t>
            </a:r>
          </a:p>
          <a:p>
            <a:r>
              <a:rPr lang="cs-CZ" dirty="0" smtClean="0"/>
              <a:t>KÚ, MPSV</a:t>
            </a:r>
          </a:p>
          <a:p>
            <a:r>
              <a:rPr lang="cs-CZ" dirty="0" smtClean="0"/>
              <a:t>Obce s rozšířenou působností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1504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ÚP - 1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200" dirty="0" smtClean="0"/>
              <a:t>- zákon č.  </a:t>
            </a:r>
            <a:r>
              <a:rPr lang="cs-CZ" sz="1200" dirty="0"/>
              <a:t>73/2011 Sb., o Úřadu práce České republiky </a:t>
            </a:r>
            <a:endParaRPr lang="cs-CZ" sz="1200" dirty="0" smtClean="0"/>
          </a:p>
          <a:p>
            <a:pPr>
              <a:buFontTx/>
              <a:buChar char="-"/>
            </a:pPr>
            <a:r>
              <a:rPr lang="cs-CZ" sz="1200" dirty="0" smtClean="0"/>
              <a:t>Úřad </a:t>
            </a:r>
            <a:r>
              <a:rPr lang="cs-CZ" sz="1200" dirty="0"/>
              <a:t>práce je správním úřadem s celostátní působností a je účetní jednotkou. </a:t>
            </a:r>
            <a:endParaRPr lang="cs-CZ" sz="1200" dirty="0" smtClean="0"/>
          </a:p>
          <a:p>
            <a:pPr>
              <a:buFontTx/>
              <a:buChar char="-"/>
            </a:pPr>
            <a:r>
              <a:rPr lang="cs-CZ" sz="1200" dirty="0" smtClean="0"/>
              <a:t>Úřad </a:t>
            </a:r>
            <a:r>
              <a:rPr lang="cs-CZ" sz="1200" dirty="0"/>
              <a:t>práce České republiky řídí Ministerstvo práce a sociálních věcí, které je jeho nadřízeným </a:t>
            </a:r>
            <a:r>
              <a:rPr lang="cs-CZ" sz="1200" b="1" dirty="0"/>
              <a:t>správním úřadem</a:t>
            </a:r>
            <a:r>
              <a:rPr lang="cs-CZ" sz="1200" b="1" dirty="0" smtClean="0"/>
              <a:t>.</a:t>
            </a:r>
          </a:p>
          <a:p>
            <a:pPr>
              <a:buFontTx/>
              <a:buChar char="-"/>
            </a:pPr>
            <a:endParaRPr lang="cs-CZ" sz="1200" b="1" dirty="0"/>
          </a:p>
          <a:p>
            <a:pPr marL="0" indent="0">
              <a:buNone/>
            </a:pPr>
            <a:r>
              <a:rPr lang="cs-CZ" sz="1200" b="1" dirty="0" smtClean="0"/>
              <a:t>Organizační členění:</a:t>
            </a:r>
          </a:p>
          <a:p>
            <a:r>
              <a:rPr lang="cs-CZ" sz="1200" dirty="0" smtClean="0">
                <a:hlinkClick r:id="rId2"/>
              </a:rPr>
              <a:t>Generální </a:t>
            </a:r>
            <a:r>
              <a:rPr lang="cs-CZ" sz="1200" dirty="0">
                <a:hlinkClick r:id="rId2"/>
              </a:rPr>
              <a:t>ředitelství</a:t>
            </a:r>
            <a:r>
              <a:rPr lang="cs-CZ" sz="1200" dirty="0"/>
              <a:t> a </a:t>
            </a:r>
            <a:r>
              <a:rPr lang="cs-CZ" sz="1200" dirty="0">
                <a:hlinkClick r:id="rId3"/>
              </a:rPr>
              <a:t>krajské </a:t>
            </a:r>
            <a:r>
              <a:rPr lang="cs-CZ" sz="1200" dirty="0" smtClean="0">
                <a:hlinkClick r:id="rId3"/>
              </a:rPr>
              <a:t>pobočky</a:t>
            </a:r>
            <a:endParaRPr lang="cs-CZ" sz="1200" dirty="0" smtClean="0"/>
          </a:p>
          <a:p>
            <a:r>
              <a:rPr lang="cs-CZ" sz="1200" dirty="0"/>
              <a:t>Obvody působení krajských poboček jsou shodné s územím krajů podle ústavního zákona č. 347/1997 Sb., o vytvoření vyšších územních samosprávných celků, ve znění pozdějších předpisů. </a:t>
            </a:r>
            <a:endParaRPr lang="cs-CZ" sz="1200" dirty="0" smtClean="0"/>
          </a:p>
          <a:p>
            <a:r>
              <a:rPr lang="cs-CZ" sz="1200" dirty="0" smtClean="0"/>
              <a:t>Součástí </a:t>
            </a:r>
            <a:r>
              <a:rPr lang="cs-CZ" sz="1200" dirty="0"/>
              <a:t>krajských poboček jsou kontaktní pracoviště.</a:t>
            </a:r>
            <a:br>
              <a:rPr lang="cs-CZ" sz="1200" dirty="0"/>
            </a:br>
            <a:endParaRPr lang="cs-CZ" sz="1200" dirty="0"/>
          </a:p>
          <a:p>
            <a:pPr marL="0" indent="0">
              <a:buNone/>
            </a:pPr>
            <a:r>
              <a:rPr lang="cs-CZ" sz="1200" b="1" dirty="0"/>
              <a:t/>
            </a:r>
            <a:br>
              <a:rPr lang="cs-CZ" sz="1200" b="1" dirty="0"/>
            </a:br>
            <a:endParaRPr lang="cs-CZ" sz="1200" b="1" dirty="0"/>
          </a:p>
          <a:p>
            <a:r>
              <a:rPr lang="cs-CZ" sz="1200" dirty="0"/>
              <a:t/>
            </a:r>
            <a:br>
              <a:rPr lang="cs-CZ" sz="1200" dirty="0"/>
            </a:br>
            <a:endParaRPr lang="cs-CZ" sz="1200" dirty="0"/>
          </a:p>
          <a:p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13654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ÚP - 2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Úřad práce plní úkoly v těchto oblastech:</a:t>
            </a:r>
          </a:p>
          <a:p>
            <a:pPr marL="0" indent="0">
              <a:buNone/>
            </a:pPr>
            <a:r>
              <a:rPr lang="cs-CZ" dirty="0"/>
              <a:t>a) zaměstnanosti, </a:t>
            </a:r>
            <a:br>
              <a:rPr lang="cs-CZ" dirty="0"/>
            </a:br>
            <a:r>
              <a:rPr lang="cs-CZ" dirty="0"/>
              <a:t>b) ochrany zaměstnanců při platební neschopnosti zaměstnavatele, </a:t>
            </a:r>
            <a:br>
              <a:rPr lang="cs-CZ" dirty="0"/>
            </a:br>
            <a:r>
              <a:rPr lang="cs-CZ" dirty="0"/>
              <a:t>c) státní sociální podpory, </a:t>
            </a:r>
            <a:br>
              <a:rPr lang="cs-CZ" dirty="0"/>
            </a:br>
            <a:r>
              <a:rPr lang="cs-CZ" dirty="0"/>
              <a:t>d) dávek pro osoby se zdravotním postižením, </a:t>
            </a:r>
            <a:br>
              <a:rPr lang="cs-CZ" dirty="0"/>
            </a:br>
            <a:r>
              <a:rPr lang="cs-CZ" dirty="0"/>
              <a:t>e) příspěvku na péči a inspekce poskytování sociálních služeb a </a:t>
            </a:r>
            <a:br>
              <a:rPr lang="cs-CZ" dirty="0"/>
            </a:br>
            <a:r>
              <a:rPr lang="cs-CZ" dirty="0"/>
              <a:t>f) pomoci v hmotné nouzi, </a:t>
            </a:r>
            <a:br>
              <a:rPr lang="cs-CZ" dirty="0"/>
            </a:br>
            <a:r>
              <a:rPr lang="cs-CZ" dirty="0"/>
              <a:t>v rozsahu a za podmínek stanovených zákonem o zaměstnanosti, zákonem o ochraně zaměstnanců při platební neschopnosti zaměstnavatele a o změně některých zákonů, zákonem o státní sociální podpoře, zákonem o poskytování dávek osobám se zdravotním postižením a o změně souvisejících zákonů, zákonem o sociálních službách a zákonem o pomoci v hmotné nouzi. 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19981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ČSSZ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sz="4500" b="1" dirty="0"/>
              <a:t>582/1991 Sb., o organizaci a provádění sociálního zabezpečení, ve znění pozdějších předpisů. </a:t>
            </a:r>
            <a:endParaRPr lang="cs-CZ" sz="4500" b="1" dirty="0" smtClean="0"/>
          </a:p>
          <a:p>
            <a:pPr marL="0" indent="0">
              <a:buNone/>
            </a:pPr>
            <a:r>
              <a:rPr lang="cs-CZ" sz="4500" u="sng" dirty="0" smtClean="0"/>
              <a:t>Podle </a:t>
            </a:r>
            <a:r>
              <a:rPr lang="cs-CZ" sz="4500" u="sng" dirty="0"/>
              <a:t>ustanovení § 5 odst. 1 tohoto zákona plní ČSSZ tyto úkoly : </a:t>
            </a:r>
          </a:p>
          <a:p>
            <a:pPr marL="0" indent="0">
              <a:buNone/>
            </a:pPr>
            <a:r>
              <a:rPr lang="cs-CZ" sz="4500" i="1" dirty="0"/>
              <a:t>a)</a:t>
            </a:r>
            <a:r>
              <a:rPr lang="cs-CZ" sz="4500" dirty="0"/>
              <a:t> rozhoduje</a:t>
            </a:r>
          </a:p>
          <a:p>
            <a:pPr marL="0" indent="0">
              <a:buNone/>
            </a:pPr>
            <a:r>
              <a:rPr lang="cs-CZ" sz="4500" i="1" dirty="0" smtClean="0"/>
              <a:t>1.</a:t>
            </a:r>
            <a:r>
              <a:rPr lang="cs-CZ" sz="4500" dirty="0" smtClean="0"/>
              <a:t> o </a:t>
            </a:r>
            <a:r>
              <a:rPr lang="cs-CZ" sz="4500" b="1" dirty="0"/>
              <a:t>dávkách důchodového pojištění</a:t>
            </a:r>
            <a:r>
              <a:rPr lang="cs-CZ" sz="4500" dirty="0"/>
              <a:t>, pokud není v tomto zákoně stanoveno, že o nich rozhoduje jiný orgán sociálního zabezpečení, a zařizuje výplaty těchto </a:t>
            </a:r>
            <a:r>
              <a:rPr lang="cs-CZ" sz="4500" dirty="0" smtClean="0"/>
              <a:t>dávek,</a:t>
            </a:r>
          </a:p>
          <a:p>
            <a:pPr marL="0" indent="0">
              <a:buNone/>
            </a:pPr>
            <a:r>
              <a:rPr lang="cs-CZ" sz="4500" i="1" dirty="0" smtClean="0"/>
              <a:t>2</a:t>
            </a:r>
            <a:r>
              <a:rPr lang="cs-CZ" sz="4500" i="1" dirty="0"/>
              <a:t>.</a:t>
            </a:r>
            <a:r>
              <a:rPr lang="cs-CZ" sz="4500" dirty="0"/>
              <a:t> o povinnosti </a:t>
            </a:r>
            <a:r>
              <a:rPr lang="cs-CZ" sz="4500" b="1" dirty="0"/>
              <a:t>občana vrátit dávku důchodového pojištění </a:t>
            </a:r>
            <a:r>
              <a:rPr lang="cs-CZ" sz="4500" dirty="0"/>
              <a:t>poskytnutou neprávem nebo v nesprávné výši, pokud je o této dávce oprávněna rozhodovat,</a:t>
            </a:r>
          </a:p>
          <a:p>
            <a:pPr marL="0" indent="0">
              <a:buNone/>
            </a:pPr>
            <a:r>
              <a:rPr lang="cs-CZ" sz="4500" i="1" dirty="0"/>
              <a:t>3.</a:t>
            </a:r>
            <a:r>
              <a:rPr lang="cs-CZ" sz="4500" dirty="0"/>
              <a:t> o povinnosti </a:t>
            </a:r>
            <a:r>
              <a:rPr lang="cs-CZ" sz="4500" b="1" dirty="0"/>
              <a:t>zaměstnavatele nahradit neprávem vyplacené částky </a:t>
            </a:r>
            <a:r>
              <a:rPr lang="cs-CZ" sz="4500" dirty="0"/>
              <a:t>na dávce důchodového pojištění, pokud je o této dávce oprávněna rozhodovat,</a:t>
            </a:r>
          </a:p>
          <a:p>
            <a:pPr marL="0" indent="0">
              <a:buNone/>
            </a:pPr>
            <a:r>
              <a:rPr lang="cs-CZ" sz="4500" i="1" dirty="0"/>
              <a:t>4.</a:t>
            </a:r>
            <a:r>
              <a:rPr lang="cs-CZ" sz="4500" dirty="0"/>
              <a:t> o </a:t>
            </a:r>
            <a:r>
              <a:rPr lang="cs-CZ" sz="4500" b="1" dirty="0"/>
              <a:t>odvoláních ve věcech</a:t>
            </a:r>
            <a:r>
              <a:rPr lang="cs-CZ" sz="4500" dirty="0"/>
              <a:t>, v nichž v prvním stupni rozhodla </a:t>
            </a:r>
            <a:r>
              <a:rPr lang="cs-CZ" sz="4500" b="1" dirty="0"/>
              <a:t>okresní správa sociálního zabezpečení,</a:t>
            </a:r>
          </a:p>
          <a:p>
            <a:pPr marL="0" indent="0">
              <a:buNone/>
            </a:pPr>
            <a:r>
              <a:rPr lang="cs-CZ" sz="4500" i="1" dirty="0"/>
              <a:t>5.</a:t>
            </a:r>
            <a:r>
              <a:rPr lang="cs-CZ" sz="4500" dirty="0"/>
              <a:t> o odstra</a:t>
            </a:r>
            <a:r>
              <a:rPr lang="cs-CZ" sz="4500" b="1" dirty="0"/>
              <a:t>nění tvrdostí</a:t>
            </a:r>
            <a:r>
              <a:rPr lang="cs-CZ" sz="4500" dirty="0"/>
              <a:t>, které by se vyskytly při provádění sociálního zabezpečení, pokud jí bylo v jednotlivých případech svěřeno,</a:t>
            </a:r>
          </a:p>
          <a:p>
            <a:pPr marL="0" indent="0">
              <a:buNone/>
            </a:pPr>
            <a:r>
              <a:rPr lang="cs-CZ" sz="4500" i="1" dirty="0"/>
              <a:t>6.</a:t>
            </a:r>
            <a:r>
              <a:rPr lang="cs-CZ" sz="4500" dirty="0"/>
              <a:t> o převodech důchodových práv podle § 105a zákona o důchodovém pojištění a zařizuje tyto převody,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24302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ČSSZ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Autofit/>
          </a:bodyPr>
          <a:lstStyle/>
          <a:p>
            <a:r>
              <a:rPr lang="cs-CZ" sz="1600" i="1" dirty="0"/>
              <a:t>b)</a:t>
            </a:r>
            <a:r>
              <a:rPr lang="cs-CZ" sz="1600" dirty="0"/>
              <a:t> </a:t>
            </a:r>
            <a:r>
              <a:rPr lang="cs-CZ" sz="1600" b="1" dirty="0"/>
              <a:t>jedná před soudem </a:t>
            </a:r>
            <a:r>
              <a:rPr lang="cs-CZ" sz="1600" dirty="0"/>
              <a:t>v řízení o přezkoumání rozhodnutí ve věcech sociálního zabezpečení,</a:t>
            </a:r>
          </a:p>
          <a:p>
            <a:r>
              <a:rPr lang="cs-CZ" sz="1600" i="1" dirty="0"/>
              <a:t>c)</a:t>
            </a:r>
            <a:r>
              <a:rPr lang="cs-CZ" sz="1600" dirty="0"/>
              <a:t> plní úkoly při výplatě dávek sociálního zabezpečení </a:t>
            </a:r>
            <a:r>
              <a:rPr lang="cs-CZ" sz="1600" b="1" dirty="0"/>
              <a:t>do ciziny</a:t>
            </a:r>
            <a:r>
              <a:rPr lang="cs-CZ" sz="1600" dirty="0"/>
              <a:t>,</a:t>
            </a:r>
          </a:p>
          <a:p>
            <a:r>
              <a:rPr lang="cs-CZ" sz="1600" i="1" dirty="0"/>
              <a:t>d</a:t>
            </a:r>
            <a:r>
              <a:rPr lang="cs-CZ" sz="1600" b="1" i="1" dirty="0"/>
              <a:t>)</a:t>
            </a:r>
            <a:r>
              <a:rPr lang="cs-CZ" sz="1600" b="1" dirty="0"/>
              <a:t> řídí a kontroluje činnost okresních </a:t>
            </a:r>
            <a:r>
              <a:rPr lang="cs-CZ" sz="1600" dirty="0"/>
              <a:t>správ sociálního zabezpečení.</a:t>
            </a:r>
          </a:p>
          <a:p>
            <a:r>
              <a:rPr lang="cs-CZ" sz="1600" i="1" dirty="0"/>
              <a:t>e)</a:t>
            </a:r>
            <a:r>
              <a:rPr lang="cs-CZ" sz="1600" dirty="0"/>
              <a:t> zajišťuje </a:t>
            </a:r>
            <a:r>
              <a:rPr lang="cs-CZ" sz="1600" b="1" dirty="0"/>
              <a:t>plnění úkolů vyplývajících z práva Evropských společenství </a:t>
            </a:r>
            <a:r>
              <a:rPr lang="cs-CZ" sz="1600" dirty="0"/>
              <a:t>a plnění úkolů vyplývajících z mezi</a:t>
            </a:r>
            <a:r>
              <a:rPr lang="cs-CZ" sz="1600" b="1" dirty="0"/>
              <a:t>národních smluv </a:t>
            </a:r>
            <a:r>
              <a:rPr lang="cs-CZ" sz="1600" dirty="0"/>
              <a:t>v oblasti důchodového pojištění a v oblasti pojistného na sociální zabezpečení,</a:t>
            </a:r>
          </a:p>
          <a:p>
            <a:r>
              <a:rPr lang="cs-CZ" sz="1600" i="1" dirty="0"/>
              <a:t>f)</a:t>
            </a:r>
            <a:r>
              <a:rPr lang="cs-CZ" sz="1600" dirty="0"/>
              <a:t> zajišťuje </a:t>
            </a:r>
            <a:r>
              <a:rPr lang="cs-CZ" sz="1600" b="1" dirty="0"/>
              <a:t>vydávání tiskopisů</a:t>
            </a:r>
            <a:r>
              <a:rPr lang="cs-CZ" sz="1600" dirty="0"/>
              <a:t> předepsaných podle tohoto zákona,</a:t>
            </a:r>
          </a:p>
          <a:p>
            <a:r>
              <a:rPr lang="cs-CZ" sz="1600" i="1" dirty="0"/>
              <a:t>g)</a:t>
            </a:r>
            <a:r>
              <a:rPr lang="cs-CZ" sz="1600" dirty="0"/>
              <a:t> vede </a:t>
            </a:r>
            <a:r>
              <a:rPr lang="cs-CZ" sz="1600" b="1" dirty="0"/>
              <a:t>registr pojištěnců důchodového pojištění </a:t>
            </a:r>
            <a:r>
              <a:rPr lang="cs-CZ" sz="1600" dirty="0"/>
              <a:t>(dále jen "registr pojištěnců"),</a:t>
            </a:r>
          </a:p>
          <a:p>
            <a:r>
              <a:rPr lang="cs-CZ" sz="1600" i="1" dirty="0"/>
              <a:t>h)</a:t>
            </a:r>
            <a:r>
              <a:rPr lang="cs-CZ" sz="1600" dirty="0"/>
              <a:t> vyrozumívá okresní správu sociálního zabezpečení [§ 6 odst. 4 písm. s)] o tom, že občan, který je dočasně práce neschopným, byl uznán invalidním na základě soudního řízení o žalobě,</a:t>
            </a:r>
          </a:p>
          <a:p>
            <a:r>
              <a:rPr lang="cs-CZ" sz="1600" i="1" dirty="0"/>
              <a:t>ch)</a:t>
            </a:r>
            <a:r>
              <a:rPr lang="cs-CZ" sz="1600" dirty="0"/>
              <a:t> </a:t>
            </a:r>
            <a:r>
              <a:rPr lang="cs-CZ" sz="1600" b="1" dirty="0"/>
              <a:t>zajišťuje podklady k posuzování zdravotního stavu </a:t>
            </a:r>
            <a:r>
              <a:rPr lang="cs-CZ" sz="1600" dirty="0"/>
              <a:t>v rozsahu vyplývajícím z přímo použitelných předpisů Evropské unie a z mezinárodních smluv,</a:t>
            </a:r>
          </a:p>
          <a:p>
            <a:r>
              <a:rPr lang="cs-CZ" sz="1600" i="1" dirty="0"/>
              <a:t>i)</a:t>
            </a:r>
            <a:r>
              <a:rPr lang="cs-CZ" sz="1600" dirty="0"/>
              <a:t> posuzuje zdravotní stav v rozsahu stanoveném tímto zákonem (§ 8 odst. 9).</a:t>
            </a:r>
          </a:p>
          <a:p>
            <a:pPr marL="0" indent="0">
              <a:buNone/>
            </a:pPr>
            <a:r>
              <a:rPr lang="cs-CZ" sz="1600" dirty="0"/>
              <a:t>(Česká správa sociálního zabezpečení posuzuje invaliditu a dlouhodobě nepříznivý zdravotní stav dítěte a jeho neschopnost vykonávat z důvodu tohoto zdravotního stavu výdělečnou činnost pro účely řízení o námitkách (§ </a:t>
            </a:r>
            <a:r>
              <a:rPr lang="cs-CZ" sz="1600" dirty="0" smtClean="0"/>
              <a:t>88)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1878566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ČSSZ a OSSZ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Strukturu ČSSZ tvoří ústředí ČSSZ, (regionální) pracoviště ČSSZ, okresní správy sociálního zabezpečení, Pražská správa sociálního zabezpečení a Městská správa sociálního zabezpečení Brno a jejich územní pracoviště. </a:t>
            </a:r>
          </a:p>
          <a:p>
            <a:r>
              <a:rPr lang="cs-CZ" dirty="0"/>
              <a:t>Všechny organizační jednotky a útvary ČSSZ mají své ředitele, územní pracoviště Pražské správy sociálního zabezpečení a Městské správy sociálního zabezpečení Brno své vedoucí.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95667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129/2000 Sb.</a:t>
            </a:r>
          </a:p>
          <a:p>
            <a:r>
              <a:rPr lang="cs-CZ" dirty="0" smtClean="0"/>
              <a:t>Odvolací řízení proti rozhodnutí obce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3949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řád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500/2004 Sb.</a:t>
            </a:r>
          </a:p>
          <a:p>
            <a:r>
              <a:rPr lang="cs-CZ" dirty="0" smtClean="0"/>
              <a:t>Subsidiární působnost – podpůrná norma pro všechny procesně-právní úpravy v jednotlivých odvětvích, kromě těch, které ho vylučují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12602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Účastníci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Každý subjekt, kterému to nevylučuje správní řád</a:t>
            </a:r>
          </a:p>
          <a:p>
            <a:r>
              <a:rPr lang="cs-CZ" dirty="0" smtClean="0"/>
              <a:t>Způsobilost být účastníkem – podmínka: svéprávnost, zletilost – 18 let,</a:t>
            </a:r>
          </a:p>
          <a:p>
            <a:r>
              <a:rPr lang="cs-CZ" dirty="0" smtClean="0"/>
              <a:t>Zastoupení – osoba nemůže samostatně jednat – zastoupení obligatorní (osoba nemůže samostatně jednat), fakultativní (osoba si dobrovolně vybírá zastoupení)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6665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Procesy v sociální správě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Druhy a zásady řízení</a:t>
            </a:r>
          </a:p>
          <a:p>
            <a:r>
              <a:rPr lang="cs-CZ" dirty="0" smtClean="0"/>
              <a:t>Specifika správního řízení v sociální správě</a:t>
            </a:r>
          </a:p>
          <a:p>
            <a:r>
              <a:rPr lang="cs-CZ" dirty="0" smtClean="0"/>
              <a:t>Správní řízení podle správního řádu</a:t>
            </a:r>
          </a:p>
          <a:p>
            <a:r>
              <a:rPr lang="cs-CZ" dirty="0" smtClean="0"/>
              <a:t>Řízení ve správním soudnictví</a:t>
            </a:r>
          </a:p>
          <a:p>
            <a:r>
              <a:rPr lang="cs-CZ" dirty="0" smtClean="0"/>
              <a:t>Řízení ve věcech </a:t>
            </a:r>
            <a:r>
              <a:rPr lang="cs-CZ" dirty="0" err="1" smtClean="0"/>
              <a:t>soukromosprávních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96095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Zahájení správního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návrh účastníka – v naší oblasti nejčastěji, podání žádosti o přiznání dávky (formulář vyplněný a podepsaný)</a:t>
            </a:r>
          </a:p>
          <a:p>
            <a:r>
              <a:rPr lang="cs-CZ" dirty="0" smtClean="0"/>
              <a:t>Z podnětu správního orgánu- zahájení zvláštních procesů – vyměření penále za neplacení pojistného firmou</a:t>
            </a:r>
          </a:p>
        </p:txBody>
      </p:sp>
    </p:spTree>
    <p:extLst>
      <p:ext uri="{BB962C8B-B14F-4D97-AF65-F5344CB8AC3E}">
        <p14:creationId xmlns:p14="http://schemas.microsoft.com/office/powerpoint/2010/main" val="21172103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Nahlížení do spisu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Právo účastníka nahlížet do spisu vedeného správním orgánem (zpravidla za účasti zaměstnance správního orgánu)</a:t>
            </a:r>
          </a:p>
          <a:p>
            <a:r>
              <a:rPr lang="cs-CZ" dirty="0" smtClean="0"/>
              <a:t>Ze spisu je možné pořizovat výpis, správní orgán musí zajistit neporušení mlčenlivosti (zdravotní stav účastníků řízení, apod.)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30412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Přerušení/zastavení SŘ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Zjištění nedostatků při SŘ – neúplnost, nesrozumitelnost, nečitelnost + je potřeba zajistit další doklady /např. zdravotní stav/</a:t>
            </a:r>
          </a:p>
          <a:p>
            <a:r>
              <a:rPr lang="cs-CZ" dirty="0" smtClean="0"/>
              <a:t>§ 64 SŘ – institut přerušení řízení </a:t>
            </a:r>
          </a:p>
          <a:p>
            <a:r>
              <a:rPr lang="cs-CZ" dirty="0" smtClean="0"/>
              <a:t>§ 66 SŘ – zastavení řízení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24236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Dokazování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§ 32 SŘ</a:t>
            </a:r>
          </a:p>
          <a:p>
            <a:r>
              <a:rPr lang="cs-CZ" dirty="0" smtClean="0"/>
              <a:t>Zjištění skutečného stavu věci – podklady pro rozhodnutí (zajistí sám úřad, předloží účastník řízení – lékařské správy, výsledky místního šetření, sociální šetření, zprávy psychologa, školy, apod.)</a:t>
            </a:r>
          </a:p>
          <a:p>
            <a:r>
              <a:rPr lang="cs-CZ" dirty="0" smtClean="0"/>
              <a:t>Formy dokazování: </a:t>
            </a:r>
          </a:p>
          <a:p>
            <a:r>
              <a:rPr lang="cs-CZ" dirty="0" smtClean="0"/>
              <a:t>Listiny</a:t>
            </a:r>
          </a:p>
          <a:p>
            <a:r>
              <a:rPr lang="cs-CZ" dirty="0" smtClean="0"/>
              <a:t>Čestná prohlášení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48731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Osobní účast při jednání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Zpravidla bez osobní účasti osoby (možnost předvolat, nechat předvést) – mimořádně pro účely zdárného průběhu řízení</a:t>
            </a:r>
          </a:p>
          <a:p>
            <a:r>
              <a:rPr lang="cs-CZ" dirty="0" smtClean="0"/>
              <a:t>Většina dávek – přiznání nároku bez osobního kontaktu s klientem</a:t>
            </a:r>
          </a:p>
          <a:p>
            <a:r>
              <a:rPr lang="cs-CZ" dirty="0" smtClean="0"/>
              <a:t>Nutnost osobní účasti – posouzení zdravotního stavu občana,  písemné předvolání + sdělení důsledků, když osoba nepřijde</a:t>
            </a:r>
          </a:p>
          <a:p>
            <a:r>
              <a:rPr lang="cs-CZ" dirty="0" smtClean="0"/>
              <a:t>Pořádková pokuta – občan se nedostavuje – max. 200 Kč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52164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Stanovená</a:t>
            </a:r>
            <a:r>
              <a:rPr lang="cs-CZ" b="1" dirty="0" smtClean="0"/>
              <a:t> lhůta </a:t>
            </a:r>
            <a:r>
              <a:rPr lang="cs-CZ" dirty="0" smtClean="0"/>
              <a:t>zákonem, kdy je správní úřad povinen rozhodnout</a:t>
            </a:r>
          </a:p>
          <a:p>
            <a:r>
              <a:rPr lang="cs-CZ" dirty="0" smtClean="0"/>
              <a:t>Povinnost rozhodnout bezodkladně, lhůta 30 dní, případně prodloužení podle § 71 odst. 3 – 60 dní</a:t>
            </a:r>
          </a:p>
          <a:p>
            <a:r>
              <a:rPr lang="cs-CZ" b="1" dirty="0" smtClean="0"/>
              <a:t>Individuální správní akt </a:t>
            </a:r>
            <a:r>
              <a:rPr lang="cs-CZ" dirty="0" smtClean="0"/>
              <a:t>– vyvrcholením SŘ je rozhodnutí – je to individuální správní akt – zakládá, ruší nebo mění práva účastníků řízení a mění jejich právní poměry. Rozhodnutí musí být vydáno v souladu se zákony, příslušným správním orgánem, rozhodnutí musí vycházet ze skutečně zjištěného stavu. Musí obsahovat povinné náležitosti podle příslušné právní normy. Obsahuje: výrokovou část, odůvodnění a poučení o odvolání (§ 68 SŘ).</a:t>
            </a:r>
          </a:p>
          <a:p>
            <a:r>
              <a:rPr lang="cs-CZ" b="1" dirty="0" smtClean="0"/>
              <a:t>Usnesení</a:t>
            </a:r>
            <a:r>
              <a:rPr lang="cs-CZ" dirty="0" smtClean="0"/>
              <a:t> – jednoduší správní akt, nerozhoduje o nárocích, SSP – vyhovělo se v plném rozsahu – pouze se oznámí výše a způsob vyplácení dávek</a:t>
            </a:r>
          </a:p>
          <a:p>
            <a:r>
              <a:rPr lang="cs-CZ" b="1" dirty="0" smtClean="0"/>
              <a:t>Právní moc </a:t>
            </a:r>
            <a:r>
              <a:rPr lang="cs-CZ" dirty="0" smtClean="0"/>
              <a:t>– rozhodnutí se realizuje po nabytí právní moci – po procesně právní lhůtě, kdy je možno napadnout jeho nesprávnost (15 dní pro odvolání). Proti rozhodnutí, které nabylo právní moc není odvolání.</a:t>
            </a:r>
          </a:p>
          <a:p>
            <a:r>
              <a:rPr lang="cs-CZ" b="1" dirty="0" smtClean="0"/>
              <a:t>Vykonatelnost rozhodnutí </a:t>
            </a:r>
            <a:r>
              <a:rPr lang="cs-CZ" dirty="0" smtClean="0"/>
              <a:t>– druhá vlastnost rozhodnutí. Vykonatelnost zpravidla spojena s nabytím právní moci, ale lze i dnem uvedeným ve výrokové části rozhodnutí.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73985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Náklady správního řízení/opravné prostředky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Náklady, které vznikly správnímu orgánu hradí správní orgán, náklady, vzniklé účastníkovi řízení hradí on.</a:t>
            </a:r>
          </a:p>
          <a:p>
            <a:r>
              <a:rPr lang="cs-CZ" dirty="0" smtClean="0"/>
              <a:t>Opravné prostředky: řádné, mimořádné</a:t>
            </a:r>
          </a:p>
          <a:p>
            <a:pPr>
              <a:buFontTx/>
              <a:buChar char="-"/>
            </a:pPr>
            <a:r>
              <a:rPr lang="cs-CZ" dirty="0" smtClean="0"/>
              <a:t>Rozhodnutí nabývá právní moci, jestliže proti němu není uplatněn opravný prostředek.</a:t>
            </a:r>
          </a:p>
          <a:p>
            <a:pPr>
              <a:buFontTx/>
              <a:buChar char="-"/>
            </a:pPr>
            <a:r>
              <a:rPr lang="cs-CZ" dirty="0" smtClean="0"/>
              <a:t>Některé opravné prostředky lze podat u správního orgánu – linie správní – je stanoven správní odvolací orgán (nadřízený – MPSV).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6323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Řádné opravné prostředky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Před nabytím právní moci rozhodnutí </a:t>
            </a:r>
          </a:p>
          <a:p>
            <a:r>
              <a:rPr lang="cs-CZ" dirty="0" smtClean="0"/>
              <a:t>Odvolání, rozklad – do 15 dní ode dne oznámení rozhodnutí nadřízenému správnímu orgánu</a:t>
            </a:r>
          </a:p>
          <a:p>
            <a:r>
              <a:rPr lang="cs-CZ" dirty="0" err="1" smtClean="0"/>
              <a:t>Autoremedura</a:t>
            </a:r>
            <a:r>
              <a:rPr lang="cs-CZ" dirty="0" smtClean="0"/>
              <a:t> – správní orgán, který rozhodnutí vydal, může vyhovět v plném rozsahu, pokud tím není způsobena újma některému z účastníků</a:t>
            </a:r>
          </a:p>
          <a:p>
            <a:r>
              <a:rPr lang="cs-CZ" dirty="0" smtClean="0"/>
              <a:t>Odvolací řízení – pokud nenastane náprava </a:t>
            </a:r>
            <a:r>
              <a:rPr lang="cs-CZ" dirty="0" err="1" smtClean="0"/>
              <a:t>autoremedurou</a:t>
            </a:r>
            <a:r>
              <a:rPr lang="cs-CZ" dirty="0" smtClean="0"/>
              <a:t>, proběhne odvolací řízení. Zastaví řízení, zruší a vrátí k novému rozhodnutí, rozhodnutí změní – pokud je rozhodnutí v rozporu s právními předpisy.</a:t>
            </a:r>
          </a:p>
          <a:p>
            <a:r>
              <a:rPr lang="cs-CZ" dirty="0" smtClean="0"/>
              <a:t>Rozklad – ekvivalent odvolání, opravný prostředek proti rozhodnutí ústředního správního orgánu – rozhoduje ministr na základě doporučení vlastní rozkladové komise.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2423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Mimořádné opravné prostředky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Rozhodnutí již nabylo právní moci.</a:t>
            </a:r>
          </a:p>
          <a:p>
            <a:r>
              <a:rPr lang="cs-CZ" dirty="0" smtClean="0"/>
              <a:t>Obnova řízení – náprava nesouladu rozhodnutí s právním řádem. Znovuotevření rozhodnutí, rozhodnutí, opět odvolání.</a:t>
            </a:r>
          </a:p>
          <a:p>
            <a:r>
              <a:rPr lang="cs-CZ" dirty="0" smtClean="0"/>
              <a:t>Přezkumné řízení – náprava nezákonných rozhodnutí, která jsou v právní moci. Zahajuje správní orgán, který rozhodnutí vydal, z moci úřední.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13394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Samostudium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Řízení ve správním soudnictví</a:t>
            </a:r>
          </a:p>
          <a:p>
            <a:r>
              <a:rPr lang="cs-CZ" dirty="0" smtClean="0"/>
              <a:t>Řízení ve věcech </a:t>
            </a:r>
            <a:r>
              <a:rPr lang="cs-CZ" dirty="0" err="1" smtClean="0"/>
              <a:t>soukromosprávních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5324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a zásady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Řízení – tj. </a:t>
            </a:r>
            <a:r>
              <a:rPr lang="cs-CZ" u="sng" dirty="0" smtClean="0"/>
              <a:t>vedení lidí a jejich činností </a:t>
            </a:r>
            <a:r>
              <a:rPr lang="cs-CZ" dirty="0" smtClean="0"/>
              <a:t>nebo </a:t>
            </a:r>
            <a:r>
              <a:rPr lang="cs-CZ" u="sng" dirty="0" smtClean="0"/>
              <a:t>procesní postupy </a:t>
            </a:r>
            <a:r>
              <a:rPr lang="cs-CZ" dirty="0" smtClean="0"/>
              <a:t>prostřednictvím kterých dojde k realizaci práv a povinností podle právních předpisů</a:t>
            </a:r>
          </a:p>
          <a:p>
            <a:r>
              <a:rPr lang="cs-CZ" dirty="0" smtClean="0"/>
              <a:t>My se zaměříme na řízení jako proces  - podstatné pro sociální správu /jak se klient domáhá svých práv na základě práv zakotvených v právním předpisu/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8698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řízení – základní 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/>
              <a:t>A) v subsystémech sociálního zabezpečení</a:t>
            </a:r>
          </a:p>
          <a:p>
            <a:r>
              <a:rPr lang="cs-CZ" dirty="0" smtClean="0"/>
              <a:t>Řízení v dávkových systémech – </a:t>
            </a:r>
            <a:r>
              <a:rPr lang="cs-CZ" b="1" dirty="0" smtClean="0"/>
              <a:t>přiznání či nepřiznání </a:t>
            </a:r>
            <a:r>
              <a:rPr lang="cs-CZ" dirty="0" smtClean="0"/>
              <a:t>dávky.</a:t>
            </a:r>
          </a:p>
          <a:p>
            <a:r>
              <a:rPr lang="cs-CZ" dirty="0" smtClean="0"/>
              <a:t>Řízení v nedávkových systémech – </a:t>
            </a:r>
            <a:r>
              <a:rPr lang="cs-CZ" b="1" dirty="0" smtClean="0"/>
              <a:t>sankce</a:t>
            </a:r>
            <a:r>
              <a:rPr lang="cs-CZ" dirty="0" smtClean="0"/>
              <a:t> pro zaměstnavatele, který neplatil pojistné.</a:t>
            </a:r>
          </a:p>
          <a:p>
            <a:pPr marL="0" indent="0">
              <a:buNone/>
            </a:pPr>
            <a:r>
              <a:rPr lang="cs-CZ" dirty="0" smtClean="0"/>
              <a:t>B) </a:t>
            </a:r>
            <a:r>
              <a:rPr lang="cs-CZ" dirty="0"/>
              <a:t>P</a:t>
            </a:r>
            <a:r>
              <a:rPr lang="cs-CZ" dirty="0" smtClean="0"/>
              <a:t>odle předmětu řízení </a:t>
            </a:r>
          </a:p>
          <a:p>
            <a:pPr>
              <a:buFontTx/>
              <a:buChar char="-"/>
            </a:pPr>
            <a:r>
              <a:rPr lang="cs-CZ" dirty="0" smtClean="0"/>
              <a:t>Nemocenské pojištění,</a:t>
            </a:r>
          </a:p>
          <a:p>
            <a:pPr>
              <a:buFontTx/>
              <a:buChar char="-"/>
            </a:pPr>
            <a:r>
              <a:rPr lang="cs-CZ" dirty="0" smtClean="0"/>
              <a:t>Důchodové pojištění</a:t>
            </a:r>
          </a:p>
          <a:p>
            <a:pPr>
              <a:buFontTx/>
              <a:buChar char="-"/>
            </a:pPr>
            <a:r>
              <a:rPr lang="cs-CZ" dirty="0" smtClean="0"/>
              <a:t>Sociální péče</a:t>
            </a:r>
          </a:p>
          <a:p>
            <a:pPr>
              <a:buFontTx/>
              <a:buChar char="-"/>
            </a:pPr>
            <a:r>
              <a:rPr lang="cs-CZ" dirty="0" smtClean="0"/>
              <a:t>Sociální služby – </a:t>
            </a:r>
            <a:r>
              <a:rPr lang="cs-CZ" dirty="0" err="1" smtClean="0"/>
              <a:t>pnp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Pomoc v hmotné nouzi.</a:t>
            </a: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Řízení o pojistném – sociální zabezpečení, příspěvek na státní politiku zaměstnanosti a všeobecné zdravotní pojištění</a:t>
            </a:r>
          </a:p>
        </p:txBody>
      </p:sp>
    </p:spTree>
    <p:extLst>
      <p:ext uri="{BB962C8B-B14F-4D97-AF65-F5344CB8AC3E}">
        <p14:creationId xmlns:p14="http://schemas.microsoft.com/office/powerpoint/2010/main" val="2053027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Jiná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další řízení - </a:t>
            </a:r>
            <a:r>
              <a:rPr lang="cs-CZ" dirty="0"/>
              <a:t>nemusejí mít povahu správního řízení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Zákon č. 293/2013 – občanský soudní řád</a:t>
            </a:r>
          </a:p>
          <a:p>
            <a:pPr marL="0" indent="0">
              <a:buNone/>
            </a:pPr>
            <a:r>
              <a:rPr lang="cs-CZ" dirty="0" smtClean="0"/>
              <a:t>Zákon č. 292/2013 – zákon o zvláštních řízeních soudních</a:t>
            </a:r>
          </a:p>
          <a:p>
            <a:pPr marL="0" indent="0">
              <a:buNone/>
            </a:pPr>
            <a:r>
              <a:rPr lang="cs-CZ" dirty="0" smtClean="0"/>
              <a:t>Nová právní úprava</a:t>
            </a:r>
          </a:p>
          <a:p>
            <a:pPr marL="0" indent="0">
              <a:buNone/>
            </a:pPr>
            <a:r>
              <a:rPr lang="cs-CZ" dirty="0" smtClean="0"/>
              <a:t>Sjednocení s NOZ</a:t>
            </a:r>
          </a:p>
          <a:p>
            <a:pPr marL="0" indent="0">
              <a:buNone/>
            </a:pPr>
            <a:r>
              <a:rPr lang="cs-CZ" dirty="0" smtClean="0"/>
              <a:t>Zákony se doplňují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919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Zákon o zvláštních řízeních soudních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vyčlenění právní úpravy nesporných řízení a jiných zvláštních řízení z OSŘ</a:t>
            </a:r>
            <a:r>
              <a:rPr lang="cs-CZ" dirty="0" smtClean="0"/>
              <a:t>,</a:t>
            </a:r>
          </a:p>
          <a:p>
            <a:r>
              <a:rPr lang="cs-CZ" dirty="0" smtClean="0"/>
              <a:t>OSŘ </a:t>
            </a:r>
            <a:r>
              <a:rPr lang="cs-CZ" dirty="0"/>
              <a:t>se pro tato řízení použije nadále již pouze </a:t>
            </a:r>
            <a:r>
              <a:rPr lang="cs-CZ" dirty="0" smtClean="0"/>
              <a:t>subsidiárně,</a:t>
            </a:r>
          </a:p>
          <a:p>
            <a:r>
              <a:rPr lang="cs-CZ" dirty="0"/>
              <a:t>klasické příklady: o osvojení</a:t>
            </a:r>
            <a:r>
              <a:rPr lang="cs-CZ" dirty="0" smtClean="0"/>
              <a:t>, rozvod manželství (opatrovnické/rodinné právo, právo dědické).</a:t>
            </a:r>
          </a:p>
          <a:p>
            <a:r>
              <a:rPr lang="cs-CZ" dirty="0"/>
              <a:t>V nesporném řízení jde o úpravu právních vztahů mezi účastníky pro budoucnost. </a:t>
            </a:r>
          </a:p>
          <a:p>
            <a:r>
              <a:rPr lang="cs-CZ" dirty="0" smtClean="0"/>
              <a:t>Nesporné </a:t>
            </a:r>
            <a:r>
              <a:rPr lang="cs-CZ" dirty="0"/>
              <a:t>řízení má funkci preventivní, kdežto řízení sporné funkci reparační.</a:t>
            </a:r>
          </a:p>
        </p:txBody>
      </p:sp>
    </p:spTree>
    <p:extLst>
      <p:ext uri="{BB962C8B-B14F-4D97-AF65-F5344CB8AC3E}">
        <p14:creationId xmlns:p14="http://schemas.microsoft.com/office/powerpoint/2010/main" val="1448411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zásady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900" b="1" u="sng" dirty="0" smtClean="0"/>
              <a:t>Obecně:</a:t>
            </a:r>
          </a:p>
          <a:p>
            <a:pPr marL="0" indent="0">
              <a:buNone/>
            </a:pPr>
            <a:r>
              <a:rPr lang="cs-CZ" sz="1900" dirty="0" smtClean="0"/>
              <a:t>Podstatné jejich dodržení (upraveny vždy v příslušném zákonu)</a:t>
            </a:r>
          </a:p>
          <a:p>
            <a:pPr marL="0" indent="0">
              <a:buNone/>
            </a:pPr>
            <a:r>
              <a:rPr lang="cs-CZ" sz="1900" dirty="0" smtClean="0"/>
              <a:t>Jejich dodržování se sleduje při právních sporech</a:t>
            </a:r>
          </a:p>
          <a:p>
            <a:pPr marL="0" indent="0">
              <a:buNone/>
            </a:pPr>
            <a:r>
              <a:rPr lang="cs-CZ" sz="1900" b="1" i="1" dirty="0" smtClean="0"/>
              <a:t>-  </a:t>
            </a:r>
            <a:r>
              <a:rPr lang="cs-CZ" sz="1900" b="1" i="1" dirty="0"/>
              <a:t>Zákonnost </a:t>
            </a:r>
            <a:r>
              <a:rPr lang="cs-CZ" sz="1900" dirty="0" smtClean="0"/>
              <a:t>– jednání a rozhodnutí správního orgánu</a:t>
            </a:r>
          </a:p>
          <a:p>
            <a:pPr lvl="0">
              <a:buFontTx/>
              <a:buChar char="-"/>
            </a:pPr>
            <a:r>
              <a:rPr lang="cs-CZ" sz="1900" b="1" i="1" dirty="0" smtClean="0"/>
              <a:t>Objektivní </a:t>
            </a:r>
            <a:r>
              <a:rPr lang="cs-CZ" sz="1900" b="1" i="1" dirty="0"/>
              <a:t>(materiální) pravda </a:t>
            </a:r>
            <a:r>
              <a:rPr lang="cs-CZ" sz="1900" dirty="0" smtClean="0"/>
              <a:t>– zjištění skutečného stavu věci pro vydání rozhodnutí</a:t>
            </a:r>
          </a:p>
          <a:p>
            <a:pPr marL="0" lvl="0" indent="0">
              <a:buNone/>
            </a:pPr>
            <a:r>
              <a:rPr lang="cs-CZ" sz="1900" b="1" i="1" dirty="0" smtClean="0"/>
              <a:t>- Rovnost </a:t>
            </a:r>
            <a:r>
              <a:rPr lang="cs-CZ" sz="1900" b="1" i="1" dirty="0"/>
              <a:t>účastníků </a:t>
            </a:r>
            <a:r>
              <a:rPr lang="cs-CZ" sz="1900" dirty="0" smtClean="0"/>
              <a:t>– v případě sporu více účastníků, rovnost všech</a:t>
            </a:r>
          </a:p>
          <a:p>
            <a:pPr marL="0" lvl="0" indent="0">
              <a:buNone/>
            </a:pPr>
            <a:r>
              <a:rPr lang="cs-CZ" sz="1900" b="1" i="1" dirty="0" smtClean="0"/>
              <a:t>- Oficialita </a:t>
            </a:r>
            <a:r>
              <a:rPr lang="cs-CZ" sz="1900" dirty="0"/>
              <a:t>(</a:t>
            </a:r>
            <a:r>
              <a:rPr lang="cs-CZ" sz="1900" dirty="0" err="1"/>
              <a:t>dispozivita</a:t>
            </a:r>
            <a:r>
              <a:rPr lang="cs-CZ" sz="1900" dirty="0"/>
              <a:t>) – pro zahájení řízení. Ř. se zahajuje:</a:t>
            </a:r>
          </a:p>
          <a:p>
            <a:pPr lvl="0"/>
            <a:r>
              <a:rPr lang="cs-CZ" sz="1900" dirty="0"/>
              <a:t>na žádost účastníka řízení (žádost o dávku)</a:t>
            </a:r>
          </a:p>
          <a:p>
            <a:pPr lvl="0"/>
            <a:r>
              <a:rPr lang="cs-CZ" sz="1900" dirty="0"/>
              <a:t>z podnětu orgánu, který rozhoduje </a:t>
            </a:r>
            <a:r>
              <a:rPr lang="cs-CZ" sz="1900" dirty="0" smtClean="0"/>
              <a:t>(ex offo) – </a:t>
            </a:r>
            <a:r>
              <a:rPr lang="cs-CZ" sz="1900" dirty="0"/>
              <a:t>existují případy, kdy se zahajuje řízení bez návrhu účastníka ( zjistí se, že neoprávněně čerpal dávku – účastník má právo nahlížet do spisu, vyjádřit se k podkladům řízení a navrhovat </a:t>
            </a:r>
            <a:r>
              <a:rPr lang="cs-CZ" sz="1900" dirty="0" smtClean="0"/>
              <a:t>důkazy</a:t>
            </a:r>
          </a:p>
          <a:p>
            <a:pPr marL="0" lvl="0" indent="0">
              <a:buNone/>
            </a:pPr>
            <a:r>
              <a:rPr lang="cs-CZ" sz="1900" b="1" i="1" dirty="0" smtClean="0"/>
              <a:t>Volné </a:t>
            </a:r>
            <a:r>
              <a:rPr lang="cs-CZ" sz="1900" b="1" i="1" dirty="0"/>
              <a:t>hodnocení důkazů </a:t>
            </a:r>
            <a:r>
              <a:rPr lang="cs-CZ" sz="1900" dirty="0"/>
              <a:t> - v zájmu hledání </a:t>
            </a:r>
            <a:r>
              <a:rPr lang="cs-CZ" sz="1900" dirty="0" smtClean="0"/>
              <a:t>pravdy</a:t>
            </a: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3049493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řízení 2a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lvl="0"/>
            <a:r>
              <a:rPr lang="cs-CZ" sz="4900" b="1" i="1" dirty="0"/>
              <a:t>Z</a:t>
            </a:r>
            <a:r>
              <a:rPr lang="cs-CZ" sz="4900" b="1" i="1" dirty="0" smtClean="0"/>
              <a:t>ásada dvou/více stupňového řízení –</a:t>
            </a:r>
            <a:r>
              <a:rPr lang="cs-CZ" sz="4900" dirty="0" smtClean="0"/>
              <a:t> umožňuje účastníkům podat proti návrhu st. správy opravné prostředky:</a:t>
            </a:r>
          </a:p>
          <a:p>
            <a:pPr lvl="0"/>
            <a:r>
              <a:rPr lang="cs-CZ" sz="4900" dirty="0" smtClean="0"/>
              <a:t>odvolání – proti rozhodnutí správního orgánu může účastník řízení podat odvolání (dle poučení v rozhodnutí). O odvolání v 2. instanci rozhoduje krajský úřad, ministerstvo soud</a:t>
            </a:r>
          </a:p>
          <a:p>
            <a:pPr lvl="0"/>
            <a:r>
              <a:rPr lang="cs-CZ" sz="4900" dirty="0" smtClean="0"/>
              <a:t>rozklad- odborný – podává se proti </a:t>
            </a:r>
            <a:r>
              <a:rPr lang="cs-CZ" sz="4900" dirty="0" err="1" smtClean="0"/>
              <a:t>rozh</a:t>
            </a:r>
            <a:r>
              <a:rPr lang="cs-CZ" sz="4900" dirty="0" smtClean="0"/>
              <a:t>. </a:t>
            </a:r>
            <a:r>
              <a:rPr lang="cs-CZ" sz="4900" dirty="0" err="1" smtClean="0"/>
              <a:t>ministertev</a:t>
            </a:r>
            <a:endParaRPr lang="cs-CZ" sz="4900" dirty="0" smtClean="0"/>
          </a:p>
          <a:p>
            <a:pPr lvl="0"/>
            <a:r>
              <a:rPr lang="cs-CZ" sz="4900" dirty="0" smtClean="0"/>
              <a:t>námitka podává se proti oznámení (např. o přiznání dávky).</a:t>
            </a:r>
          </a:p>
          <a:p>
            <a:pPr lvl="0"/>
            <a:r>
              <a:rPr lang="cs-CZ" sz="4900" dirty="0" smtClean="0"/>
              <a:t>odpor – podle OSŘ podává se proti platebnímu rozkazu, s kterým nesouhlasím</a:t>
            </a:r>
          </a:p>
          <a:p>
            <a:pPr lvl="0"/>
            <a:r>
              <a:rPr lang="cs-CZ" sz="4900" b="1" i="1" dirty="0"/>
              <a:t>Z</a:t>
            </a:r>
            <a:r>
              <a:rPr lang="cs-CZ" sz="4900" b="1" i="1" dirty="0" smtClean="0"/>
              <a:t>ásada součinnost správních orgánů a účastníků řízení</a:t>
            </a:r>
            <a:r>
              <a:rPr lang="cs-CZ" sz="4900" dirty="0" smtClean="0"/>
              <a:t> účastník řízení má právo hájit svá práva, přinášet důkazy, měnit výpovědi </a:t>
            </a:r>
            <a:r>
              <a:rPr lang="cs-CZ" sz="4900" dirty="0" smtClean="0">
                <a:sym typeface="Symbol"/>
              </a:rPr>
              <a:t></a:t>
            </a:r>
            <a:r>
              <a:rPr lang="cs-CZ" sz="4900" dirty="0" smtClean="0"/>
              <a:t>zjištění podstaty věci </a:t>
            </a:r>
            <a:r>
              <a:rPr lang="cs-CZ" sz="4900" dirty="0" smtClean="0">
                <a:sym typeface="Symbol"/>
              </a:rPr>
              <a:t></a:t>
            </a:r>
            <a:r>
              <a:rPr lang="cs-CZ" sz="4900" dirty="0" smtClean="0"/>
              <a:t> oboustranně</a:t>
            </a:r>
          </a:p>
          <a:p>
            <a:pPr lvl="0"/>
            <a:r>
              <a:rPr lang="cs-CZ" sz="4900" b="1" i="1" dirty="0"/>
              <a:t>Z</a:t>
            </a:r>
            <a:r>
              <a:rPr lang="cs-CZ" sz="4900" b="1" i="1" dirty="0" smtClean="0"/>
              <a:t>ásada rychlosti a hospodárnosti</a:t>
            </a:r>
            <a:r>
              <a:rPr lang="cs-CZ" sz="4900" dirty="0" smtClean="0"/>
              <a:t> správní úřad rozhoduje včas a bez průtahů, dodržuje správní lhůty (je-li to možné, rozhoduje bezodkladně, do jednoho měsíce, ve složitých případech vyžadujících složité dokazování do 2 </a:t>
            </a:r>
            <a:r>
              <a:rPr lang="cs-CZ" sz="4900" dirty="0" err="1" smtClean="0"/>
              <a:t>měs</a:t>
            </a:r>
            <a:r>
              <a:rPr lang="cs-CZ" sz="4900" dirty="0" smtClean="0"/>
              <a:t>.). Řízení by nemělo zbytečně zatěžovat občany.</a:t>
            </a:r>
          </a:p>
          <a:p>
            <a:pPr lvl="0"/>
            <a:r>
              <a:rPr lang="cs-CZ" sz="4900" b="1" i="1" dirty="0"/>
              <a:t>Z</a:t>
            </a:r>
            <a:r>
              <a:rPr lang="cs-CZ" sz="4900" b="1" i="1" dirty="0" smtClean="0"/>
              <a:t>ásada písemnosti</a:t>
            </a:r>
            <a:r>
              <a:rPr lang="cs-CZ" sz="4900" dirty="0" smtClean="0"/>
              <a:t> –  řízení se vede písemně! Např. u soudu se rozhoduje bez přítomnosti osoby ze spisu</a:t>
            </a:r>
          </a:p>
          <a:p>
            <a:pPr lvl="0"/>
            <a:r>
              <a:rPr lang="cs-CZ" sz="4900" b="1" i="1" dirty="0" smtClean="0"/>
              <a:t>Zásada veřejnosti řízení </a:t>
            </a:r>
            <a:r>
              <a:rPr lang="cs-CZ" sz="4900" dirty="0" smtClean="0"/>
              <a:t>– v celém soc. zabezpečení se dodržuje zásada neveřejnosti. Někdy tato zásada dovedená ad absurdum </a:t>
            </a:r>
            <a:r>
              <a:rPr lang="cs-CZ" sz="4900" dirty="0" smtClean="0">
                <a:sym typeface="Symbol"/>
              </a:rPr>
              <a:t></a:t>
            </a:r>
            <a:r>
              <a:rPr lang="cs-CZ" sz="4900" dirty="0" smtClean="0"/>
              <a:t>úřady tvrdě ctí dodržování ochrany osobních údajů a neveřejnosti</a:t>
            </a:r>
          </a:p>
          <a:p>
            <a:pPr marL="0" indent="0">
              <a:buNone/>
            </a:pPr>
            <a:endParaRPr lang="cs-CZ" sz="3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5533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kroky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 smtClean="0"/>
              <a:t>Procesní kroky v sociální správě, výstupem je zpravidla rozhodnutí</a:t>
            </a:r>
          </a:p>
          <a:p>
            <a:r>
              <a:rPr lang="cs-CZ" b="1" dirty="0" smtClean="0"/>
              <a:t>Zahájení řízení</a:t>
            </a:r>
            <a:r>
              <a:rPr lang="cs-CZ" dirty="0" smtClean="0"/>
              <a:t>: v sociální správě zejména z podnětu účastníka, z moci úřední (ex offo) méně, návrhem – žádost o dávku, službu na kterou má nárok podle platné právní úpravy</a:t>
            </a:r>
          </a:p>
          <a:p>
            <a:r>
              <a:rPr lang="cs-CZ" b="1" dirty="0" smtClean="0"/>
              <a:t>Procesní podmínky </a:t>
            </a:r>
            <a:r>
              <a:rPr lang="cs-CZ" dirty="0" smtClean="0"/>
              <a:t>– je nutno zkontrolovat, zda jsou splněny, aby bylo možno provést správní řízení. Rozhodující subjekt v konkrétním řízení musí disponovat pravomocí rozhodnout + musí být příslušný věcně a místně rozhodnout + nutno zajistit zásadu – ne dvakrát v téže věci – nelze projednat již rozhodnutou věc (pouze v odůvodněných případech)</a:t>
            </a:r>
          </a:p>
          <a:p>
            <a:r>
              <a:rPr lang="cs-CZ" b="1" dirty="0" smtClean="0"/>
              <a:t>Průběh řízení – </a:t>
            </a:r>
            <a:r>
              <a:rPr lang="cs-CZ" dirty="0" smtClean="0"/>
              <a:t>úvod – soud zkoumá, zda jsou splněny procesní podmínky, účastník řízení – má právo nahlížet do spisu, navrhovat důkazy, doplňovat podání. </a:t>
            </a:r>
            <a:r>
              <a:rPr lang="cs-CZ" u="sng" dirty="0" smtClean="0"/>
              <a:t>Podmínka věcné legitimace </a:t>
            </a:r>
            <a:r>
              <a:rPr lang="cs-CZ" dirty="0" smtClean="0"/>
              <a:t>– stav, kdy je účastník řízení subjektem práva, které nárokuje a orgán, který rozhoduje a je povinen právo a přiznat a umožnit tak jeho realizaci.</a:t>
            </a:r>
          </a:p>
          <a:p>
            <a:r>
              <a:rPr lang="cs-CZ" b="1" dirty="0" smtClean="0"/>
              <a:t>Rozhodnutí </a:t>
            </a:r>
            <a:r>
              <a:rPr lang="cs-CZ" dirty="0" smtClean="0"/>
              <a:t>– vydané oprávněným orgánem, obsahuje: výrok, odůvodnění, poučení a odvolání (jinak je napadnutelné)</a:t>
            </a:r>
          </a:p>
          <a:p>
            <a:r>
              <a:rPr lang="cs-CZ" b="1" dirty="0" smtClean="0"/>
              <a:t>Opravné prostředky – </a:t>
            </a:r>
            <a:r>
              <a:rPr lang="cs-CZ" dirty="0" smtClean="0"/>
              <a:t>proti rozhodnutí, které nenabylo právní moci, opravný prostředek – tj. odvolání (většinou do 15 dní od doručení rozhodnutí, proti rozhodnutí)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166415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30852</TotalTime>
  <Words>1752</Words>
  <Application>Microsoft Office PowerPoint</Application>
  <PresentationFormat>Předvádění na obrazovce (4:3)</PresentationFormat>
  <Paragraphs>173</Paragraphs>
  <Slides>29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Motiv systému Office</vt:lpstr>
      <vt:lpstr>Sociální správa</vt:lpstr>
      <vt:lpstr>Procesy v sociální správě</vt:lpstr>
      <vt:lpstr>Druhy a zásady řízení</vt:lpstr>
      <vt:lpstr>Druhy řízení – základní dělení</vt:lpstr>
      <vt:lpstr>Jiná řízení</vt:lpstr>
      <vt:lpstr>Zákon o zvláštních řízeních soudních</vt:lpstr>
      <vt:lpstr>Základní zásady řízení</vt:lpstr>
      <vt:lpstr>Druhy řízení 2a</vt:lpstr>
      <vt:lpstr>Základní kroky řízení</vt:lpstr>
      <vt:lpstr>Specifika správního řízení v sociální správě</vt:lpstr>
      <vt:lpstr>Subjekty správního řízení</vt:lpstr>
      <vt:lpstr>ÚP - 1</vt:lpstr>
      <vt:lpstr>ÚP - 2</vt:lpstr>
      <vt:lpstr>ČSSZ</vt:lpstr>
      <vt:lpstr>ČSSZ</vt:lpstr>
      <vt:lpstr>ČSSZ a OSSZ</vt:lpstr>
      <vt:lpstr>kraje</vt:lpstr>
      <vt:lpstr>Správní řád</vt:lpstr>
      <vt:lpstr>Účastníci řízení</vt:lpstr>
      <vt:lpstr>Zahájení správního řízení</vt:lpstr>
      <vt:lpstr>Nahlížení do spisu</vt:lpstr>
      <vt:lpstr>Přerušení/zastavení SŘ</vt:lpstr>
      <vt:lpstr>Dokazování</vt:lpstr>
      <vt:lpstr>Osobní účast při jednání</vt:lpstr>
      <vt:lpstr>Rozhodování</vt:lpstr>
      <vt:lpstr>Náklady správního řízení/opravné prostředky</vt:lpstr>
      <vt:lpstr>Řádné opravné prostředky</vt:lpstr>
      <vt:lpstr>Mimořádné opravné prostředky </vt:lpstr>
      <vt:lpstr>Samostudium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správa</dc:title>
  <dc:creator>HoleckovaM</dc:creator>
  <cp:lastModifiedBy>HoleckovaM</cp:lastModifiedBy>
  <cp:revision>31</cp:revision>
  <dcterms:created xsi:type="dcterms:W3CDTF">2013-04-04T12:24:00Z</dcterms:created>
  <dcterms:modified xsi:type="dcterms:W3CDTF">2014-04-08T12:08:29Z</dcterms:modified>
</cp:coreProperties>
</file>